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89" d="100"/>
          <a:sy n="89" d="100"/>
        </p:scale>
        <p:origin x="466"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5A3002EE-D3AF-4DD1-8CD8-D025D0F8FF53}" type="datetimeFigureOut">
              <a:rPr lang="it-IT" smtClean="0"/>
              <a:t>23/05/2018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9584C20-DD81-4888-BB77-9544F7FFB895}" type="slidenum">
              <a:rPr lang="it-IT" smtClean="0"/>
              <a:t>‹N›</a:t>
            </a:fld>
            <a:endParaRPr lang="it-I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9934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5A3002EE-D3AF-4DD1-8CD8-D025D0F8FF53}" type="datetimeFigureOut">
              <a:rPr lang="it-IT" smtClean="0"/>
              <a:t>23/05/2018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9584C20-DD81-4888-BB77-9544F7FFB895}" type="slidenum">
              <a:rPr lang="it-IT" smtClean="0"/>
              <a:t>‹N›</a:t>
            </a:fld>
            <a:endParaRPr lang="it-IT"/>
          </a:p>
        </p:txBody>
      </p:sp>
    </p:spTree>
    <p:extLst>
      <p:ext uri="{BB962C8B-B14F-4D97-AF65-F5344CB8AC3E}">
        <p14:creationId xmlns:p14="http://schemas.microsoft.com/office/powerpoint/2010/main" val="3138460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5A3002EE-D3AF-4DD1-8CD8-D025D0F8FF53}" type="datetimeFigureOut">
              <a:rPr lang="it-IT" smtClean="0"/>
              <a:t>23/05/2018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9584C20-DD81-4888-BB77-9544F7FFB895}" type="slidenum">
              <a:rPr lang="it-IT" smtClean="0"/>
              <a:t>‹N›</a:t>
            </a:fld>
            <a:endParaRPr lang="it-IT"/>
          </a:p>
        </p:txBody>
      </p:sp>
    </p:spTree>
    <p:extLst>
      <p:ext uri="{BB962C8B-B14F-4D97-AF65-F5344CB8AC3E}">
        <p14:creationId xmlns:p14="http://schemas.microsoft.com/office/powerpoint/2010/main" val="980883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5A3002EE-D3AF-4DD1-8CD8-D025D0F8FF53}" type="datetimeFigureOut">
              <a:rPr lang="it-IT" smtClean="0"/>
              <a:t>23/05/2018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9584C20-DD81-4888-BB77-9544F7FFB895}" type="slidenum">
              <a:rPr lang="it-IT" smtClean="0"/>
              <a:t>‹N›</a:t>
            </a:fld>
            <a:endParaRPr lang="it-IT"/>
          </a:p>
        </p:txBody>
      </p:sp>
    </p:spTree>
    <p:extLst>
      <p:ext uri="{BB962C8B-B14F-4D97-AF65-F5344CB8AC3E}">
        <p14:creationId xmlns:p14="http://schemas.microsoft.com/office/powerpoint/2010/main" val="2397958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5A3002EE-D3AF-4DD1-8CD8-D025D0F8FF53}" type="datetimeFigureOut">
              <a:rPr lang="it-IT" smtClean="0"/>
              <a:t>23/05/2018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9584C20-DD81-4888-BB77-9544F7FFB895}" type="slidenum">
              <a:rPr lang="it-IT" smtClean="0"/>
              <a:t>‹N›</a:t>
            </a:fld>
            <a:endParaRPr lang="it-I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0148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5A3002EE-D3AF-4DD1-8CD8-D025D0F8FF53}" type="datetimeFigureOut">
              <a:rPr lang="it-IT" smtClean="0"/>
              <a:t>23/05/2018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9584C20-DD81-4888-BB77-9544F7FFB895}" type="slidenum">
              <a:rPr lang="it-IT" smtClean="0"/>
              <a:t>‹N›</a:t>
            </a:fld>
            <a:endParaRPr lang="it-IT"/>
          </a:p>
        </p:txBody>
      </p:sp>
    </p:spTree>
    <p:extLst>
      <p:ext uri="{BB962C8B-B14F-4D97-AF65-F5344CB8AC3E}">
        <p14:creationId xmlns:p14="http://schemas.microsoft.com/office/powerpoint/2010/main" val="3366425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Content Placeholder 3"/>
          <p:cNvSpPr>
            <a:spLocks noGrp="1"/>
          </p:cNvSpPr>
          <p:nvPr>
            <p:ph sz="half" idx="2"/>
          </p:nvPr>
        </p:nvSpPr>
        <p:spPr>
          <a:xfrm>
            <a:off x="1097280" y="2582334"/>
            <a:ext cx="4937760" cy="337820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Content Placeholder 5"/>
          <p:cNvSpPr>
            <a:spLocks noGrp="1"/>
          </p:cNvSpPr>
          <p:nvPr>
            <p:ph sz="quarter" idx="4"/>
          </p:nvPr>
        </p:nvSpPr>
        <p:spPr>
          <a:xfrm>
            <a:off x="6217920" y="2582334"/>
            <a:ext cx="4937760" cy="337820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5A3002EE-D3AF-4DD1-8CD8-D025D0F8FF53}" type="datetimeFigureOut">
              <a:rPr lang="it-IT" smtClean="0"/>
              <a:t>23/05/2018</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9584C20-DD81-4888-BB77-9544F7FFB895}" type="slidenum">
              <a:rPr lang="it-IT" smtClean="0"/>
              <a:t>‹N›</a:t>
            </a:fld>
            <a:endParaRPr lang="it-IT"/>
          </a:p>
        </p:txBody>
      </p:sp>
    </p:spTree>
    <p:extLst>
      <p:ext uri="{BB962C8B-B14F-4D97-AF65-F5344CB8AC3E}">
        <p14:creationId xmlns:p14="http://schemas.microsoft.com/office/powerpoint/2010/main" val="1853538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5A3002EE-D3AF-4DD1-8CD8-D025D0F8FF53}" type="datetimeFigureOut">
              <a:rPr lang="it-IT" smtClean="0"/>
              <a:t>23/05/2018</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9584C20-DD81-4888-BB77-9544F7FFB895}" type="slidenum">
              <a:rPr lang="it-IT" smtClean="0"/>
              <a:t>‹N›</a:t>
            </a:fld>
            <a:endParaRPr lang="it-IT"/>
          </a:p>
        </p:txBody>
      </p:sp>
    </p:spTree>
    <p:extLst>
      <p:ext uri="{BB962C8B-B14F-4D97-AF65-F5344CB8AC3E}">
        <p14:creationId xmlns:p14="http://schemas.microsoft.com/office/powerpoint/2010/main" val="1892656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A3002EE-D3AF-4DD1-8CD8-D025D0F8FF53}" type="datetimeFigureOut">
              <a:rPr lang="it-IT" smtClean="0"/>
              <a:t>23/05/2018</a:t>
            </a:fld>
            <a:endParaRPr lang="it-IT"/>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it-IT"/>
          </a:p>
        </p:txBody>
      </p:sp>
      <p:sp>
        <p:nvSpPr>
          <p:cNvPr id="9" name="Slide Number Placeholder 8"/>
          <p:cNvSpPr>
            <a:spLocks noGrp="1"/>
          </p:cNvSpPr>
          <p:nvPr>
            <p:ph type="sldNum" sz="quarter" idx="12"/>
          </p:nvPr>
        </p:nvSpPr>
        <p:spPr/>
        <p:txBody>
          <a:bodyPr/>
          <a:lstStyle/>
          <a:p>
            <a:fld id="{B9584C20-DD81-4888-BB77-9544F7FFB895}" type="slidenum">
              <a:rPr lang="it-IT" smtClean="0"/>
              <a:t>‹N›</a:t>
            </a:fld>
            <a:endParaRPr lang="it-IT"/>
          </a:p>
        </p:txBody>
      </p:sp>
    </p:spTree>
    <p:extLst>
      <p:ext uri="{BB962C8B-B14F-4D97-AF65-F5344CB8AC3E}">
        <p14:creationId xmlns:p14="http://schemas.microsoft.com/office/powerpoint/2010/main" val="3729623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it-IT" smtClean="0"/>
              <a:t>Fare clic per modificare lo stile del titolo</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A3002EE-D3AF-4DD1-8CD8-D025D0F8FF53}" type="datetimeFigureOut">
              <a:rPr lang="it-IT" smtClean="0"/>
              <a:t>23/05/2018</a:t>
            </a:fld>
            <a:endParaRPr lang="it-IT"/>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it-IT"/>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9584C20-DD81-4888-BB77-9544F7FFB895}" type="slidenum">
              <a:rPr lang="it-IT" smtClean="0"/>
              <a:t>‹N›</a:t>
            </a:fld>
            <a:endParaRPr lang="it-IT"/>
          </a:p>
        </p:txBody>
      </p:sp>
    </p:spTree>
    <p:extLst>
      <p:ext uri="{BB962C8B-B14F-4D97-AF65-F5344CB8AC3E}">
        <p14:creationId xmlns:p14="http://schemas.microsoft.com/office/powerpoint/2010/main" val="1371307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fld id="{5A3002EE-D3AF-4DD1-8CD8-D025D0F8FF53}" type="datetimeFigureOut">
              <a:rPr lang="it-IT" smtClean="0"/>
              <a:t>23/05/2018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9584C20-DD81-4888-BB77-9544F7FFB895}" type="slidenum">
              <a:rPr lang="it-IT" smtClean="0"/>
              <a:t>‹N›</a:t>
            </a:fld>
            <a:endParaRPr lang="it-IT"/>
          </a:p>
        </p:txBody>
      </p:sp>
    </p:spTree>
    <p:extLst>
      <p:ext uri="{BB962C8B-B14F-4D97-AF65-F5344CB8AC3E}">
        <p14:creationId xmlns:p14="http://schemas.microsoft.com/office/powerpoint/2010/main" val="1325840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A3002EE-D3AF-4DD1-8CD8-D025D0F8FF53}" type="datetimeFigureOut">
              <a:rPr lang="it-IT" smtClean="0"/>
              <a:t>23/05/2018</a:t>
            </a:fld>
            <a:endParaRPr lang="it-IT"/>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it-IT"/>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9584C20-DD81-4888-BB77-9544F7FFB895}" type="slidenum">
              <a:rPr lang="it-IT" smtClean="0"/>
              <a:t>‹N›</a:t>
            </a:fld>
            <a:endParaRPr lang="it-IT"/>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26617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pPr algn="ctr"/>
            <a:r>
              <a:rPr lang="en-US" dirty="0" smtClean="0"/>
              <a:t>The challenges of parenting in a liquid society</a:t>
            </a:r>
            <a:endParaRPr lang="en-US" dirty="0"/>
          </a:p>
        </p:txBody>
      </p:sp>
      <p:sp>
        <p:nvSpPr>
          <p:cNvPr id="3" name="Sottotitolo 2"/>
          <p:cNvSpPr>
            <a:spLocks noGrp="1"/>
          </p:cNvSpPr>
          <p:nvPr>
            <p:ph type="subTitle" idx="1"/>
          </p:nvPr>
        </p:nvSpPr>
        <p:spPr/>
        <p:txBody>
          <a:bodyPr/>
          <a:lstStyle/>
          <a:p>
            <a:pPr algn="ctr"/>
            <a:r>
              <a:rPr lang="en-US" dirty="0" smtClean="0"/>
              <a:t>Silvia Fargion</a:t>
            </a:r>
          </a:p>
          <a:p>
            <a:pPr algn="ctr"/>
            <a:r>
              <a:rPr lang="en-US" dirty="0" smtClean="0"/>
              <a:t>University of Trento</a:t>
            </a:r>
            <a:endParaRPr lang="en-US" dirty="0"/>
          </a:p>
        </p:txBody>
      </p:sp>
    </p:spTree>
    <p:extLst>
      <p:ext uri="{BB962C8B-B14F-4D97-AF65-F5344CB8AC3E}">
        <p14:creationId xmlns:p14="http://schemas.microsoft.com/office/powerpoint/2010/main" val="22026328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p:txBody>
          <a:bodyPr/>
          <a:lstStyle/>
          <a:p>
            <a:r>
              <a:rPr lang="en-US" b="1" dirty="0" smtClean="0"/>
              <a:t>The main issues</a:t>
            </a:r>
            <a:endParaRPr lang="en-US" b="1" dirty="0"/>
          </a:p>
        </p:txBody>
      </p:sp>
      <p:sp>
        <p:nvSpPr>
          <p:cNvPr id="8" name="Segnaposto contenuto 7"/>
          <p:cNvSpPr>
            <a:spLocks noGrp="1"/>
          </p:cNvSpPr>
          <p:nvPr>
            <p:ph idx="1"/>
          </p:nvPr>
        </p:nvSpPr>
        <p:spPr/>
        <p:txBody>
          <a:bodyPr>
            <a:normAutofit/>
          </a:bodyPr>
          <a:lstStyle/>
          <a:p>
            <a:endParaRPr lang="en-US" sz="3200" dirty="0" smtClean="0"/>
          </a:p>
          <a:p>
            <a:r>
              <a:rPr lang="en-US" sz="3200" dirty="0" smtClean="0"/>
              <a:t>Idealized standards/ lack of models</a:t>
            </a:r>
          </a:p>
          <a:p>
            <a:endParaRPr lang="en-US" sz="3200" dirty="0" smtClean="0"/>
          </a:p>
          <a:p>
            <a:endParaRPr lang="en-US" sz="3200" dirty="0" smtClean="0"/>
          </a:p>
          <a:p>
            <a:r>
              <a:rPr lang="en-US" sz="3200" dirty="0" smtClean="0"/>
              <a:t>Weak ‘alliance’ between adults in child rearing </a:t>
            </a:r>
            <a:endParaRPr lang="en-US" sz="3200" dirty="0"/>
          </a:p>
        </p:txBody>
      </p:sp>
    </p:spTree>
    <p:extLst>
      <p:ext uri="{BB962C8B-B14F-4D97-AF65-F5344CB8AC3E}">
        <p14:creationId xmlns:p14="http://schemas.microsoft.com/office/powerpoint/2010/main" val="6879416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smtClean="0"/>
              <a:t>Coping</a:t>
            </a:r>
            <a:r>
              <a:rPr lang="it-IT" b="1" dirty="0" smtClean="0"/>
              <a:t> </a:t>
            </a:r>
            <a:r>
              <a:rPr lang="it-IT" b="1" dirty="0" err="1" smtClean="0"/>
              <a:t>strategies</a:t>
            </a:r>
            <a:endParaRPr lang="en-US" b="1" dirty="0"/>
          </a:p>
        </p:txBody>
      </p:sp>
      <p:sp>
        <p:nvSpPr>
          <p:cNvPr id="3" name="Segnaposto contenuto 2"/>
          <p:cNvSpPr>
            <a:spLocks noGrp="1"/>
          </p:cNvSpPr>
          <p:nvPr>
            <p:ph idx="1"/>
          </p:nvPr>
        </p:nvSpPr>
        <p:spPr/>
        <p:txBody>
          <a:bodyPr>
            <a:normAutofit/>
          </a:bodyPr>
          <a:lstStyle/>
          <a:p>
            <a:r>
              <a:rPr lang="en-US" sz="2800" dirty="0" smtClean="0"/>
              <a:t>Particularly </a:t>
            </a:r>
            <a:r>
              <a:rPr lang="en-US" sz="2800" dirty="0"/>
              <a:t>looking at </a:t>
            </a:r>
            <a:r>
              <a:rPr lang="en-US" sz="2800" dirty="0" smtClean="0"/>
              <a:t>parents, we found </a:t>
            </a:r>
            <a:r>
              <a:rPr lang="en-US" sz="2800" dirty="0"/>
              <a:t>relevant examples of how mothers and fathers are developing innovative strategies for coping with the challenges of parenting on insecure </a:t>
            </a:r>
            <a:r>
              <a:rPr lang="en-US" sz="2800" dirty="0" smtClean="0"/>
              <a:t>grounds </a:t>
            </a:r>
          </a:p>
          <a:p>
            <a:endParaRPr lang="it-IT" sz="2800" dirty="0"/>
          </a:p>
          <a:p>
            <a:r>
              <a:rPr lang="en-US" sz="2800" dirty="0"/>
              <a:t>Usually, such parental </a:t>
            </a:r>
            <a:r>
              <a:rPr lang="en-US" sz="2800" dirty="0" smtClean="0"/>
              <a:t>coping </a:t>
            </a:r>
            <a:r>
              <a:rPr lang="en-US" sz="2800" dirty="0"/>
              <a:t>strategies involve creatively connecting crucial aspects of their </a:t>
            </a:r>
            <a:r>
              <a:rPr lang="en-US" sz="2800" dirty="0" err="1"/>
              <a:t>internalised</a:t>
            </a:r>
            <a:r>
              <a:rPr lang="en-US" sz="2800" dirty="0"/>
              <a:t> models with the new characteristics of the educational environment they have to face. </a:t>
            </a:r>
          </a:p>
        </p:txBody>
      </p:sp>
    </p:spTree>
    <p:extLst>
      <p:ext uri="{BB962C8B-B14F-4D97-AF65-F5344CB8AC3E}">
        <p14:creationId xmlns:p14="http://schemas.microsoft.com/office/powerpoint/2010/main" val="19920125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smtClean="0"/>
              <a:t>Parenting</a:t>
            </a:r>
            <a:r>
              <a:rPr lang="it-IT" b="1" dirty="0" smtClean="0"/>
              <a:t> in the </a:t>
            </a:r>
            <a:r>
              <a:rPr lang="it-IT" b="1" dirty="0" err="1" smtClean="0"/>
              <a:t>present</a:t>
            </a:r>
            <a:r>
              <a:rPr lang="it-IT" b="1" dirty="0" smtClean="0"/>
              <a:t> </a:t>
            </a:r>
            <a:r>
              <a:rPr lang="it-IT" b="1" dirty="0" err="1" smtClean="0"/>
              <a:t>landscape</a:t>
            </a:r>
            <a:endParaRPr lang="en-US" b="1" dirty="0"/>
          </a:p>
        </p:txBody>
      </p:sp>
      <p:sp>
        <p:nvSpPr>
          <p:cNvPr id="3" name="Segnaposto contenuto 2"/>
          <p:cNvSpPr>
            <a:spLocks noGrp="1"/>
          </p:cNvSpPr>
          <p:nvPr>
            <p:ph idx="1"/>
          </p:nvPr>
        </p:nvSpPr>
        <p:spPr/>
        <p:txBody>
          <a:bodyPr>
            <a:normAutofit/>
          </a:bodyPr>
          <a:lstStyle/>
          <a:p>
            <a:r>
              <a:rPr lang="it-IT" sz="2400" dirty="0" err="1"/>
              <a:t>There</a:t>
            </a:r>
            <a:r>
              <a:rPr lang="it-IT" sz="2400" dirty="0"/>
              <a:t> </a:t>
            </a:r>
            <a:r>
              <a:rPr lang="it-IT" sz="2400" dirty="0" err="1"/>
              <a:t>is</a:t>
            </a:r>
            <a:r>
              <a:rPr lang="it-IT" sz="2400" dirty="0"/>
              <a:t> a </a:t>
            </a:r>
            <a:r>
              <a:rPr lang="it-IT" sz="2400" dirty="0" err="1"/>
              <a:t>need</a:t>
            </a:r>
            <a:r>
              <a:rPr lang="it-IT" sz="2400" dirty="0"/>
              <a:t> for training and information</a:t>
            </a:r>
            <a:endParaRPr lang="en-US" sz="2400" dirty="0" smtClean="0"/>
          </a:p>
          <a:p>
            <a:pPr marL="0" indent="0">
              <a:buNone/>
            </a:pPr>
            <a:endParaRPr lang="en-US" sz="2400" dirty="0"/>
          </a:p>
          <a:p>
            <a:pPr marL="0" indent="0">
              <a:buNone/>
            </a:pPr>
            <a:r>
              <a:rPr lang="en-US" sz="2400" dirty="0" smtClean="0"/>
              <a:t>But </a:t>
            </a:r>
            <a:r>
              <a:rPr lang="en-US" sz="2400" dirty="0"/>
              <a:t>p</a:t>
            </a:r>
            <a:r>
              <a:rPr lang="en-US" sz="2400" dirty="0" smtClean="0"/>
              <a:t>arenting </a:t>
            </a:r>
            <a:r>
              <a:rPr lang="en-US" sz="2400" dirty="0"/>
              <a:t>nowadays more than ever seems to entail elements of research in a trial-and-error </a:t>
            </a:r>
            <a:r>
              <a:rPr lang="en-US" sz="2400" dirty="0" smtClean="0"/>
              <a:t>process in order to find a difficult balance </a:t>
            </a:r>
          </a:p>
          <a:p>
            <a:pPr marL="0" indent="0">
              <a:buNone/>
            </a:pPr>
            <a:endParaRPr lang="it-IT" sz="2400" dirty="0"/>
          </a:p>
          <a:p>
            <a:pPr marL="0" indent="0">
              <a:buNone/>
            </a:pPr>
            <a:r>
              <a:rPr lang="en-US" sz="2400" dirty="0" smtClean="0"/>
              <a:t>As other researches have shown, peer to peer</a:t>
            </a:r>
            <a:r>
              <a:rPr lang="it-IT" sz="2400" dirty="0" smtClean="0"/>
              <a:t> relations </a:t>
            </a:r>
            <a:r>
              <a:rPr lang="en-US" sz="2400" dirty="0" smtClean="0"/>
              <a:t>are deemed as precious</a:t>
            </a:r>
            <a:r>
              <a:rPr lang="it-IT" sz="2400" dirty="0" smtClean="0"/>
              <a:t> </a:t>
            </a:r>
            <a:r>
              <a:rPr lang="en-US" sz="2400" dirty="0" smtClean="0"/>
              <a:t>and it appears </a:t>
            </a:r>
            <a:r>
              <a:rPr lang="en-US" sz="2400" dirty="0"/>
              <a:t>crucial to provide informal spaces for parents to exchange views, share strategies and find new ways of coping with the demands of rearing children. </a:t>
            </a:r>
            <a:endParaRPr lang="it-IT" sz="2400" dirty="0"/>
          </a:p>
          <a:p>
            <a:pPr marL="0" indent="0">
              <a:buNone/>
            </a:pPr>
            <a:endParaRPr lang="it-IT" sz="2400" dirty="0" smtClean="0"/>
          </a:p>
          <a:p>
            <a:pPr marL="0" indent="0">
              <a:buNone/>
            </a:pPr>
            <a:endParaRPr lang="it-IT" sz="2400" dirty="0"/>
          </a:p>
        </p:txBody>
      </p:sp>
    </p:spTree>
    <p:extLst>
      <p:ext uri="{BB962C8B-B14F-4D97-AF65-F5344CB8AC3E}">
        <p14:creationId xmlns:p14="http://schemas.microsoft.com/office/powerpoint/2010/main" val="24748944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p:txBody>
          <a:bodyPr/>
          <a:lstStyle/>
          <a:p>
            <a:pPr algn="ctr"/>
            <a:r>
              <a:rPr lang="en-US" dirty="0" smtClean="0"/>
              <a:t>Thank you for your attention</a:t>
            </a:r>
            <a:endParaRPr lang="en-US" dirty="0"/>
          </a:p>
        </p:txBody>
      </p:sp>
    </p:spTree>
    <p:extLst>
      <p:ext uri="{BB962C8B-B14F-4D97-AF65-F5344CB8AC3E}">
        <p14:creationId xmlns:p14="http://schemas.microsoft.com/office/powerpoint/2010/main" val="2874672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b="1" dirty="0" smtClean="0"/>
              <a:t>Parenting in a moving environment</a:t>
            </a:r>
            <a:endParaRPr lang="it-IT" b="1" dirty="0"/>
          </a:p>
        </p:txBody>
      </p:sp>
      <p:sp>
        <p:nvSpPr>
          <p:cNvPr id="3" name="Segnaposto contenuto 2"/>
          <p:cNvSpPr>
            <a:spLocks noGrp="1"/>
          </p:cNvSpPr>
          <p:nvPr>
            <p:ph idx="1"/>
          </p:nvPr>
        </p:nvSpPr>
        <p:spPr/>
        <p:txBody>
          <a:bodyPr/>
          <a:lstStyle/>
          <a:p>
            <a:pPr marL="0" indent="0">
              <a:buNone/>
            </a:pPr>
            <a:r>
              <a:rPr lang="en-GB" sz="2800" dirty="0" smtClean="0"/>
              <a:t>The context is in movement:</a:t>
            </a:r>
          </a:p>
          <a:p>
            <a:pPr marL="0" indent="0">
              <a:buNone/>
            </a:pPr>
            <a:endParaRPr lang="en-GB" dirty="0" smtClean="0"/>
          </a:p>
          <a:p>
            <a:pPr>
              <a:buFont typeface="Arial" panose="020B0604020202020204" pitchFamily="34" charset="0"/>
              <a:buChar char="•"/>
            </a:pPr>
            <a:r>
              <a:rPr lang="en-GB" sz="2800" dirty="0" smtClean="0"/>
              <a:t>Because </a:t>
            </a:r>
            <a:r>
              <a:rPr lang="en-GB" sz="2800" dirty="0"/>
              <a:t>of how technology develops and supports - or impinges </a:t>
            </a:r>
            <a:r>
              <a:rPr lang="en-GB" sz="2800" dirty="0" smtClean="0"/>
              <a:t>on </a:t>
            </a:r>
            <a:r>
              <a:rPr lang="en-GB" sz="2800" dirty="0"/>
              <a:t>- our daily </a:t>
            </a:r>
            <a:r>
              <a:rPr lang="en-GB" sz="2800" dirty="0" smtClean="0"/>
              <a:t>life</a:t>
            </a:r>
          </a:p>
          <a:p>
            <a:pPr>
              <a:buFont typeface="Arial" panose="020B0604020202020204" pitchFamily="34" charset="0"/>
              <a:buChar char="•"/>
            </a:pPr>
            <a:r>
              <a:rPr lang="en-US" sz="2800" dirty="0" smtClean="0"/>
              <a:t>Because</a:t>
            </a:r>
            <a:r>
              <a:rPr lang="it-IT" sz="2800" dirty="0" smtClean="0"/>
              <a:t> </a:t>
            </a:r>
            <a:r>
              <a:rPr lang="en-US" sz="2800" dirty="0" smtClean="0"/>
              <a:t>of financial instability</a:t>
            </a:r>
          </a:p>
          <a:p>
            <a:pPr>
              <a:buFont typeface="Arial" panose="020B0604020202020204" pitchFamily="34" charset="0"/>
              <a:buChar char="•"/>
            </a:pPr>
            <a:r>
              <a:rPr lang="en-US" sz="2800" dirty="0" smtClean="0"/>
              <a:t>Because of the dynamics of family structures</a:t>
            </a:r>
          </a:p>
          <a:p>
            <a:pPr>
              <a:buFont typeface="Arial" panose="020B0604020202020204" pitchFamily="34" charset="0"/>
              <a:buChar char="•"/>
            </a:pPr>
            <a:r>
              <a:rPr lang="en-US" sz="2800" dirty="0" smtClean="0"/>
              <a:t>Because of the multicultural environment in which we live</a:t>
            </a:r>
          </a:p>
          <a:p>
            <a:pPr>
              <a:buFont typeface="Arial" panose="020B0604020202020204" pitchFamily="34" charset="0"/>
              <a:buChar char="•"/>
            </a:pPr>
            <a:endParaRPr lang="en-US" sz="2800" dirty="0" smtClean="0"/>
          </a:p>
          <a:p>
            <a:pPr marL="0" indent="0">
              <a:buNone/>
            </a:pPr>
            <a:endParaRPr lang="it-IT" dirty="0"/>
          </a:p>
        </p:txBody>
      </p:sp>
    </p:spTree>
    <p:extLst>
      <p:ext uri="{BB962C8B-B14F-4D97-AF65-F5344CB8AC3E}">
        <p14:creationId xmlns:p14="http://schemas.microsoft.com/office/powerpoint/2010/main" val="29324231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27017" y="1062446"/>
            <a:ext cx="10528663" cy="4806648"/>
          </a:xfrm>
        </p:spPr>
        <p:txBody>
          <a:bodyPr>
            <a:noAutofit/>
          </a:bodyPr>
          <a:lstStyle/>
          <a:p>
            <a:pPr marL="0" indent="0">
              <a:buNone/>
            </a:pPr>
            <a:r>
              <a:rPr lang="en-GB" sz="3200" dirty="0"/>
              <a:t>The sheer number of publications setting normative prescriptive models and standards for parenting in the last decades has been impressive. It seems that nearly everybody, professional or other, has something to say about the way children should be brought up and cared for</a:t>
            </a:r>
            <a:r>
              <a:rPr lang="en-GB" sz="3200" dirty="0" smtClean="0"/>
              <a:t>.</a:t>
            </a:r>
            <a:endParaRPr lang="en-US" sz="3200" dirty="0"/>
          </a:p>
          <a:p>
            <a:pPr marL="0" indent="0">
              <a:buNone/>
            </a:pPr>
            <a:endParaRPr lang="en-US" sz="3200" dirty="0" smtClean="0"/>
          </a:p>
          <a:p>
            <a:pPr marL="0" indent="0">
              <a:buNone/>
            </a:pPr>
            <a:r>
              <a:rPr lang="en-GB" sz="3200" dirty="0" smtClean="0"/>
              <a:t> </a:t>
            </a:r>
            <a:r>
              <a:rPr lang="en-GB" sz="3200" dirty="0"/>
              <a:t>In this maze of instructions, where is the voice of those directly involved in the enterprise of rearing children, what is known of the way they perceive their tasks, of their lay pedagogical </a:t>
            </a:r>
            <a:r>
              <a:rPr lang="en-GB" sz="3200" dirty="0" smtClean="0"/>
              <a:t>theories?</a:t>
            </a:r>
            <a:endParaRPr lang="en-US" sz="3200" dirty="0"/>
          </a:p>
        </p:txBody>
      </p:sp>
    </p:spTree>
    <p:extLst>
      <p:ext uri="{BB962C8B-B14F-4D97-AF65-F5344CB8AC3E}">
        <p14:creationId xmlns:p14="http://schemas.microsoft.com/office/powerpoint/2010/main" val="412243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smtClean="0"/>
              <a:t>Dynamic patterns of kinship relations and child rearing practices</a:t>
            </a:r>
            <a:endParaRPr lang="en-US" b="1" dirty="0"/>
          </a:p>
        </p:txBody>
      </p:sp>
      <p:sp>
        <p:nvSpPr>
          <p:cNvPr id="3" name="Segnaposto contenuto 2"/>
          <p:cNvSpPr>
            <a:spLocks noGrp="1"/>
          </p:cNvSpPr>
          <p:nvPr>
            <p:ph idx="1"/>
          </p:nvPr>
        </p:nvSpPr>
        <p:spPr/>
        <p:txBody>
          <a:bodyPr>
            <a:noAutofit/>
          </a:bodyPr>
          <a:lstStyle/>
          <a:p>
            <a:r>
              <a:rPr lang="en-US" sz="2800" dirty="0" smtClean="0"/>
              <a:t>How do parents in this dynamic context face children’s needs of </a:t>
            </a:r>
            <a:r>
              <a:rPr lang="en-US" sz="2800" dirty="0"/>
              <a:t>s</a:t>
            </a:r>
            <a:r>
              <a:rPr lang="en-US" sz="2800" dirty="0" smtClean="0"/>
              <a:t>tability, of a secure attachment base?</a:t>
            </a:r>
          </a:p>
          <a:p>
            <a:endParaRPr lang="en-US" sz="2800" dirty="0"/>
          </a:p>
          <a:p>
            <a:r>
              <a:rPr lang="en-US" sz="2800" dirty="0" smtClean="0"/>
              <a:t>What are the lay pedagogical principles and methods  of parents?</a:t>
            </a:r>
          </a:p>
          <a:p>
            <a:endParaRPr lang="en-US" sz="2800" dirty="0"/>
          </a:p>
          <a:p>
            <a:r>
              <a:rPr lang="en-US" sz="2800" dirty="0" smtClean="0"/>
              <a:t>In the context of South Tyrol as part of a complex research project we  interviewed: 40 professional experts and 50 parents</a:t>
            </a:r>
            <a:endParaRPr lang="en-US" sz="2800" dirty="0"/>
          </a:p>
        </p:txBody>
      </p:sp>
    </p:spTree>
    <p:extLst>
      <p:ext uri="{BB962C8B-B14F-4D97-AF65-F5344CB8AC3E}">
        <p14:creationId xmlns:p14="http://schemas.microsoft.com/office/powerpoint/2010/main" val="2976254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smtClean="0"/>
              <a:t>Some outcomes</a:t>
            </a:r>
            <a:endParaRPr lang="en-US" b="1" dirty="0"/>
          </a:p>
        </p:txBody>
      </p:sp>
      <p:sp>
        <p:nvSpPr>
          <p:cNvPr id="3" name="Segnaposto contenuto 2"/>
          <p:cNvSpPr>
            <a:spLocks noGrp="1"/>
          </p:cNvSpPr>
          <p:nvPr>
            <p:ph idx="1"/>
          </p:nvPr>
        </p:nvSpPr>
        <p:spPr/>
        <p:txBody>
          <a:bodyPr>
            <a:normAutofit lnSpcReduction="10000"/>
          </a:bodyPr>
          <a:lstStyle/>
          <a:p>
            <a:r>
              <a:rPr lang="en-US" sz="3200" dirty="0" smtClean="0"/>
              <a:t>I am going to concentrate on a few relevant aspects which could be connected to the theme of this session</a:t>
            </a:r>
          </a:p>
          <a:p>
            <a:r>
              <a:rPr lang="en-US" sz="3200" dirty="0" smtClean="0"/>
              <a:t>Time </a:t>
            </a:r>
          </a:p>
          <a:p>
            <a:r>
              <a:rPr lang="en-US" sz="3200" dirty="0" smtClean="0"/>
              <a:t>Authority</a:t>
            </a:r>
          </a:p>
          <a:p>
            <a:r>
              <a:rPr lang="en-US" sz="3200" dirty="0" smtClean="0"/>
              <a:t>Relationship</a:t>
            </a:r>
          </a:p>
          <a:p>
            <a:r>
              <a:rPr lang="en-US" sz="3200" dirty="0" smtClean="0"/>
              <a:t>The alliance between adults</a:t>
            </a:r>
          </a:p>
          <a:p>
            <a:r>
              <a:rPr lang="it-IT" sz="3200" dirty="0" smtClean="0"/>
              <a:t>How to </a:t>
            </a:r>
            <a:r>
              <a:rPr lang="en-US" sz="3200" dirty="0" smtClean="0"/>
              <a:t>understand parenting and</a:t>
            </a:r>
            <a:r>
              <a:rPr lang="it-IT" sz="3200" dirty="0" smtClean="0"/>
              <a:t> ways out</a:t>
            </a:r>
            <a:endParaRPr lang="en-US" sz="3200" dirty="0"/>
          </a:p>
          <a:p>
            <a:endParaRPr lang="en-US" dirty="0"/>
          </a:p>
        </p:txBody>
      </p:sp>
    </p:spTree>
    <p:extLst>
      <p:ext uri="{BB962C8B-B14F-4D97-AF65-F5344CB8AC3E}">
        <p14:creationId xmlns:p14="http://schemas.microsoft.com/office/powerpoint/2010/main" val="3599087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en-US" b="1" dirty="0" smtClean="0"/>
              <a:t>Time</a:t>
            </a:r>
            <a:endParaRPr lang="en-US" b="1" dirty="0"/>
          </a:p>
        </p:txBody>
      </p:sp>
      <p:sp>
        <p:nvSpPr>
          <p:cNvPr id="5" name="Segnaposto testo 4"/>
          <p:cNvSpPr>
            <a:spLocks noGrp="1"/>
          </p:cNvSpPr>
          <p:nvPr>
            <p:ph type="body" idx="1"/>
          </p:nvPr>
        </p:nvSpPr>
        <p:spPr/>
        <p:txBody>
          <a:bodyPr/>
          <a:lstStyle/>
          <a:p>
            <a:r>
              <a:rPr lang="en-US" b="1" dirty="0" smtClean="0"/>
              <a:t>experts</a:t>
            </a:r>
            <a:endParaRPr lang="en-US" b="1" dirty="0"/>
          </a:p>
        </p:txBody>
      </p:sp>
      <p:sp>
        <p:nvSpPr>
          <p:cNvPr id="6" name="Segnaposto contenuto 5"/>
          <p:cNvSpPr>
            <a:spLocks noGrp="1"/>
          </p:cNvSpPr>
          <p:nvPr>
            <p:ph sz="half" idx="2"/>
          </p:nvPr>
        </p:nvSpPr>
        <p:spPr/>
        <p:txBody>
          <a:bodyPr/>
          <a:lstStyle/>
          <a:p>
            <a:endParaRPr lang="en-US" sz="2800" dirty="0" smtClean="0"/>
          </a:p>
          <a:p>
            <a:pPr marL="0" indent="0">
              <a:buNone/>
            </a:pPr>
            <a:r>
              <a:rPr lang="en-US" sz="2800" dirty="0" smtClean="0"/>
              <a:t>Parents do not spend enough time with their children, they work too much</a:t>
            </a:r>
            <a:endParaRPr lang="en-US" sz="2800" dirty="0"/>
          </a:p>
        </p:txBody>
      </p:sp>
      <p:sp>
        <p:nvSpPr>
          <p:cNvPr id="7" name="Segnaposto testo 6"/>
          <p:cNvSpPr>
            <a:spLocks noGrp="1"/>
          </p:cNvSpPr>
          <p:nvPr>
            <p:ph type="body" sz="quarter" idx="3"/>
          </p:nvPr>
        </p:nvSpPr>
        <p:spPr/>
        <p:txBody>
          <a:bodyPr/>
          <a:lstStyle/>
          <a:p>
            <a:r>
              <a:rPr lang="en-US" b="1" dirty="0" smtClean="0"/>
              <a:t>parents</a:t>
            </a:r>
            <a:endParaRPr lang="en-US" b="1" dirty="0"/>
          </a:p>
        </p:txBody>
      </p:sp>
      <p:sp>
        <p:nvSpPr>
          <p:cNvPr id="8" name="Segnaposto contenuto 7"/>
          <p:cNvSpPr>
            <a:spLocks noGrp="1"/>
          </p:cNvSpPr>
          <p:nvPr>
            <p:ph sz="quarter" idx="4"/>
          </p:nvPr>
        </p:nvSpPr>
        <p:spPr/>
        <p:txBody>
          <a:bodyPr>
            <a:normAutofit/>
          </a:bodyPr>
          <a:lstStyle/>
          <a:p>
            <a:r>
              <a:rPr lang="en-US" sz="2800" dirty="0" smtClean="0"/>
              <a:t>It is a constant struggle to keep up with the demands of the job (often in uncertain conditions)</a:t>
            </a:r>
          </a:p>
          <a:p>
            <a:endParaRPr lang="en-US" sz="2800" dirty="0" smtClean="0"/>
          </a:p>
          <a:p>
            <a:r>
              <a:rPr lang="en-US" sz="2800" dirty="0" smtClean="0"/>
              <a:t>Quality time is </a:t>
            </a:r>
            <a:r>
              <a:rPr lang="en-US" sz="2800" dirty="0"/>
              <a:t>often found in </a:t>
            </a:r>
            <a:r>
              <a:rPr lang="en-US" sz="2800" dirty="0" smtClean="0"/>
              <a:t>a creative way </a:t>
            </a:r>
            <a:endParaRPr lang="en-US" sz="2800" dirty="0"/>
          </a:p>
        </p:txBody>
      </p:sp>
    </p:spTree>
    <p:extLst>
      <p:ext uri="{BB962C8B-B14F-4D97-AF65-F5344CB8AC3E}">
        <p14:creationId xmlns:p14="http://schemas.microsoft.com/office/powerpoint/2010/main" val="4276440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smtClean="0"/>
              <a:t>AUTHORITY</a:t>
            </a:r>
            <a:endParaRPr lang="en-US" b="1" dirty="0"/>
          </a:p>
        </p:txBody>
      </p:sp>
      <p:sp>
        <p:nvSpPr>
          <p:cNvPr id="3" name="Segnaposto testo 2"/>
          <p:cNvSpPr>
            <a:spLocks noGrp="1"/>
          </p:cNvSpPr>
          <p:nvPr>
            <p:ph type="body" idx="1"/>
          </p:nvPr>
        </p:nvSpPr>
        <p:spPr/>
        <p:txBody>
          <a:bodyPr>
            <a:normAutofit/>
          </a:bodyPr>
          <a:lstStyle/>
          <a:p>
            <a:r>
              <a:rPr lang="en-US" sz="2800" b="1" dirty="0" smtClean="0"/>
              <a:t>experts</a:t>
            </a:r>
            <a:endParaRPr lang="en-US" sz="2800" b="1" dirty="0"/>
          </a:p>
        </p:txBody>
      </p:sp>
      <p:sp>
        <p:nvSpPr>
          <p:cNvPr id="4" name="Segnaposto contenuto 3"/>
          <p:cNvSpPr>
            <a:spLocks noGrp="1"/>
          </p:cNvSpPr>
          <p:nvPr>
            <p:ph sz="half" idx="2"/>
          </p:nvPr>
        </p:nvSpPr>
        <p:spPr/>
        <p:txBody>
          <a:bodyPr/>
          <a:lstStyle/>
          <a:p>
            <a:endParaRPr lang="en-US" sz="2800" dirty="0" smtClean="0"/>
          </a:p>
          <a:p>
            <a:pPr marL="0" indent="0" algn="ctr">
              <a:buNone/>
            </a:pPr>
            <a:r>
              <a:rPr lang="en-US" sz="2800" dirty="0" smtClean="0"/>
              <a:t>Parents nowadays are insecure as they do not have authority over their children</a:t>
            </a:r>
            <a:endParaRPr lang="en-US" sz="2800" dirty="0"/>
          </a:p>
        </p:txBody>
      </p:sp>
      <p:sp>
        <p:nvSpPr>
          <p:cNvPr id="5" name="Segnaposto testo 4"/>
          <p:cNvSpPr>
            <a:spLocks noGrp="1"/>
          </p:cNvSpPr>
          <p:nvPr>
            <p:ph type="body" sz="quarter" idx="3"/>
          </p:nvPr>
        </p:nvSpPr>
        <p:spPr/>
        <p:txBody>
          <a:bodyPr>
            <a:normAutofit/>
          </a:bodyPr>
          <a:lstStyle/>
          <a:p>
            <a:r>
              <a:rPr lang="en-US" sz="2800" b="1" dirty="0" smtClean="0"/>
              <a:t>parents</a:t>
            </a:r>
            <a:endParaRPr lang="en-US" sz="2800" b="1" dirty="0"/>
          </a:p>
        </p:txBody>
      </p:sp>
      <p:sp>
        <p:nvSpPr>
          <p:cNvPr id="6" name="Segnaposto contenuto 5"/>
          <p:cNvSpPr>
            <a:spLocks noGrp="1"/>
          </p:cNvSpPr>
          <p:nvPr>
            <p:ph sz="quarter" idx="4"/>
          </p:nvPr>
        </p:nvSpPr>
        <p:spPr/>
        <p:txBody>
          <a:bodyPr>
            <a:noAutofit/>
          </a:bodyPr>
          <a:lstStyle/>
          <a:p>
            <a:r>
              <a:rPr lang="en-US" sz="2600" dirty="0" smtClean="0"/>
              <a:t>Absence of models</a:t>
            </a:r>
            <a:endParaRPr lang="en-US" sz="2600" dirty="0"/>
          </a:p>
          <a:p>
            <a:r>
              <a:rPr lang="en-US" sz="2600" dirty="0" smtClean="0"/>
              <a:t>Strong social pressure (feeling judged)</a:t>
            </a:r>
          </a:p>
          <a:p>
            <a:r>
              <a:rPr lang="en-US" sz="2600" dirty="0" smtClean="0"/>
              <a:t>Having to decide hundred times a day</a:t>
            </a:r>
          </a:p>
          <a:p>
            <a:r>
              <a:rPr lang="en-US" sz="2600" dirty="0" smtClean="0"/>
              <a:t>Loneliness in their decision making</a:t>
            </a:r>
          </a:p>
          <a:p>
            <a:r>
              <a:rPr lang="en-US" sz="2600" dirty="0" smtClean="0"/>
              <a:t>Keeping a balanced position</a:t>
            </a:r>
            <a:endParaRPr lang="en-US" sz="2600" dirty="0"/>
          </a:p>
        </p:txBody>
      </p:sp>
    </p:spTree>
    <p:extLst>
      <p:ext uri="{BB962C8B-B14F-4D97-AF65-F5344CB8AC3E}">
        <p14:creationId xmlns:p14="http://schemas.microsoft.com/office/powerpoint/2010/main" val="14653642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97280" y="269186"/>
            <a:ext cx="10058400" cy="1450757"/>
          </a:xfrm>
        </p:spPr>
        <p:txBody>
          <a:bodyPr/>
          <a:lstStyle/>
          <a:p>
            <a:r>
              <a:rPr lang="en-US" b="1" dirty="0" smtClean="0"/>
              <a:t>Relationship</a:t>
            </a:r>
            <a:endParaRPr lang="en-US" b="1" dirty="0"/>
          </a:p>
        </p:txBody>
      </p:sp>
      <p:sp>
        <p:nvSpPr>
          <p:cNvPr id="3" name="Segnaposto testo 2"/>
          <p:cNvSpPr>
            <a:spLocks noGrp="1"/>
          </p:cNvSpPr>
          <p:nvPr>
            <p:ph type="body" idx="1"/>
          </p:nvPr>
        </p:nvSpPr>
        <p:spPr>
          <a:xfrm>
            <a:off x="1097280" y="1828635"/>
            <a:ext cx="4937760" cy="736282"/>
          </a:xfrm>
        </p:spPr>
        <p:txBody>
          <a:bodyPr/>
          <a:lstStyle/>
          <a:p>
            <a:r>
              <a:rPr lang="en-US" b="1" dirty="0" smtClean="0"/>
              <a:t>experts</a:t>
            </a:r>
            <a:endParaRPr lang="en-US" b="1" dirty="0"/>
          </a:p>
        </p:txBody>
      </p:sp>
      <p:sp>
        <p:nvSpPr>
          <p:cNvPr id="4" name="Segnaposto contenuto 3"/>
          <p:cNvSpPr>
            <a:spLocks noGrp="1"/>
          </p:cNvSpPr>
          <p:nvPr>
            <p:ph sz="half" idx="2"/>
          </p:nvPr>
        </p:nvSpPr>
        <p:spPr/>
        <p:txBody>
          <a:bodyPr>
            <a:normAutofit/>
          </a:bodyPr>
          <a:lstStyle/>
          <a:p>
            <a:pPr marL="0" indent="0">
              <a:buNone/>
            </a:pPr>
            <a:endParaRPr lang="en-US" sz="3200" dirty="0"/>
          </a:p>
          <a:p>
            <a:pPr marL="0" indent="0">
              <a:buNone/>
            </a:pPr>
            <a:endParaRPr lang="en-US" sz="3200" dirty="0" smtClean="0"/>
          </a:p>
          <a:p>
            <a:pPr marL="0" indent="0">
              <a:buNone/>
            </a:pPr>
            <a:r>
              <a:rPr lang="en-US" sz="3200" dirty="0" smtClean="0"/>
              <a:t>Not considered</a:t>
            </a:r>
            <a:endParaRPr lang="en-US" sz="3200" dirty="0"/>
          </a:p>
        </p:txBody>
      </p:sp>
      <p:sp>
        <p:nvSpPr>
          <p:cNvPr id="5" name="Segnaposto testo 4"/>
          <p:cNvSpPr>
            <a:spLocks noGrp="1"/>
          </p:cNvSpPr>
          <p:nvPr>
            <p:ph type="body" sz="quarter" idx="3"/>
          </p:nvPr>
        </p:nvSpPr>
        <p:spPr>
          <a:xfrm>
            <a:off x="6217920" y="1828635"/>
            <a:ext cx="4937760" cy="736282"/>
          </a:xfrm>
        </p:spPr>
        <p:txBody>
          <a:bodyPr/>
          <a:lstStyle/>
          <a:p>
            <a:r>
              <a:rPr lang="en-US" b="1" dirty="0" smtClean="0"/>
              <a:t>parents</a:t>
            </a:r>
            <a:endParaRPr lang="en-US" b="1" dirty="0"/>
          </a:p>
        </p:txBody>
      </p:sp>
      <p:sp>
        <p:nvSpPr>
          <p:cNvPr id="6" name="Segnaposto contenuto 5"/>
          <p:cNvSpPr>
            <a:spLocks noGrp="1"/>
          </p:cNvSpPr>
          <p:nvPr>
            <p:ph sz="quarter" idx="4"/>
          </p:nvPr>
        </p:nvSpPr>
        <p:spPr/>
        <p:txBody>
          <a:bodyPr>
            <a:normAutofit/>
          </a:bodyPr>
          <a:lstStyle/>
          <a:p>
            <a:pPr marL="0" indent="0">
              <a:buNone/>
            </a:pPr>
            <a:endParaRPr lang="en-US" sz="3200" dirty="0" smtClean="0"/>
          </a:p>
          <a:p>
            <a:pPr marL="0" indent="0">
              <a:buNone/>
            </a:pPr>
            <a:r>
              <a:rPr lang="en-US" sz="3200" dirty="0" smtClean="0"/>
              <a:t>Maintaining a relation and communication with their children is the main preoccupation of most parents</a:t>
            </a:r>
          </a:p>
          <a:p>
            <a:endParaRPr lang="en-US" sz="3200" dirty="0" smtClean="0"/>
          </a:p>
          <a:p>
            <a:endParaRPr lang="en-US" sz="3200" dirty="0"/>
          </a:p>
        </p:txBody>
      </p:sp>
    </p:spTree>
    <p:extLst>
      <p:ext uri="{BB962C8B-B14F-4D97-AF65-F5344CB8AC3E}">
        <p14:creationId xmlns:p14="http://schemas.microsoft.com/office/powerpoint/2010/main" val="29512636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p:txBody>
          <a:bodyPr/>
          <a:lstStyle/>
          <a:p>
            <a:r>
              <a:rPr lang="it-IT" b="1" dirty="0" err="1" smtClean="0"/>
              <a:t>Parents</a:t>
            </a:r>
            <a:r>
              <a:rPr lang="it-IT" b="1" dirty="0" smtClean="0"/>
              <a:t>’ </a:t>
            </a:r>
            <a:r>
              <a:rPr lang="it-IT" b="1" dirty="0" err="1" smtClean="0"/>
              <a:t>views</a:t>
            </a:r>
            <a:endParaRPr lang="en-US" b="1" dirty="0"/>
          </a:p>
        </p:txBody>
      </p:sp>
      <p:sp>
        <p:nvSpPr>
          <p:cNvPr id="8" name="Segnaposto contenuto 7"/>
          <p:cNvSpPr>
            <a:spLocks noGrp="1"/>
          </p:cNvSpPr>
          <p:nvPr>
            <p:ph idx="1"/>
          </p:nvPr>
        </p:nvSpPr>
        <p:spPr>
          <a:xfrm>
            <a:off x="1097280" y="1863152"/>
            <a:ext cx="10058400" cy="4023360"/>
          </a:xfrm>
        </p:spPr>
        <p:txBody>
          <a:bodyPr>
            <a:normAutofit/>
          </a:bodyPr>
          <a:lstStyle/>
          <a:p>
            <a:endParaRPr lang="en-US" sz="2800" dirty="0" smtClean="0"/>
          </a:p>
          <a:p>
            <a:pPr marL="0" indent="0">
              <a:buNone/>
            </a:pPr>
            <a:r>
              <a:rPr lang="en-US" sz="2800" dirty="0" smtClean="0"/>
              <a:t>They perceive the school as centered on learning and not education</a:t>
            </a:r>
          </a:p>
          <a:p>
            <a:pPr marL="0" indent="0">
              <a:buNone/>
            </a:pPr>
            <a:endParaRPr lang="en-US" sz="2800" dirty="0" smtClean="0"/>
          </a:p>
          <a:p>
            <a:pPr marL="0" indent="0">
              <a:buNone/>
            </a:pPr>
            <a:r>
              <a:rPr lang="en-US" sz="2800" dirty="0" smtClean="0"/>
              <a:t>They  feel judged</a:t>
            </a:r>
          </a:p>
          <a:p>
            <a:pPr marL="0" indent="0">
              <a:buNone/>
            </a:pPr>
            <a:endParaRPr lang="en-US" sz="2800" dirty="0" smtClean="0"/>
          </a:p>
          <a:p>
            <a:pPr marL="0" indent="0">
              <a:buNone/>
            </a:pPr>
            <a:r>
              <a:rPr lang="en-US" sz="2800" dirty="0" smtClean="0"/>
              <a:t>They perceive they are not supported, they feel lonely </a:t>
            </a:r>
          </a:p>
          <a:p>
            <a:pPr marL="0" indent="0">
              <a:buNone/>
            </a:pPr>
            <a:endParaRPr lang="en-US" sz="2800" dirty="0" smtClean="0"/>
          </a:p>
          <a:p>
            <a:pPr marL="0" indent="0">
              <a:buNone/>
            </a:pPr>
            <a:endParaRPr lang="en-US" sz="2800" dirty="0"/>
          </a:p>
        </p:txBody>
      </p:sp>
    </p:spTree>
    <p:extLst>
      <p:ext uri="{BB962C8B-B14F-4D97-AF65-F5344CB8AC3E}">
        <p14:creationId xmlns:p14="http://schemas.microsoft.com/office/powerpoint/2010/main" val="230892909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ttivo">
  <a:themeElements>
    <a:clrScheme name="Retrospettivo">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5958</TotalTime>
  <Words>537</Words>
  <Application>Microsoft Office PowerPoint</Application>
  <PresentationFormat>Widescreen</PresentationFormat>
  <Paragraphs>76</Paragraphs>
  <Slides>13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13</vt:i4>
      </vt:variant>
    </vt:vector>
  </HeadingPairs>
  <TitlesOfParts>
    <vt:vector size="17" baseType="lpstr">
      <vt:lpstr>Arial</vt:lpstr>
      <vt:lpstr>Calibri</vt:lpstr>
      <vt:lpstr>Calibri Light</vt:lpstr>
      <vt:lpstr>Retrospettivo</vt:lpstr>
      <vt:lpstr>The challenges of parenting in a liquid society</vt:lpstr>
      <vt:lpstr>Parenting in a moving environment</vt:lpstr>
      <vt:lpstr>Presentazione standard di PowerPoint</vt:lpstr>
      <vt:lpstr>Dynamic patterns of kinship relations and child rearing practices</vt:lpstr>
      <vt:lpstr>Some outcomes</vt:lpstr>
      <vt:lpstr>Time</vt:lpstr>
      <vt:lpstr>AUTHORITY</vt:lpstr>
      <vt:lpstr>Relationship</vt:lpstr>
      <vt:lpstr>Parents’ views</vt:lpstr>
      <vt:lpstr>The main issues</vt:lpstr>
      <vt:lpstr>Coping strategies</vt:lpstr>
      <vt:lpstr>Parenting in the present landscape</vt:lpstr>
      <vt:lpstr>Thank you for your attention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silvia fargion</dc:creator>
  <cp:lastModifiedBy>User</cp:lastModifiedBy>
  <cp:revision>28</cp:revision>
  <dcterms:created xsi:type="dcterms:W3CDTF">2018-05-15T16:17:42Z</dcterms:created>
  <dcterms:modified xsi:type="dcterms:W3CDTF">2018-05-23T19:37:48Z</dcterms:modified>
</cp:coreProperties>
</file>