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14" r:id="rId3"/>
    <p:sldId id="304" r:id="rId4"/>
    <p:sldId id="305" r:id="rId5"/>
    <p:sldId id="257" r:id="rId6"/>
    <p:sldId id="263" r:id="rId7"/>
    <p:sldId id="258" r:id="rId8"/>
    <p:sldId id="260" r:id="rId9"/>
    <p:sldId id="261" r:id="rId10"/>
    <p:sldId id="307" r:id="rId11"/>
    <p:sldId id="312" r:id="rId12"/>
    <p:sldId id="313" r:id="rId13"/>
    <p:sldId id="315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tente di Microsoft Office" initials="UdMO" lastIdx="1" clrIdx="0">
    <p:extLst>
      <p:ext uri="{19B8F6BF-5375-455C-9EA6-DF929625EA0E}">
        <p15:presenceInfo xmlns:p15="http://schemas.microsoft.com/office/powerpoint/2012/main" userId="Utente di Microsoft Offic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3" autoAdjust="0"/>
    <p:restoredTop sz="89610"/>
  </p:normalViewPr>
  <p:slideViewPr>
    <p:cSldViewPr snapToGrid="0">
      <p:cViewPr varScale="1">
        <p:scale>
          <a:sx n="80" d="100"/>
          <a:sy n="80" d="100"/>
        </p:scale>
        <p:origin x="970" y="5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D6083-E089-433B-A750-5781F57DD196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7FA648-BEE6-4FB5-954A-35D00D125F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4695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6426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926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9086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4108" y="365125"/>
            <a:ext cx="8739692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4737" y="505608"/>
            <a:ext cx="1115774" cy="1027019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74895" y="564746"/>
            <a:ext cx="920966" cy="90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398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4493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75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0486" y="365125"/>
            <a:ext cx="8884901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4737" y="505608"/>
            <a:ext cx="1115774" cy="1027019"/>
          </a:xfrm>
          <a:prstGeom prst="rect">
            <a:avLst/>
          </a:prstGeom>
        </p:spPr>
      </p:pic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374895" y="564746"/>
            <a:ext cx="920966" cy="90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923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887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  <p:pic>
        <p:nvPicPr>
          <p:cNvPr id="5" name="Immagin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45829" y="537881"/>
            <a:ext cx="1115774" cy="1027019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75987" y="597019"/>
            <a:ext cx="920966" cy="90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73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7399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679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02023-8491-4057-82CA-B2F4F38BF00D}" type="datetimeFigureOut">
              <a:rPr lang="it-IT" smtClean="0"/>
              <a:t>31/10/2018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BC5FF-6B1D-4217-A0A1-B487E5CE291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468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148584" y="3859938"/>
            <a:ext cx="5894832" cy="1213210"/>
          </a:xfrm>
        </p:spPr>
        <p:txBody>
          <a:bodyPr>
            <a:normAutofit fontScale="90000"/>
          </a:bodyPr>
          <a:lstStyle/>
          <a:p>
            <a:r>
              <a:rPr lang="it-IT" sz="4400" dirty="0"/>
              <a:t/>
            </a:r>
            <a:br>
              <a:rPr lang="it-IT" sz="4400" dirty="0"/>
            </a:br>
            <a:r>
              <a:rPr lang="it-IT" sz="2700" dirty="0"/>
              <a:t/>
            </a:r>
            <a:br>
              <a:rPr lang="it-IT" sz="2700" dirty="0"/>
            </a:br>
            <a:r>
              <a:rPr lang="it-IT" sz="4000" b="0" dirty="0">
                <a:solidFill>
                  <a:srgbClr val="8E0000"/>
                </a:solidFill>
              </a:rPr>
              <a:t>Le criticità del mondo del lavoro: le sfide per generare un lavoro umano e inclusivo </a:t>
            </a:r>
            <a:endParaRPr lang="it-IT" sz="4400" b="0" dirty="0">
              <a:solidFill>
                <a:srgbClr val="8E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5413247"/>
            <a:ext cx="9144000" cy="685309"/>
          </a:xfrm>
        </p:spPr>
        <p:txBody>
          <a:bodyPr anchor="b">
            <a:normAutofit fontScale="70000" lnSpcReduction="20000"/>
          </a:bodyPr>
          <a:lstStyle/>
          <a:p>
            <a:r>
              <a:rPr lang="it-IT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6 Ottobre 2018</a:t>
            </a:r>
          </a:p>
          <a:p>
            <a:r>
              <a:rPr lang="it-IT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Mario </a:t>
            </a:r>
            <a:r>
              <a:rPr lang="it-IT" sz="2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Mezzanzanica</a:t>
            </a:r>
            <a:endParaRPr lang="it-IT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039" y="513418"/>
            <a:ext cx="1339809" cy="1233233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6753" y="584432"/>
            <a:ext cx="1105886" cy="1091206"/>
          </a:xfrm>
          <a:prstGeom prst="rect">
            <a:avLst/>
          </a:prstGeom>
        </p:spPr>
      </p:pic>
      <p:sp>
        <p:nvSpPr>
          <p:cNvPr id="10" name="Rettangolo 9"/>
          <p:cNvSpPr/>
          <p:nvPr/>
        </p:nvSpPr>
        <p:spPr>
          <a:xfrm>
            <a:off x="2036064" y="2047421"/>
            <a:ext cx="81198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44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“Il lavoro è amico dell’uomo e l’uomo è amico del lavoro”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3362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A1C5704-8698-5C44-B77C-FD6F7021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51" y="2302593"/>
            <a:ext cx="10558670" cy="3584023"/>
          </a:xfrm>
        </p:spPr>
        <p:txBody>
          <a:bodyPr>
            <a:normAutofit/>
          </a:bodyPr>
          <a:lstStyle/>
          <a:p>
            <a:r>
              <a:rPr lang="it-IT" dirty="0"/>
              <a:t>Quali fattori contraddistinguono il mercato del lavoro odierno e del futuro? </a:t>
            </a:r>
            <a:br>
              <a:rPr lang="it-IT" dirty="0"/>
            </a:br>
            <a:endParaRPr lang="it-IT" sz="3200" b="0" dirty="0"/>
          </a:p>
        </p:txBody>
      </p:sp>
      <p:pic>
        <p:nvPicPr>
          <p:cNvPr id="7170" name="Picture 2" descr="Image result for punto di doman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2285" y="1146048"/>
            <a:ext cx="1777003" cy="177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976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A1C5704-8698-5C44-B77C-FD6F7021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51" y="2302593"/>
            <a:ext cx="10558670" cy="3584023"/>
          </a:xfrm>
        </p:spPr>
        <p:txBody>
          <a:bodyPr>
            <a:normAutofit/>
          </a:bodyPr>
          <a:lstStyle/>
          <a:p>
            <a:r>
              <a:rPr lang="it-IT" dirty="0"/>
              <a:t> quali sfide abbiamo davanti? </a:t>
            </a:r>
            <a:br>
              <a:rPr lang="it-IT" dirty="0"/>
            </a:br>
            <a:endParaRPr lang="it-IT" sz="3200" b="0" dirty="0"/>
          </a:p>
        </p:txBody>
      </p:sp>
      <p:pic>
        <p:nvPicPr>
          <p:cNvPr id="7170" name="Picture 2" descr="Image result for punto di doman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2285" y="1146048"/>
            <a:ext cx="1777003" cy="177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8778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A1C5704-8698-5C44-B77C-FD6F7021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51" y="2302593"/>
            <a:ext cx="10558670" cy="3584023"/>
          </a:xfrm>
        </p:spPr>
        <p:txBody>
          <a:bodyPr>
            <a:normAutofit/>
          </a:bodyPr>
          <a:lstStyle/>
          <a:p>
            <a:r>
              <a:rPr lang="it-IT" dirty="0"/>
              <a:t> cosa significa parlare di  inclusione nel mercato del lavoro odierno e del prossimo futuro?</a:t>
            </a:r>
            <a:br>
              <a:rPr lang="it-IT" dirty="0"/>
            </a:br>
            <a:r>
              <a:rPr lang="it-IT" dirty="0"/>
              <a:t/>
            </a:r>
            <a:br>
              <a:rPr lang="it-IT" dirty="0"/>
            </a:br>
            <a:endParaRPr lang="it-IT" sz="3200" b="0" dirty="0"/>
          </a:p>
        </p:txBody>
      </p:sp>
      <p:pic>
        <p:nvPicPr>
          <p:cNvPr id="7170" name="Picture 2" descr="Image result for punto di doman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2284" y="797705"/>
            <a:ext cx="1777003" cy="177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152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A1C5704-8698-5C44-B77C-FD6F7021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51" y="2302593"/>
            <a:ext cx="10558670" cy="3584023"/>
          </a:xfrm>
        </p:spPr>
        <p:txBody>
          <a:bodyPr>
            <a:normAutofit/>
          </a:bodyPr>
          <a:lstStyle/>
          <a:p>
            <a:r>
              <a:rPr lang="it-IT" sz="6000" dirty="0"/>
              <a:t> Grazie </a:t>
            </a:r>
            <a:r>
              <a:rPr lang="it-IT" sz="6000"/>
              <a:t>per l’attenzione</a:t>
            </a:r>
            <a:r>
              <a:rPr lang="it-IT" sz="6000" dirty="0"/>
              <a:t/>
            </a:r>
            <a:br>
              <a:rPr lang="it-IT" sz="6000" dirty="0"/>
            </a:br>
            <a:endParaRPr lang="it-IT" sz="6000" b="0" dirty="0"/>
          </a:p>
        </p:txBody>
      </p:sp>
    </p:spTree>
    <p:extLst>
      <p:ext uri="{BB962C8B-B14F-4D97-AF65-F5344CB8AC3E}">
        <p14:creationId xmlns:p14="http://schemas.microsoft.com/office/powerpoint/2010/main" val="2801966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A1C5704-8698-5C44-B77C-FD6F70219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451" y="2302593"/>
            <a:ext cx="10558670" cy="3584023"/>
          </a:xfrm>
        </p:spPr>
        <p:txBody>
          <a:bodyPr>
            <a:normAutofit/>
          </a:bodyPr>
          <a:lstStyle/>
          <a:p>
            <a:r>
              <a:rPr lang="it-IT" dirty="0"/>
              <a:t>l’uomo è da sempre protagonista del lavoro</a:t>
            </a:r>
            <a:br>
              <a:rPr lang="it-IT" dirty="0"/>
            </a:br>
            <a:endParaRPr lang="it-IT" sz="3200" b="0" dirty="0"/>
          </a:p>
        </p:txBody>
      </p:sp>
    </p:spTree>
    <p:extLst>
      <p:ext uri="{BB962C8B-B14F-4D97-AF65-F5344CB8AC3E}">
        <p14:creationId xmlns:p14="http://schemas.microsoft.com/office/powerpoint/2010/main" val="3861410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4294967295"/>
          </p:nvPr>
        </p:nvSpPr>
        <p:spPr>
          <a:xfrm>
            <a:off x="2040159" y="1680020"/>
            <a:ext cx="8062913" cy="4351337"/>
          </a:xfrm>
        </p:spPr>
        <p:txBody>
          <a:bodyPr/>
          <a:lstStyle/>
          <a:p>
            <a:pPr marL="0" indent="0" algn="ctr">
              <a:buNone/>
            </a:pPr>
            <a:r>
              <a:rPr lang="it-IT" dirty="0"/>
              <a:t>Un tempo gli operai non erano servi. Lavoravano. Coltivavano un onore, assoluto, come si addice a un onore. La gamba di una sedia doveva essere ben fatta. Era naturale, era inteso. Era un primato. Non occorreva che fosse ben fatta per il salario, o in modo proporzionale al salario. Non doveva essere ben fatta per il padrone, né per gli intenditori, né per i clienti del padrone. Doveva essere ben fatta di per sé, in sé, nella sua stessa natura.</a:t>
            </a:r>
          </a:p>
          <a:p>
            <a:pPr marL="0" indent="0" algn="ctr">
              <a:buNone/>
            </a:pPr>
            <a:r>
              <a:rPr lang="fr-FR" sz="2400" i="1" dirty="0">
                <a:solidFill>
                  <a:srgbClr val="C00000"/>
                </a:solidFill>
              </a:rPr>
              <a:t>Charles </a:t>
            </a:r>
            <a:r>
              <a:rPr lang="fr-FR" sz="2400" i="1" dirty="0" err="1">
                <a:solidFill>
                  <a:srgbClr val="C00000"/>
                </a:solidFill>
              </a:rPr>
              <a:t>Pèguy</a:t>
            </a:r>
            <a:r>
              <a:rPr lang="fr-FR" sz="2400" i="1" dirty="0">
                <a:solidFill>
                  <a:srgbClr val="C00000"/>
                </a:solidFill>
              </a:rPr>
              <a:t>, L’argent, 1914 </a:t>
            </a:r>
            <a:endParaRPr lang="it-IT" sz="2400" i="1" dirty="0">
              <a:solidFill>
                <a:srgbClr val="C00000"/>
              </a:solidFill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 rotWithShape="1">
          <a:blip r:embed="rId2"/>
          <a:srcRect r="49431"/>
          <a:stretch/>
        </p:blipFill>
        <p:spPr>
          <a:xfrm>
            <a:off x="818197" y="3182492"/>
            <a:ext cx="1083755" cy="2143125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2"/>
          <a:srcRect l="49431"/>
          <a:stretch/>
        </p:blipFill>
        <p:spPr>
          <a:xfrm>
            <a:off x="10241280" y="1283207"/>
            <a:ext cx="1083754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09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01624" y="1423289"/>
            <a:ext cx="105156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t-IT" sz="4800" dirty="0"/>
              <a:t>Oggi non è più così</a:t>
            </a:r>
          </a:p>
        </p:txBody>
      </p:sp>
    </p:spTree>
    <p:extLst>
      <p:ext uri="{BB962C8B-B14F-4D97-AF65-F5344CB8AC3E}">
        <p14:creationId xmlns:p14="http://schemas.microsoft.com/office/powerpoint/2010/main" val="1023158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L’occupazione in Italia e in Europa</a:t>
            </a:r>
          </a:p>
        </p:txBody>
      </p:sp>
      <p:sp>
        <p:nvSpPr>
          <p:cNvPr id="4" name="Rettangolo 3"/>
          <p:cNvSpPr/>
          <p:nvPr/>
        </p:nvSpPr>
        <p:spPr>
          <a:xfrm>
            <a:off x="8299938" y="1285271"/>
            <a:ext cx="3548341" cy="3600986"/>
          </a:xfrm>
          <a:prstGeom prst="rect">
            <a:avLst/>
          </a:prstGeom>
          <a:solidFill>
            <a:srgbClr val="CDD2D4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L’occupazione italiana, negli ultimi anni, è cresciuta poco e soprattutto molto lentamente e ciò ha acuito il gap che ci separa dalla media europea. Inoltre tra il 2008 e il 2017 il tasso di occupazione si è ridotto di 0,6 punti percentuali in Italia, mentre è cresciuto di 2 punti in Europa.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261425" y="6332626"/>
            <a:ext cx="822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Fonte Eurostat - LABOUR FORCE SURVEY (EU LFS)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62800" y="5313672"/>
            <a:ext cx="33067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 2002-2008: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ITALIA +1,2 punti percentuali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EUROPA +3,4 punti percentuali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4965047" y="5313672"/>
            <a:ext cx="31760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 2008-2017: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ITALIA </a:t>
            </a:r>
            <a:r>
              <a: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-0,6 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punti percentuali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EUROPA +</a:t>
            </a:r>
            <a:r>
              <a:rPr lang="it-IT" dirty="0">
                <a:solidFill>
                  <a:prstClr val="black"/>
                </a:solidFill>
                <a:latin typeface="Calibri" panose="020F0502020204030204"/>
              </a:rPr>
              <a:t>2,0</a:t>
            </a: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punti percentuali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01" y="1285200"/>
            <a:ext cx="7897295" cy="3780000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xmlns="" id="{FF897B67-6236-6C45-BE89-165C0313566B}"/>
              </a:ext>
            </a:extLst>
          </p:cNvPr>
          <p:cNvSpPr/>
          <p:nvPr/>
        </p:nvSpPr>
        <p:spPr>
          <a:xfrm>
            <a:off x="370114" y="2318657"/>
            <a:ext cx="468086" cy="23077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2023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Tasso di </a:t>
            </a:r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occupazione</a:t>
            </a:r>
            <a:r>
              <a:rPr lang="it-IT" dirty="0"/>
              <a:t> e </a:t>
            </a:r>
            <a:r>
              <a:rPr lang="it-IT" dirty="0">
                <a:solidFill>
                  <a:srgbClr val="00B050"/>
                </a:solidFill>
              </a:rPr>
              <a:t>disoccupazione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/>
              <a:t>in Italia - 2017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115074" y="6007030"/>
            <a:ext cx="428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Fonte Istat – Rilevazione sulle Forze di Lavoro</a:t>
            </a: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678" y="1690688"/>
            <a:ext cx="8059611" cy="431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064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o 2"/>
          <p:cNvGrpSpPr/>
          <p:nvPr/>
        </p:nvGrpSpPr>
        <p:grpSpPr>
          <a:xfrm>
            <a:off x="5590879" y="-4563"/>
            <a:ext cx="7104843" cy="6912000"/>
            <a:chOff x="2259849" y="-8813"/>
            <a:chExt cx="7104843" cy="6875625"/>
          </a:xfrm>
        </p:grpSpPr>
        <p:pic>
          <p:nvPicPr>
            <p:cNvPr id="4" name="Immagin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8762" y="-8813"/>
              <a:ext cx="6590900" cy="6875625"/>
            </a:xfrm>
            <a:prstGeom prst="rect">
              <a:avLst/>
            </a:prstGeom>
          </p:spPr>
        </p:pic>
        <p:sp>
          <p:nvSpPr>
            <p:cNvPr id="5" name="CasellaDiTesto 4"/>
            <p:cNvSpPr txBox="1"/>
            <p:nvPr/>
          </p:nvSpPr>
          <p:spPr>
            <a:xfrm>
              <a:off x="4268758" y="930996"/>
              <a:ext cx="200890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1F497D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NORD EUROPA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71,3%</a:t>
              </a:r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7337247" y="3949476"/>
              <a:ext cx="202744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64B64C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EUROPA 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64B64C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CENTRALE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66,3%</a:t>
              </a:r>
            </a:p>
          </p:txBody>
        </p:sp>
        <p:sp>
          <p:nvSpPr>
            <p:cNvPr id="7" name="CasellaDiTesto 6"/>
            <p:cNvSpPr txBox="1"/>
            <p:nvPr/>
          </p:nvSpPr>
          <p:spPr>
            <a:xfrm>
              <a:off x="2259849" y="5534530"/>
              <a:ext cx="200890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CB64C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SUD EUROPA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it-IT" sz="2000" dirty="0">
                  <a:solidFill>
                    <a:prstClr val="black"/>
                  </a:solidFill>
                  <a:latin typeface="Calibri Light" panose="020F0302020204030204"/>
                </a:rPr>
                <a:t>61</a:t>
              </a: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,6%</a:t>
              </a:r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4944855" y="6119305"/>
              <a:ext cx="200890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ITALIA 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2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+mn-cs"/>
                </a:rPr>
                <a:t>58,0%</a:t>
              </a:r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-298017" y="-176209"/>
            <a:ext cx="10515600" cy="1325563"/>
          </a:xfrm>
        </p:spPr>
        <p:txBody>
          <a:bodyPr/>
          <a:lstStyle/>
          <a:p>
            <a:r>
              <a:rPr lang="it-IT" dirty="0"/>
              <a:t>Il tasso di occupazione 2017 in Europa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257790" y="6332400"/>
            <a:ext cx="822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Fonte Eurostat - LABOUR FORCE SURVEY (EU LFS)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62800" y="1106168"/>
            <a:ext cx="5155506" cy="1826654"/>
          </a:xfrm>
          <a:prstGeom prst="rect">
            <a:avLst/>
          </a:prstGeom>
          <a:solidFill>
            <a:srgbClr val="CDD2D4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Ampie sono le differenze fra i tassi di occupazione del Nord, Centro e Sud Europa.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L’Italia nel 2017 col </a:t>
            </a:r>
            <a:r>
              <a:rPr kumimoji="0" lang="it-IT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TdO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al 58% è al 27esimo posto (su 28) in Europa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, seguita solo dalla Grecia.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56817" y="3770264"/>
            <a:ext cx="18636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NORD EUROPA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Danimarca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Estonia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Irlanda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Lettonia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Lituania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Finlandia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Svezia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Regno Unito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1942733" y="3770264"/>
            <a:ext cx="18636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64B64C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EUROPA CENTRALE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Belgio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Repubblica Ceca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dirty="0">
                <a:solidFill>
                  <a:prstClr val="black"/>
                </a:solidFill>
                <a:latin typeface="Calibri Light" panose="020F0302020204030204"/>
              </a:rPr>
              <a:t>Slovacchia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Germania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Francia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Lussemburgo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Ungheria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Paesi Bassi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Austria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Polonia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4027957" y="3775753"/>
            <a:ext cx="18636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FCB64C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SUD EUROPA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Bulgaria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Grecia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Spagna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Croazia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Italia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Cipro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Malta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Portogallo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Romania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Slovenia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033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magin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275" y="-1"/>
            <a:ext cx="6625768" cy="6912000"/>
          </a:xfrm>
          <a:prstGeom prst="rect">
            <a:avLst/>
          </a:prstGeom>
        </p:spPr>
      </p:pic>
      <p:sp>
        <p:nvSpPr>
          <p:cNvPr id="16" name="CasellaDiTesto 15"/>
          <p:cNvSpPr txBox="1"/>
          <p:nvPr/>
        </p:nvSpPr>
        <p:spPr>
          <a:xfrm>
            <a:off x="7618478" y="991673"/>
            <a:ext cx="2008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NORD EUROPA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5,8%</a:t>
            </a:r>
          </a:p>
        </p:txBody>
      </p:sp>
      <p:sp>
        <p:nvSpPr>
          <p:cNvPr id="17" name="CasellaDiTesto 16"/>
          <p:cNvSpPr txBox="1"/>
          <p:nvPr/>
        </p:nvSpPr>
        <p:spPr>
          <a:xfrm>
            <a:off x="10674761" y="3958289"/>
            <a:ext cx="20274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64B64C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EUROPA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64B64C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CENTRALE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6,8%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5750281" y="5543343"/>
            <a:ext cx="2008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FCB64C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SUD EUROPA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dirty="0">
                <a:solidFill>
                  <a:prstClr val="black"/>
                </a:solidFill>
                <a:latin typeface="Calibri Light" panose="020F0302020204030204"/>
              </a:rPr>
              <a:t>8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,2%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8282369" y="6128118"/>
            <a:ext cx="20089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ITALIA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11,4%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9161" y="-55500"/>
            <a:ext cx="10515600" cy="1325563"/>
          </a:xfrm>
        </p:spPr>
        <p:txBody>
          <a:bodyPr/>
          <a:lstStyle/>
          <a:p>
            <a:r>
              <a:rPr lang="it-IT" dirty="0"/>
              <a:t>Il tasso di disoccupazione 2017 in Europa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262800" y="6332400"/>
            <a:ext cx="822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Fonte Eurostat - LABOUR FORCE SURVEY (EU LFS)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62800" y="1106168"/>
            <a:ext cx="5140800" cy="2197525"/>
          </a:xfrm>
          <a:prstGeom prst="rect">
            <a:avLst/>
          </a:prstGeom>
          <a:solidFill>
            <a:srgbClr val="CDD2D4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L'Italia fa parte dell’area geografica Europea col maggior tasso di disoccupazione: sia all’interno del Sud Europa che rispetto all’Europa intera (28 paesi) 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siamo il 4 paese con il tasso di disoccupazione più elevato, dopo Grecia, Spagna, Croazia</a:t>
            </a:r>
            <a:r>
              <a:rPr kumimoji="0" lang="it-I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156817" y="3770264"/>
            <a:ext cx="18636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NORD EUROPA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Danimarca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Estonia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Irlanda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Lettonia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Lituania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Finlandia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Svezia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Regno Unito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1942733" y="3770264"/>
            <a:ext cx="18636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64B64C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EUROPA CENTRALE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Belgio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Repubblica Ceca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dirty="0">
                <a:solidFill>
                  <a:prstClr val="black"/>
                </a:solidFill>
                <a:latin typeface="Calibri Light" panose="020F0302020204030204"/>
              </a:rPr>
              <a:t>Slovacchia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Germania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Francia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Lussemburgo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Ungheria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Paesi Bassi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Austria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Polonia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4027957" y="3770264"/>
            <a:ext cx="186365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FCB64C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SUD EUROPA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Bulgaria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Grecia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Spagna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Croazia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Italia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Cipro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Malta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Portogallo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Romania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Slovenia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6060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247" y="1114070"/>
            <a:ext cx="10443353" cy="4627265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1425" y="41764"/>
            <a:ext cx="10515600" cy="781095"/>
          </a:xfrm>
        </p:spPr>
        <p:txBody>
          <a:bodyPr/>
          <a:lstStyle/>
          <a:p>
            <a:r>
              <a:rPr lang="it-IT" dirty="0"/>
              <a:t>Il mercato del lavoro e le riforme</a:t>
            </a:r>
          </a:p>
        </p:txBody>
      </p:sp>
      <p:grpSp>
        <p:nvGrpSpPr>
          <p:cNvPr id="10" name="Gruppo 9"/>
          <p:cNvGrpSpPr/>
          <p:nvPr/>
        </p:nvGrpSpPr>
        <p:grpSpPr>
          <a:xfrm>
            <a:off x="3362312" y="1001579"/>
            <a:ext cx="8738055" cy="5179914"/>
            <a:chOff x="3362312" y="1001579"/>
            <a:chExt cx="8738055" cy="5179914"/>
          </a:xfrm>
        </p:grpSpPr>
        <p:sp>
          <p:nvSpPr>
            <p:cNvPr id="18" name="CasellaDiTesto 17"/>
            <p:cNvSpPr txBox="1"/>
            <p:nvPr/>
          </p:nvSpPr>
          <p:spPr>
            <a:xfrm>
              <a:off x="7507531" y="2554070"/>
              <a:ext cx="133763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Riforma Fornero</a:t>
              </a:r>
            </a:p>
          </p:txBody>
        </p:sp>
        <p:sp>
          <p:nvSpPr>
            <p:cNvPr id="8" name="CasellaDiTesto 7"/>
            <p:cNvSpPr txBox="1"/>
            <p:nvPr/>
          </p:nvSpPr>
          <p:spPr>
            <a:xfrm>
              <a:off x="4594240" y="2554496"/>
              <a:ext cx="251504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4472C4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Protocollo del 27 luglio 2007 e Riforma Prodi - Damiano </a:t>
              </a:r>
            </a:p>
          </p:txBody>
        </p:sp>
        <p:sp>
          <p:nvSpPr>
            <p:cNvPr id="16" name="CasellaDiTesto 15"/>
            <p:cNvSpPr txBox="1"/>
            <p:nvPr/>
          </p:nvSpPr>
          <p:spPr>
            <a:xfrm>
              <a:off x="6749108" y="2554070"/>
              <a:ext cx="1264243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FF3399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Collegato Lavoro</a:t>
              </a:r>
            </a:p>
          </p:txBody>
        </p:sp>
        <p:sp>
          <p:nvSpPr>
            <p:cNvPr id="20" name="CasellaDiTesto 19"/>
            <p:cNvSpPr txBox="1"/>
            <p:nvPr/>
          </p:nvSpPr>
          <p:spPr>
            <a:xfrm>
              <a:off x="8668917" y="2554070"/>
              <a:ext cx="86327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Decreto Poletti</a:t>
              </a:r>
            </a:p>
          </p:txBody>
        </p:sp>
        <p:sp>
          <p:nvSpPr>
            <p:cNvPr id="7" name="CasellaDiTesto 6"/>
            <p:cNvSpPr txBox="1"/>
            <p:nvPr/>
          </p:nvSpPr>
          <p:spPr>
            <a:xfrm>
              <a:off x="3379379" y="3778070"/>
              <a:ext cx="128738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00B0F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Riforma Biagi</a:t>
              </a:r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7015513" y="3670070"/>
              <a:ext cx="1422698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Testo unico Apprendistato</a:t>
              </a:r>
            </a:p>
          </p:txBody>
        </p:sp>
        <p:sp>
          <p:nvSpPr>
            <p:cNvPr id="17" name="CasellaDiTesto 16"/>
            <p:cNvSpPr txBox="1"/>
            <p:nvPr/>
          </p:nvSpPr>
          <p:spPr>
            <a:xfrm>
              <a:off x="5429631" y="3670496"/>
              <a:ext cx="1768647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FFC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Riforma del lavoro pubblico e privato</a:t>
              </a:r>
            </a:p>
          </p:txBody>
        </p:sp>
        <p:sp>
          <p:nvSpPr>
            <p:cNvPr id="19" name="CasellaDiTesto 18"/>
            <p:cNvSpPr txBox="1"/>
            <p:nvPr/>
          </p:nvSpPr>
          <p:spPr>
            <a:xfrm>
              <a:off x="7993085" y="3670070"/>
              <a:ext cx="1322462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92D05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Pacchetto Letta</a:t>
              </a:r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9110677" y="3779563"/>
              <a:ext cx="84888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500" b="0" i="0" u="none" strike="noStrike" kern="1200" cap="none" spc="0" normalizeH="0" baseline="0" noProof="0" dirty="0">
                  <a:ln>
                    <a:noFill/>
                  </a:ln>
                  <a:solidFill>
                    <a:srgbClr val="7BBBB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Jobs </a:t>
              </a:r>
              <a:r>
                <a:rPr kumimoji="0" lang="it-IT" sz="15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7BBBB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Act</a:t>
              </a:r>
              <a:endPara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7BBBB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ttangolo 21"/>
            <p:cNvSpPr/>
            <p:nvPr/>
          </p:nvSpPr>
          <p:spPr>
            <a:xfrm>
              <a:off x="3796356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Rettangolo 22"/>
            <p:cNvSpPr/>
            <p:nvPr/>
          </p:nvSpPr>
          <p:spPr>
            <a:xfrm>
              <a:off x="5644472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Rettangolo 23"/>
            <p:cNvSpPr/>
            <p:nvPr/>
          </p:nvSpPr>
          <p:spPr>
            <a:xfrm>
              <a:off x="6108440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chemeClr val="accent4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ttangolo 24"/>
            <p:cNvSpPr/>
            <p:nvPr/>
          </p:nvSpPr>
          <p:spPr>
            <a:xfrm>
              <a:off x="7031271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rgbClr val="FF3399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Rettangolo 25"/>
            <p:cNvSpPr/>
            <p:nvPr/>
          </p:nvSpPr>
          <p:spPr>
            <a:xfrm>
              <a:off x="7490496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" name="Rettangolo 26"/>
            <p:cNvSpPr/>
            <p:nvPr/>
          </p:nvSpPr>
          <p:spPr>
            <a:xfrm>
              <a:off x="8426496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rgbClr val="92D05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" name="Rettangolo 27"/>
            <p:cNvSpPr/>
            <p:nvPr/>
          </p:nvSpPr>
          <p:spPr>
            <a:xfrm>
              <a:off x="7957369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ttangolo 28"/>
            <p:cNvSpPr/>
            <p:nvPr/>
          </p:nvSpPr>
          <p:spPr>
            <a:xfrm>
              <a:off x="8883863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rgbClr val="00AC46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" name="Rettangolo 29"/>
            <p:cNvSpPr/>
            <p:nvPr/>
          </p:nvSpPr>
          <p:spPr>
            <a:xfrm>
              <a:off x="9351863" y="3187670"/>
              <a:ext cx="432000" cy="468000"/>
            </a:xfrm>
            <a:prstGeom prst="rect">
              <a:avLst/>
            </a:prstGeom>
            <a:noFill/>
            <a:ln w="38100" cap="flat" cmpd="sng" algn="ctr">
              <a:solidFill>
                <a:srgbClr val="7BBBB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Rettangolo arrotondato 36"/>
            <p:cNvSpPr/>
            <p:nvPr/>
          </p:nvSpPr>
          <p:spPr>
            <a:xfrm>
              <a:off x="3362312" y="5453569"/>
              <a:ext cx="1283735" cy="39585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2,04 milioni di disoccupati</a:t>
              </a:r>
            </a:p>
          </p:txBody>
        </p:sp>
        <p:sp>
          <p:nvSpPr>
            <p:cNvPr id="41" name="Rettangolo arrotondato 40"/>
            <p:cNvSpPr/>
            <p:nvPr/>
          </p:nvSpPr>
          <p:spPr>
            <a:xfrm>
              <a:off x="5682572" y="5785638"/>
              <a:ext cx="1283735" cy="39585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1,66 milioni di disoccupati</a:t>
              </a:r>
            </a:p>
          </p:txBody>
        </p:sp>
        <p:sp>
          <p:nvSpPr>
            <p:cNvPr id="46" name="Rettangolo arrotondato 45"/>
            <p:cNvSpPr/>
            <p:nvPr/>
          </p:nvSpPr>
          <p:spPr>
            <a:xfrm>
              <a:off x="8920718" y="4792233"/>
              <a:ext cx="1272587" cy="39585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3,02 milioni di disoccupati</a:t>
              </a:r>
            </a:p>
          </p:txBody>
        </p:sp>
        <p:sp>
          <p:nvSpPr>
            <p:cNvPr id="47" name="Rettangolo arrotondato 46"/>
            <p:cNvSpPr/>
            <p:nvPr/>
          </p:nvSpPr>
          <p:spPr>
            <a:xfrm>
              <a:off x="10816632" y="4396378"/>
              <a:ext cx="1283735" cy="39585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2,90 milioni di disoccupati</a:t>
              </a:r>
            </a:p>
          </p:txBody>
        </p:sp>
        <p:sp>
          <p:nvSpPr>
            <p:cNvPr id="48" name="Rettangolo arrotondato 47"/>
            <p:cNvSpPr/>
            <p:nvPr/>
          </p:nvSpPr>
          <p:spPr>
            <a:xfrm>
              <a:off x="3383577" y="1213414"/>
              <a:ext cx="1283735" cy="395855"/>
            </a:xfrm>
            <a:prstGeom prst="roundRect">
              <a:avLst/>
            </a:prstGeom>
            <a:ln>
              <a:solidFill>
                <a:srgbClr val="26BB6A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21,91 milioni di occupati</a:t>
              </a:r>
            </a:p>
          </p:txBody>
        </p:sp>
        <p:sp>
          <p:nvSpPr>
            <p:cNvPr id="50" name="Rettangolo arrotondato 49"/>
            <p:cNvSpPr/>
            <p:nvPr/>
          </p:nvSpPr>
          <p:spPr>
            <a:xfrm>
              <a:off x="5682572" y="1001579"/>
              <a:ext cx="1283735" cy="395855"/>
            </a:xfrm>
            <a:prstGeom prst="roundRect">
              <a:avLst/>
            </a:prstGeom>
            <a:ln>
              <a:solidFill>
                <a:srgbClr val="26BB6A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22,70 milioni di occupati</a:t>
              </a:r>
            </a:p>
          </p:txBody>
        </p:sp>
        <p:sp>
          <p:nvSpPr>
            <p:cNvPr id="51" name="Rettangolo arrotondato 50"/>
            <p:cNvSpPr/>
            <p:nvPr/>
          </p:nvSpPr>
          <p:spPr>
            <a:xfrm>
              <a:off x="8909749" y="1391992"/>
              <a:ext cx="1283735" cy="395855"/>
            </a:xfrm>
            <a:prstGeom prst="roundRect">
              <a:avLst/>
            </a:prstGeom>
            <a:ln>
              <a:solidFill>
                <a:srgbClr val="26BB6A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21,97 milioni di occupati</a:t>
              </a:r>
            </a:p>
          </p:txBody>
        </p:sp>
        <p:sp>
          <p:nvSpPr>
            <p:cNvPr id="53" name="Rettangolo arrotondato 52"/>
            <p:cNvSpPr/>
            <p:nvPr/>
          </p:nvSpPr>
          <p:spPr>
            <a:xfrm>
              <a:off x="10816632" y="1598578"/>
              <a:ext cx="1283735" cy="395855"/>
            </a:xfrm>
            <a:prstGeom prst="roundRect">
              <a:avLst/>
            </a:prstGeom>
            <a:ln>
              <a:solidFill>
                <a:srgbClr val="26BB6A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22,44 milioni di occupati</a:t>
              </a:r>
            </a:p>
          </p:txBody>
        </p:sp>
      </p:grpSp>
      <p:grpSp>
        <p:nvGrpSpPr>
          <p:cNvPr id="11" name="Gruppo 10"/>
          <p:cNvGrpSpPr/>
          <p:nvPr/>
        </p:nvGrpSpPr>
        <p:grpSpPr>
          <a:xfrm>
            <a:off x="413782" y="962893"/>
            <a:ext cx="1756612" cy="5215591"/>
            <a:chOff x="413782" y="962893"/>
            <a:chExt cx="1756612" cy="5215591"/>
          </a:xfrm>
        </p:grpSpPr>
        <p:sp>
          <p:nvSpPr>
            <p:cNvPr id="5" name="Rettangolo arrotondato 4"/>
            <p:cNvSpPr/>
            <p:nvPr/>
          </p:nvSpPr>
          <p:spPr>
            <a:xfrm>
              <a:off x="413783" y="962893"/>
              <a:ext cx="1756611" cy="721895"/>
            </a:xfrm>
            <a:prstGeom prst="roundRect">
              <a:avLst/>
            </a:prstGeom>
            <a:solidFill>
              <a:srgbClr val="00AC46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Tasso di occupazione</a:t>
              </a:r>
            </a:p>
          </p:txBody>
        </p:sp>
        <p:sp>
          <p:nvSpPr>
            <p:cNvPr id="6" name="Rettangolo arrotondato 5"/>
            <p:cNvSpPr/>
            <p:nvPr/>
          </p:nvSpPr>
          <p:spPr>
            <a:xfrm>
              <a:off x="413782" y="5456589"/>
              <a:ext cx="1756611" cy="721895"/>
            </a:xfrm>
            <a:prstGeom prst="roundRect">
              <a:avLst/>
            </a:prstGeom>
            <a:solidFill>
              <a:srgbClr val="ED8239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Tasso di disoccupazione</a:t>
              </a:r>
            </a:p>
          </p:txBody>
        </p:sp>
      </p:grpSp>
      <p:sp>
        <p:nvSpPr>
          <p:cNvPr id="76" name="CasellaDiTesto 75"/>
          <p:cNvSpPr txBox="1"/>
          <p:nvPr/>
        </p:nvSpPr>
        <p:spPr>
          <a:xfrm>
            <a:off x="262799" y="6332400"/>
            <a:ext cx="10905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Fonte Istat – Rilevazione sulle Forze di Lavoro</a:t>
            </a:r>
          </a:p>
        </p:txBody>
      </p:sp>
      <p:sp>
        <p:nvSpPr>
          <p:cNvPr id="45" name="Rettangolo 44"/>
          <p:cNvSpPr/>
          <p:nvPr/>
        </p:nvSpPr>
        <p:spPr>
          <a:xfrm>
            <a:off x="1028550" y="3187670"/>
            <a:ext cx="432000" cy="468000"/>
          </a:xfrm>
          <a:prstGeom prst="rect">
            <a:avLst/>
          </a:prstGeom>
          <a:noFill/>
          <a:ln w="38100" cap="flat" cmpd="sng" algn="ctr">
            <a:solidFill>
              <a:srgbClr val="CC0099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CasellaDiTesto 48"/>
          <p:cNvSpPr txBox="1"/>
          <p:nvPr/>
        </p:nvSpPr>
        <p:spPr>
          <a:xfrm>
            <a:off x="594966" y="3670070"/>
            <a:ext cx="12873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Pacchetto Treu</a:t>
            </a:r>
          </a:p>
        </p:txBody>
      </p:sp>
      <p:sp>
        <p:nvSpPr>
          <p:cNvPr id="60" name="Rettangolo arrotondato 59"/>
          <p:cNvSpPr/>
          <p:nvPr/>
        </p:nvSpPr>
        <p:spPr>
          <a:xfrm>
            <a:off x="594966" y="2062390"/>
            <a:ext cx="1283735" cy="395855"/>
          </a:xfrm>
          <a:prstGeom prst="roundRect">
            <a:avLst/>
          </a:prstGeom>
          <a:ln>
            <a:solidFill>
              <a:srgbClr val="26BB6A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20,46 milioni di occupati</a:t>
            </a:r>
          </a:p>
        </p:txBody>
      </p:sp>
      <p:sp>
        <p:nvSpPr>
          <p:cNvPr id="62" name="Rettangolo arrotondato 61"/>
          <p:cNvSpPr/>
          <p:nvPr/>
        </p:nvSpPr>
        <p:spPr>
          <a:xfrm>
            <a:off x="598611" y="4891884"/>
            <a:ext cx="1283735" cy="39585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2,63 milioni di disoccupati</a:t>
            </a:r>
          </a:p>
        </p:txBody>
      </p:sp>
      <p:sp>
        <p:nvSpPr>
          <p:cNvPr id="39" name="Rettangolo 38"/>
          <p:cNvSpPr/>
          <p:nvPr/>
        </p:nvSpPr>
        <p:spPr>
          <a:xfrm>
            <a:off x="7202528" y="5475401"/>
            <a:ext cx="4913552" cy="1330685"/>
          </a:xfrm>
          <a:prstGeom prst="rect">
            <a:avLst/>
          </a:prstGeom>
          <a:solidFill>
            <a:srgbClr val="CDD2D4"/>
          </a:solidFill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secondo semestre del 2018 il tasso di occupazione è salito al 59,1% (22,8 milioni di occupati) mentre il tasso di disoccupazione è sceso all’10,9% (2,79 milioni di disoccupati)</a:t>
            </a:r>
          </a:p>
        </p:txBody>
      </p:sp>
    </p:spTree>
    <p:extLst>
      <p:ext uri="{BB962C8B-B14F-4D97-AF65-F5344CB8AC3E}">
        <p14:creationId xmlns:p14="http://schemas.microsoft.com/office/powerpoint/2010/main" val="21810198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6968</TotalTime>
  <Words>637</Words>
  <Application>Microsoft Office PowerPoint</Application>
  <PresentationFormat>Widescreen</PresentationFormat>
  <Paragraphs>134</Paragraphs>
  <Slides>13</Slides>
  <Notes>0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Tema di Office</vt:lpstr>
      <vt:lpstr>  Le criticità del mondo del lavoro: le sfide per generare un lavoro umano e inclusivo </vt:lpstr>
      <vt:lpstr>l’uomo è da sempre protagonista del lavoro </vt:lpstr>
      <vt:lpstr>Presentazione standard di PowerPoint</vt:lpstr>
      <vt:lpstr>Presentazione standard di PowerPoint</vt:lpstr>
      <vt:lpstr>L’occupazione in Italia e in Europa</vt:lpstr>
      <vt:lpstr>Tasso di occupazione e disoccupazione  in Italia - 2017</vt:lpstr>
      <vt:lpstr>Il tasso di occupazione 2017 in Europa</vt:lpstr>
      <vt:lpstr>Il tasso di disoccupazione 2017 in Europa</vt:lpstr>
      <vt:lpstr>Il mercato del lavoro e le riforme</vt:lpstr>
      <vt:lpstr>Quali fattori contraddistinguono il mercato del lavoro odierno e del futuro?  </vt:lpstr>
      <vt:lpstr> quali sfide abbiamo davanti?  </vt:lpstr>
      <vt:lpstr> cosa significa parlare di  inclusione nel mercato del lavoro odierno e del prossimo futuro?  </vt:lpstr>
      <vt:lpstr> Grazie per l’attenzione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mercato del lavoro del futuro:  come i Big data possono aiutare a coglierne la sfida</dc:title>
  <dc:creator>Silvia</dc:creator>
  <cp:lastModifiedBy>User</cp:lastModifiedBy>
  <cp:revision>108</cp:revision>
  <dcterms:created xsi:type="dcterms:W3CDTF">2017-11-28T09:19:25Z</dcterms:created>
  <dcterms:modified xsi:type="dcterms:W3CDTF">2018-10-31T14:33:36Z</dcterms:modified>
</cp:coreProperties>
</file>