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859" r:id="rId3"/>
    <p:sldMasterId id="2147483923" r:id="rId4"/>
    <p:sldMasterId id="2147483930" r:id="rId5"/>
    <p:sldMasterId id="2147484013" r:id="rId6"/>
    <p:sldMasterId id="2147484037" r:id="rId7"/>
    <p:sldMasterId id="2147484050" r:id="rId8"/>
  </p:sldMasterIdLst>
  <p:notesMasterIdLst>
    <p:notesMasterId r:id="rId15"/>
  </p:notesMasterIdLst>
  <p:sldIdLst>
    <p:sldId id="267" r:id="rId9"/>
    <p:sldId id="328" r:id="rId10"/>
    <p:sldId id="591" r:id="rId11"/>
    <p:sldId id="313" r:id="rId12"/>
    <p:sldId id="680" r:id="rId13"/>
    <p:sldId id="681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Generazioni e occupazione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Foglio2!$C$22</c:f>
              <c:strCache>
                <c:ptCount val="1"/>
                <c:pt idx="0">
                  <c:v>POPOLAZ.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Foglio2!$B$23:$B$27</c:f>
              <c:strCache>
                <c:ptCount val="5"/>
                <c:pt idx="0">
                  <c:v>15/24 Z </c:v>
                </c:pt>
                <c:pt idx="1">
                  <c:v>25/34 Y</c:v>
                </c:pt>
                <c:pt idx="2">
                  <c:v>35/54 X</c:v>
                </c:pt>
                <c:pt idx="3">
                  <c:v>55/64 BB</c:v>
                </c:pt>
                <c:pt idx="4">
                  <c:v>65/80 Mat.</c:v>
                </c:pt>
              </c:strCache>
            </c:strRef>
          </c:cat>
          <c:val>
            <c:numRef>
              <c:f>Foglio2!$C$23:$C$27</c:f>
              <c:numCache>
                <c:formatCode>_-* #,##0_-;\-* #,##0_-;_-* "-"??_-;_-@_-</c:formatCode>
                <c:ptCount val="5"/>
                <c:pt idx="0">
                  <c:v>5947</c:v>
                </c:pt>
                <c:pt idx="1">
                  <c:v>6894</c:v>
                </c:pt>
                <c:pt idx="2">
                  <c:v>18703</c:v>
                </c:pt>
                <c:pt idx="3">
                  <c:v>7649</c:v>
                </c:pt>
                <c:pt idx="4">
                  <c:v>9703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A1-4484-9709-A34557D0AA5A}"/>
            </c:ext>
          </c:extLst>
        </c:ser>
        <c:ser>
          <c:idx val="1"/>
          <c:order val="1"/>
          <c:tx>
            <c:strRef>
              <c:f>Foglio2!$D$22</c:f>
              <c:strCache>
                <c:ptCount val="1"/>
                <c:pt idx="0">
                  <c:v>OCCUPATI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Foglio2!$B$23:$B$27</c:f>
              <c:strCache>
                <c:ptCount val="5"/>
                <c:pt idx="0">
                  <c:v>15/24 Z </c:v>
                </c:pt>
                <c:pt idx="1">
                  <c:v>25/34 Y</c:v>
                </c:pt>
                <c:pt idx="2">
                  <c:v>35/54 X</c:v>
                </c:pt>
                <c:pt idx="3">
                  <c:v>55/64 BB</c:v>
                </c:pt>
                <c:pt idx="4">
                  <c:v>65/80 Mat.</c:v>
                </c:pt>
              </c:strCache>
            </c:strRef>
          </c:cat>
          <c:val>
            <c:numRef>
              <c:f>Foglio2!$D$23:$D$27</c:f>
              <c:numCache>
                <c:formatCode>_-* #,##0_-;\-* #,##0_-;_-* "-"??_-;_-@_-</c:formatCode>
                <c:ptCount val="5"/>
                <c:pt idx="0">
                  <c:v>1004</c:v>
                </c:pt>
                <c:pt idx="1">
                  <c:v>4092</c:v>
                </c:pt>
                <c:pt idx="2">
                  <c:v>13225</c:v>
                </c:pt>
                <c:pt idx="3">
                  <c:v>4121</c:v>
                </c:pt>
                <c:pt idx="4">
                  <c:v>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A1-4484-9709-A34557D0AA5A}"/>
            </c:ext>
          </c:extLst>
        </c:ser>
        <c:ser>
          <c:idx val="2"/>
          <c:order val="2"/>
          <c:tx>
            <c:strRef>
              <c:f>Foglio2!$E$22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Foglio2!$B$23:$B$27</c:f>
              <c:strCache>
                <c:ptCount val="5"/>
                <c:pt idx="0">
                  <c:v>15/24 Z </c:v>
                </c:pt>
                <c:pt idx="1">
                  <c:v>25/34 Y</c:v>
                </c:pt>
                <c:pt idx="2">
                  <c:v>35/54 X</c:v>
                </c:pt>
                <c:pt idx="3">
                  <c:v>55/64 BB</c:v>
                </c:pt>
                <c:pt idx="4">
                  <c:v>65/80 Mat.</c:v>
                </c:pt>
              </c:strCache>
            </c:strRef>
          </c:cat>
          <c:val>
            <c:numRef>
              <c:f>Foglio2!$E$23:$E$27</c:f>
              <c:numCache>
                <c:formatCode>0%</c:formatCode>
                <c:ptCount val="5"/>
                <c:pt idx="0">
                  <c:v>0.16882461745417857</c:v>
                </c:pt>
                <c:pt idx="1">
                  <c:v>0.59355961705831162</c:v>
                </c:pt>
                <c:pt idx="2">
                  <c:v>0.70710581190183397</c:v>
                </c:pt>
                <c:pt idx="3">
                  <c:v>0.53876323702444762</c:v>
                </c:pt>
                <c:pt idx="4">
                  <c:v>5.9672266309388849E-2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A1-4484-9709-A34557D0AA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625184"/>
        <c:axId val="184625744"/>
      </c:barChart>
      <c:catAx>
        <c:axId val="1846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625744"/>
        <c:crosses val="autoZero"/>
        <c:auto val="1"/>
        <c:lblAlgn val="ctr"/>
        <c:lblOffset val="100"/>
        <c:noMultiLvlLbl val="0"/>
      </c:catAx>
      <c:valAx>
        <c:axId val="1846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62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0551-F02D-4447-A1DE-17A6DBEC66DB}" type="datetimeFigureOut">
              <a:rPr lang="it-IT" smtClean="0"/>
              <a:t>31/10/2018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1F2D-B43A-4FDC-A4E2-8C15DAC06B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" name="Segnaposto intestazione 3"/>
          <p:cNvSpPr txBox="1">
            <a:spLocks noGrp="1"/>
          </p:cNvSpPr>
          <p:nvPr/>
        </p:nvSpPr>
        <p:spPr>
          <a:xfrm>
            <a:off x="0" y="1"/>
            <a:ext cx="2919749" cy="538813"/>
          </a:xfrm>
          <a:prstGeom prst="rect">
            <a:avLst/>
          </a:prstGeom>
          <a:noFill/>
        </p:spPr>
        <p:txBody>
          <a:bodyPr lIns="91944" tIns="45973" rIns="91944" bIns="4597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Isabella Pierantoni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2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3E0-A7A7-40CB-92FE-19C322BA8E6A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5604-E60A-43A6-8FCD-96C34B89E1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66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ADEF-FB70-4E01-8E0A-064E3E2E6D7E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28B-11FA-4BF2-AD2D-C793B3C89C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229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8E0-45D9-446F-9A14-2609A5DE0241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773B-D4A9-42DB-9926-979C4F2A46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117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88DA2626-EB79-4D40-8DD1-555BED05B3C0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31/10/2018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 rot="20056390">
            <a:off x="4502719" y="2550712"/>
            <a:ext cx="13856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it-IT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9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900" i="1" noProof="0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2899954" y="-55917"/>
            <a:ext cx="6252210" cy="6463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it-IT" sz="36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it-IT" sz="2700" b="1" cap="none" spc="0" baseline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sz="1350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1B5B84BD-C738-4193-B426-11DBFAEC3B0A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  <p:sp>
        <p:nvSpPr>
          <p:cNvPr id="17" name="Rettangolo 16"/>
          <p:cNvSpPr/>
          <p:nvPr userDrawn="1"/>
        </p:nvSpPr>
        <p:spPr>
          <a:xfrm rot="20056390">
            <a:off x="4502719" y="2550710"/>
            <a:ext cx="138564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it-IT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7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FF3D9C6F-44CE-44AE-B189-57E10132D6CF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5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55B8012-B7FA-4C61-A0EB-C485F055AA2D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646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08DBBCB2-4B70-4357-AB5C-E060867535C5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196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76371F20-0268-448B-AFB7-300F3C817564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56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61F3-4A02-4AA2-8D1E-93B5C295D3ED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51D3-A354-4288-A414-1066BEB68C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47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20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BAE1EB03-BE9B-435F-AF92-24636D07E5BB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99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2400"/>
            </a:lvl1pPr>
          </a:lstStyle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4C681C7C-6639-4D2E-928A-C2226BCBB7AE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826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2289B057-FE3E-4297-86E4-524E5B4C4EA4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326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/>
              <a:t>​</a:t>
            </a:r>
            <a:fld id="{901D9FD7-BECD-4BE6-A740-363393FEA6A9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1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B8A5923-B4F7-4A5D-A46D-102190E9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112C20-F96B-4009-8BED-A9574A70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C10A403-C999-46C9-92C4-1016F6D6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E74-F1AE-4559-B585-78476E6B6E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73862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26DFC40-0233-4E13-AEA5-9245F817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1592BD-BF75-45E6-8F41-F946C313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E7B3A35-431B-4CA5-A510-F3949492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3075-EA9A-449B-9C97-304B77330AE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3757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09E241F-1C53-483A-AD55-CA818336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2848E33-D352-46BD-97F0-147B69C3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49F040D-E1CD-4ED5-948D-A7DFFD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3CF8-0BCA-4243-AC33-2B1E9D0C445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98755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A376C58D-E7FF-4EFA-843B-F03983D9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7C5833FE-C370-4605-A2B6-4F86161B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CC2A4CDF-6965-4CDC-AF53-1C4C42C2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AB68-E1FD-4C42-AA51-08719D8E729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7861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1952E22A-DDC7-4278-B4BF-F9221577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54BF00DD-5FA8-487A-8B63-85846806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B8B7A037-F15C-4E02-96E0-5A7E79E8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F8CA-18D0-4C59-BB37-A1A039D6B8E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6634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09A3EA6C-5869-4C3F-ACFD-2F902A3D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xmlns="" id="{FE533AD1-8D30-4C37-880B-64700868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4D8B28B4-9935-42C7-8D2E-A0093435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DEBD-5894-4798-8B84-38D0F07036F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60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2F62-FDEF-4BD1-AA55-68958F7EE8E1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8B6F-FE19-4B1D-8EE1-7FF3C75082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2118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3C46179E-514B-4CFC-9D1C-491980AF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xmlns="" id="{1A68F760-8188-4380-8DD8-1B3CBB2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xmlns="" id="{64E0EDD8-3D41-41D3-A672-84F60EDC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93CC-6A57-42F6-B398-61D22D2781A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3649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C73B4D34-A125-434E-8C67-87E2406D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C9EFBD15-38E2-472B-AC90-AFA6CC41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4E76E050-6C74-4387-BC1A-E9B4C3A4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EB22-A85E-4A46-B979-244236CB2BB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9758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03443122-7CD6-475C-841F-94E1F395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925F1E8E-2C52-4E07-B083-F26B7B5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AACFEB90-B625-4F2B-810A-8B9CEEF2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FBA6-5B24-4D36-82A7-49B47121A3E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29628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3AFF4FF-6AE7-4799-ADA4-10297132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B71E34-C5B6-4A0D-9A6B-0944D7C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877E73D-B58D-4A40-875A-88E4CD20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710F-98F3-434E-8F84-0B65CD13258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58973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C94A581-D4D5-4A84-9448-8FEB1ECA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4387A89-6CFD-415C-AB14-9EF847A2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B8F2EEB-C4BE-4931-B9DC-AB99C7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B50E-0DA2-4914-BE3E-3765A63C826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459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82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896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04788" y="1403202"/>
          <a:ext cx="5953649" cy="2913166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75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0250" y="2180914"/>
            <a:ext cx="7595714" cy="10904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0498" y="3708103"/>
            <a:ext cx="6255216" cy="167139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9919-50B2-4059-A573-B5E7F739D02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94309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153" y="457777"/>
            <a:ext cx="2948408" cy="1599337"/>
          </a:xfrm>
        </p:spPr>
        <p:txBody>
          <a:bodyPr anchor="b"/>
          <a:lstStyle>
            <a:lvl1pPr>
              <a:defRPr sz="2177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6846" y="987529"/>
            <a:ext cx="4629719" cy="4872866"/>
          </a:xfrm>
        </p:spPr>
        <p:txBody>
          <a:bodyPr/>
          <a:lstStyle>
            <a:lvl1pPr marL="0" indent="0">
              <a:buNone/>
              <a:defRPr sz="2177"/>
            </a:lvl1pPr>
            <a:lvl2pPr marL="310942" indent="0">
              <a:buNone/>
              <a:defRPr sz="1904"/>
            </a:lvl2pPr>
            <a:lvl3pPr marL="621884" indent="0">
              <a:buNone/>
              <a:defRPr sz="1632"/>
            </a:lvl3pPr>
            <a:lvl4pPr marL="932825" indent="0">
              <a:buNone/>
              <a:defRPr sz="1361"/>
            </a:lvl4pPr>
            <a:lvl5pPr marL="1243767" indent="0">
              <a:buNone/>
              <a:defRPr sz="1361"/>
            </a:lvl5pPr>
            <a:lvl6pPr marL="1554709" indent="0">
              <a:buNone/>
              <a:defRPr sz="1361"/>
            </a:lvl6pPr>
            <a:lvl7pPr marL="1865651" indent="0">
              <a:buNone/>
              <a:defRPr sz="1361"/>
            </a:lvl7pPr>
            <a:lvl8pPr marL="2176592" indent="0">
              <a:buNone/>
              <a:defRPr sz="1361"/>
            </a:lvl8pPr>
            <a:lvl9pPr marL="2487534" indent="0">
              <a:buNone/>
              <a:defRPr sz="1361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153" y="2057114"/>
            <a:ext cx="2948408" cy="3811919"/>
          </a:xfrm>
        </p:spPr>
        <p:txBody>
          <a:bodyPr/>
          <a:lstStyle>
            <a:lvl1pPr marL="0" indent="0">
              <a:buNone/>
              <a:defRPr sz="1088"/>
            </a:lvl1pPr>
            <a:lvl2pPr marL="310942" indent="0">
              <a:buNone/>
              <a:defRPr sz="953"/>
            </a:lvl2pPr>
            <a:lvl3pPr marL="621884" indent="0">
              <a:buNone/>
              <a:defRPr sz="816"/>
            </a:lvl3pPr>
            <a:lvl4pPr marL="932825" indent="0">
              <a:buNone/>
              <a:defRPr sz="680"/>
            </a:lvl4pPr>
            <a:lvl5pPr marL="1243767" indent="0">
              <a:buNone/>
              <a:defRPr sz="680"/>
            </a:lvl5pPr>
            <a:lvl6pPr marL="1554709" indent="0">
              <a:buNone/>
              <a:defRPr sz="680"/>
            </a:lvl6pPr>
            <a:lvl7pPr marL="1865651" indent="0">
              <a:buNone/>
              <a:defRPr sz="680"/>
            </a:lvl7pPr>
            <a:lvl8pPr marL="2176592" indent="0">
              <a:buNone/>
              <a:defRPr sz="680"/>
            </a:lvl8pPr>
            <a:lvl9pPr marL="2487534" indent="0">
              <a:buNone/>
              <a:defRPr sz="68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63460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363460"/>
              <a:t>‹N›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3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979F-440C-4658-A61E-238BEA555D4D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833E-DB2C-4295-ACDE-F485D005EA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890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93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566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04788" y="1403202"/>
          <a:ext cx="5953649" cy="2913166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66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5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352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0250" y="2180914"/>
            <a:ext cx="7595713" cy="10904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0498" y="3708102"/>
            <a:ext cx="6255216" cy="167139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9919-50B2-4059-A573-B5E7F739D02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86257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153" y="457776"/>
            <a:ext cx="2948407" cy="1599337"/>
          </a:xfrm>
        </p:spPr>
        <p:txBody>
          <a:bodyPr anchor="b"/>
          <a:lstStyle>
            <a:lvl1pPr>
              <a:defRPr sz="2738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6845" y="987529"/>
            <a:ext cx="4629719" cy="4872866"/>
          </a:xfrm>
        </p:spPr>
        <p:txBody>
          <a:bodyPr/>
          <a:lstStyle>
            <a:lvl1pPr marL="0" indent="0">
              <a:buNone/>
              <a:defRPr sz="2738"/>
            </a:lvl1pPr>
            <a:lvl2pPr marL="391135" indent="0">
              <a:buNone/>
              <a:defRPr sz="2395"/>
            </a:lvl2pPr>
            <a:lvl3pPr marL="782269" indent="0">
              <a:buNone/>
              <a:defRPr sz="2053"/>
            </a:lvl3pPr>
            <a:lvl4pPr marL="1173404" indent="0">
              <a:buNone/>
              <a:defRPr sz="1711"/>
            </a:lvl4pPr>
            <a:lvl5pPr marL="1564538" indent="0">
              <a:buNone/>
              <a:defRPr sz="1711"/>
            </a:lvl5pPr>
            <a:lvl6pPr marL="1955673" indent="0">
              <a:buNone/>
              <a:defRPr sz="1711"/>
            </a:lvl6pPr>
            <a:lvl7pPr marL="2346808" indent="0">
              <a:buNone/>
              <a:defRPr sz="1711"/>
            </a:lvl7pPr>
            <a:lvl8pPr marL="2737942" indent="0">
              <a:buNone/>
              <a:defRPr sz="1711"/>
            </a:lvl8pPr>
            <a:lvl9pPr marL="3129077" indent="0">
              <a:buNone/>
              <a:defRPr sz="1711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153" y="2057113"/>
            <a:ext cx="2948407" cy="3811919"/>
          </a:xfrm>
        </p:spPr>
        <p:txBody>
          <a:bodyPr/>
          <a:lstStyle>
            <a:lvl1pPr marL="0" indent="0">
              <a:buNone/>
              <a:defRPr sz="1369"/>
            </a:lvl1pPr>
            <a:lvl2pPr marL="391135" indent="0">
              <a:buNone/>
              <a:defRPr sz="1198"/>
            </a:lvl2pPr>
            <a:lvl3pPr marL="782269" indent="0">
              <a:buNone/>
              <a:defRPr sz="1027"/>
            </a:lvl3pPr>
            <a:lvl4pPr marL="1173404" indent="0">
              <a:buNone/>
              <a:defRPr sz="856"/>
            </a:lvl4pPr>
            <a:lvl5pPr marL="1564538" indent="0">
              <a:buNone/>
              <a:defRPr sz="856"/>
            </a:lvl5pPr>
            <a:lvl6pPr marL="1955673" indent="0">
              <a:buNone/>
              <a:defRPr sz="856"/>
            </a:lvl6pPr>
            <a:lvl7pPr marL="2346808" indent="0">
              <a:buNone/>
              <a:defRPr sz="856"/>
            </a:lvl7pPr>
            <a:lvl8pPr marL="2737942" indent="0">
              <a:buNone/>
              <a:defRPr sz="856"/>
            </a:lvl8pPr>
            <a:lvl9pPr marL="3129077" indent="0">
              <a:buNone/>
              <a:defRPr sz="8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97" eaLnBrk="1" fontAlgn="auto" hangingPunct="1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4571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981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698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265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739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0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3657-D00C-447D-A721-F14217D4AE24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E831-E506-4D81-8130-BF859508DE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238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54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296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33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684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71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728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3DE6-B716-4A47-BFF3-4095ABFD65E3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164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744C-3F9A-4FB0-8AE8-3CE9CC1D5934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35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16B8-E001-4963-B442-1E9C8D00960E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604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4914-28D6-49CB-A431-F3ED9FA740EB}" type="datetime1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4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BAD3-4B2B-47C3-8022-8CFC25D53DDB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22D0-8039-4DF6-8855-120BB07644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286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118C-6A40-4EF6-ABCE-389175A5639A}" type="datetime1">
              <a:rPr lang="it-IT" smtClean="0"/>
              <a:t>31/10/2018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6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C132-A277-4A40-BF83-8B211447DF5F}" type="datetime1">
              <a:rPr lang="it-IT" smtClean="0"/>
              <a:t>31/10/2018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241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DD60-12C4-428F-8DA9-2F6B7EC773EB}" type="datetime1">
              <a:rPr lang="it-IT" smtClean="0"/>
              <a:t>31/10/2018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868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BE38-78B5-42AC-92D5-EB5FFB60FB3D}" type="datetime1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819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D7D7-6ECB-4D99-9C47-70B5B8BCBF33}" type="datetime1">
              <a:rPr lang="it-IT" smtClean="0"/>
              <a:t>31/10/2018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539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6651-35C4-49E7-A668-FA8D4EBA6F10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434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75EA-2A12-4435-B600-DDFC908D4422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71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350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9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900" i="1" noProof="0" dirty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2899954" y="-55917"/>
            <a:ext cx="6252210" cy="6463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it-IT" sz="36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it-IT" sz="2700" b="1" cap="none" spc="0" baseline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56E8-804D-4C6D-A4C5-C8C5035F1CD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86080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749B-A3A9-4A37-9664-2AE21E134FA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5022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530F-761E-4624-9DE1-A5CA398856C2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8440-5422-4B4B-B282-34EA5CC1C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12621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2251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5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2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8340-F751-4B29-B412-FBE5B662E30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0471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1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7BF1-4A7B-4DAE-BB46-51897275CED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80969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2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2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351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E414-C77F-4038-8F1B-864757618C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47899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B9F8-A76B-45AF-9B09-3C8C5123029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83494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A743-2634-4500-A725-F85AFEB6CE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26088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56" indent="0">
              <a:buNone/>
              <a:defRPr sz="675"/>
            </a:lvl2pPr>
            <a:lvl3pPr marL="514313" indent="0">
              <a:buNone/>
              <a:defRPr sz="563"/>
            </a:lvl3pPr>
            <a:lvl4pPr marL="771468" indent="0">
              <a:buNone/>
              <a:defRPr sz="507"/>
            </a:lvl4pPr>
            <a:lvl5pPr marL="1028622" indent="0">
              <a:buNone/>
              <a:defRPr sz="507"/>
            </a:lvl5pPr>
            <a:lvl6pPr marL="1285779" indent="0">
              <a:buNone/>
              <a:defRPr sz="507"/>
            </a:lvl6pPr>
            <a:lvl7pPr marL="1542935" indent="0">
              <a:buNone/>
              <a:defRPr sz="507"/>
            </a:lvl7pPr>
            <a:lvl8pPr marL="1800090" indent="0">
              <a:buNone/>
              <a:defRPr sz="507"/>
            </a:lvl8pPr>
            <a:lvl9pPr marL="2057246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F531-3239-4CC4-B64A-DE5D3DAE98B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69769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56" indent="0">
              <a:buNone/>
              <a:defRPr sz="1575"/>
            </a:lvl2pPr>
            <a:lvl3pPr marL="514313" indent="0">
              <a:buNone/>
              <a:defRPr sz="1351"/>
            </a:lvl3pPr>
            <a:lvl4pPr marL="771468" indent="0">
              <a:buNone/>
              <a:defRPr sz="1125"/>
            </a:lvl4pPr>
            <a:lvl5pPr marL="1028622" indent="0">
              <a:buNone/>
              <a:defRPr sz="1125"/>
            </a:lvl5pPr>
            <a:lvl6pPr marL="1285779" indent="0">
              <a:buNone/>
              <a:defRPr sz="1125"/>
            </a:lvl6pPr>
            <a:lvl7pPr marL="1542935" indent="0">
              <a:buNone/>
              <a:defRPr sz="1125"/>
            </a:lvl7pPr>
            <a:lvl8pPr marL="1800090" indent="0">
              <a:buNone/>
              <a:defRPr sz="1125"/>
            </a:lvl8pPr>
            <a:lvl9pPr marL="2057246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56" indent="0">
              <a:buNone/>
              <a:defRPr sz="675"/>
            </a:lvl2pPr>
            <a:lvl3pPr marL="514313" indent="0">
              <a:buNone/>
              <a:defRPr sz="563"/>
            </a:lvl3pPr>
            <a:lvl4pPr marL="771468" indent="0">
              <a:buNone/>
              <a:defRPr sz="507"/>
            </a:lvl4pPr>
            <a:lvl5pPr marL="1028622" indent="0">
              <a:buNone/>
              <a:defRPr sz="507"/>
            </a:lvl5pPr>
            <a:lvl6pPr marL="1285779" indent="0">
              <a:buNone/>
              <a:defRPr sz="507"/>
            </a:lvl6pPr>
            <a:lvl7pPr marL="1542935" indent="0">
              <a:buNone/>
              <a:defRPr sz="507"/>
            </a:lvl7pPr>
            <a:lvl8pPr marL="1800090" indent="0">
              <a:buNone/>
              <a:defRPr sz="507"/>
            </a:lvl8pPr>
            <a:lvl9pPr marL="2057246" indent="0">
              <a:buNone/>
              <a:defRPr sz="507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C11A-390B-407C-B2B3-C61A47E30E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78327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8E23-498A-402B-B47D-4FA8B2B1C5A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10419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56DF-256D-4F8A-B591-BE51494FCB2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2401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7967-AADB-4ABB-B761-B1A51E6625FD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9F1A0-E2E6-4C22-88B8-10D3FFD550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21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21AD-C596-4743-A9E4-B31E6309DBE6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FF8B-634A-421A-863E-3F21361CF5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095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DADE8-2E96-437C-AF76-A77E7A5C07C1}" type="datetimeFigureOut">
              <a:rPr lang="it-IT"/>
              <a:pPr>
                <a:defRPr/>
              </a:pPr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A945B5-44FD-43C3-8F84-637D67EB38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205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 livello</a:t>
            </a:r>
          </a:p>
          <a:p>
            <a:pPr lvl="6" rtl="0"/>
            <a:r>
              <a:rPr lang="it-IT" noProof="0" dirty="0"/>
              <a:t>Settimo livello</a:t>
            </a:r>
          </a:p>
          <a:p>
            <a:pPr lvl="7" rtl="0"/>
            <a:r>
              <a:rPr lang="it-IT" noProof="0" dirty="0"/>
              <a:t>Ottavo livello</a:t>
            </a:r>
          </a:p>
          <a:p>
            <a:pPr lvl="8" rtl="0"/>
            <a:r>
              <a:rPr lang="it-IT" noProof="0" dirty="0"/>
              <a:t>Nono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/>
              <a:t>​</a:t>
            </a:r>
            <a:fld id="{87034BDA-9F79-4AB9-9F75-289F981917B9}" type="datetime1">
              <a:rPr lang="it-IT" smtClean="0"/>
              <a:pPr/>
              <a:t>31/10/2018</a:t>
            </a:fld>
            <a:r>
              <a:rPr lang="it-IT" dirty="0"/>
              <a:t>​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98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xmlns="" id="{5E4C220E-17D1-4825-83C9-97865A5B41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xmlns="" id="{879398BC-F5AF-441C-9EB5-7C3CCBECDE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BE808C5-F5A4-41B3-ABFD-A8DB7084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FB6436-EC07-457C-AAFF-0FD933FB9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www.generationmover.com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F60EAB-BD0E-4ED4-ADF8-6030C9CDA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D2030F-4BDD-42E0-B2E0-3A5E66F7E99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5430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7" y="982199"/>
            <a:ext cx="5332505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8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5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363460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363460"/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3" y="6485938"/>
            <a:ext cx="1050635" cy="213602"/>
          </a:xfrm>
          <a:prstGeom prst="rect">
            <a:avLst/>
          </a:prstGeom>
        </p:spPr>
        <p:txBody>
          <a:bodyPr vert="horz" lIns="72693" tIns="36347" rIns="72693" bIns="36347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36" dirty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6477" y="6541774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8" r:id="rId4"/>
    <p:sldLayoutId id="2147483929" r:id="rId5"/>
  </p:sldLayoutIdLst>
  <p:hf hdr="0" ftr="0" dt="0"/>
  <p:txStyles>
    <p:titleStyle>
      <a:lvl1pPr algn="l" defTabSz="363460" rtl="0" eaLnBrk="1" latinLnBrk="0" hangingPunct="1">
        <a:spcBef>
          <a:spcPct val="0"/>
        </a:spcBef>
        <a:buNone/>
        <a:defRPr sz="159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63460" rtl="0" eaLnBrk="1" latinLnBrk="0" hangingPunct="1">
        <a:spcBef>
          <a:spcPct val="20000"/>
        </a:spcBef>
        <a:buFont typeface="Arial"/>
        <a:buNone/>
        <a:defRPr sz="795" kern="1200">
          <a:solidFill>
            <a:schemeClr val="tx1"/>
          </a:solidFill>
          <a:latin typeface="Arial"/>
          <a:ea typeface="+mn-ea"/>
          <a:cs typeface="Arial"/>
        </a:defRPr>
      </a:lvl1pPr>
      <a:lvl2pPr marL="590622" indent="-227162" algn="l" defTabSz="363460" rtl="0" eaLnBrk="1" latinLnBrk="0" hangingPunct="1">
        <a:spcBef>
          <a:spcPct val="20000"/>
        </a:spcBef>
        <a:buFont typeface="Arial"/>
        <a:buChar char="–"/>
        <a:defRPr sz="2226" kern="1200">
          <a:solidFill>
            <a:schemeClr val="tx1"/>
          </a:solidFill>
          <a:latin typeface="+mn-lt"/>
          <a:ea typeface="+mn-ea"/>
          <a:cs typeface="+mn-cs"/>
        </a:defRPr>
      </a:lvl2pPr>
      <a:lvl3pPr marL="908650" indent="-181730" algn="l" defTabSz="363460" rtl="0" eaLnBrk="1" latinLnBrk="0" hangingPunct="1">
        <a:spcBef>
          <a:spcPct val="20000"/>
        </a:spcBef>
        <a:buFont typeface="Arial"/>
        <a:buChar char="•"/>
        <a:defRPr sz="1908" kern="1200">
          <a:solidFill>
            <a:schemeClr val="tx1"/>
          </a:solidFill>
          <a:latin typeface="+mn-lt"/>
          <a:ea typeface="+mn-ea"/>
          <a:cs typeface="+mn-cs"/>
        </a:defRPr>
      </a:lvl3pPr>
      <a:lvl4pPr marL="1272110" indent="-181730" algn="l" defTabSz="363460" rtl="0" eaLnBrk="1" latinLnBrk="0" hangingPunct="1">
        <a:spcBef>
          <a:spcPct val="20000"/>
        </a:spcBef>
        <a:buFont typeface="Arial"/>
        <a:buChar char="–"/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635569" indent="-181730" algn="l" defTabSz="363460" rtl="0" eaLnBrk="1" latinLnBrk="0" hangingPunct="1">
        <a:spcBef>
          <a:spcPct val="20000"/>
        </a:spcBef>
        <a:buFont typeface="Arial"/>
        <a:buChar char="»"/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1999029" indent="-181730" algn="l" defTabSz="363460" rtl="0" eaLnBrk="1" latinLnBrk="0" hangingPunct="1">
        <a:spcBef>
          <a:spcPct val="20000"/>
        </a:spcBef>
        <a:buFont typeface="Arial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362489" indent="-181730" algn="l" defTabSz="363460" rtl="0" eaLnBrk="1" latinLnBrk="0" hangingPunct="1">
        <a:spcBef>
          <a:spcPct val="20000"/>
        </a:spcBef>
        <a:buFont typeface="Arial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725949" indent="-181730" algn="l" defTabSz="363460" rtl="0" eaLnBrk="1" latinLnBrk="0" hangingPunct="1">
        <a:spcBef>
          <a:spcPct val="20000"/>
        </a:spcBef>
        <a:buFont typeface="Arial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089408" indent="-181730" algn="l" defTabSz="363460" rtl="0" eaLnBrk="1" latinLnBrk="0" hangingPunct="1">
        <a:spcBef>
          <a:spcPct val="20000"/>
        </a:spcBef>
        <a:buFont typeface="Arial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1pPr>
      <a:lvl2pPr marL="363460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2pPr>
      <a:lvl3pPr marL="726920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3pPr>
      <a:lvl4pPr marL="109037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4pPr>
      <a:lvl5pPr marL="145383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5pPr>
      <a:lvl6pPr marL="181729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6pPr>
      <a:lvl7pPr marL="218075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7pPr>
      <a:lvl8pPr marL="254421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8pPr>
      <a:lvl9pPr marL="2907679" algn="l" defTabSz="36346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2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197" eaLnBrk="1" fontAlgn="auto" hangingPunct="1">
              <a:spcBef>
                <a:spcPts val="0"/>
              </a:spcBef>
              <a:spcAft>
                <a:spcPts val="0"/>
              </a:spcAft>
            </a:pPr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4571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3" y="6485938"/>
            <a:ext cx="1050635" cy="21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00" dirty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97223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76477" y="6541773"/>
            <a:ext cx="1060918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5" r:id="rId4"/>
    <p:sldLayoutId id="2147483936" r:id="rId5"/>
  </p:sldLayoutIdLst>
  <p:hf hdr="0" ftr="0" dt="0"/>
  <p:txStyles>
    <p:titleStyle>
      <a:lvl1pPr algn="l" defTabSz="45719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97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45" indent="-285748" algn="l" defTabSz="45719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45719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45719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45719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4571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599" algn="l" defTabSz="4571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9" indent="-228599" algn="l" defTabSz="4571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9" algn="l" defTabSz="4571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8" algn="l" defTabSz="457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3EEF-2EA2-4838-85CD-4A1DB560A118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5FE6-F1B0-4559-9D55-ACD850DFD1A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FD95-6581-4391-A580-D38EB146AB04}" type="datetime1">
              <a:rPr lang="it-IT" smtClean="0"/>
              <a:t>31/10/2018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1E46-006D-4F2D-A188-B2769F06A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EC7E07-4BA3-4B2D-9092-4802E68FAFE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116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56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13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468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22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67" indent="-1928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80" indent="-16072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891" indent="-12857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46" indent="-12857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1" indent="-12857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7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3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3" indent="-128579" algn="l" defTabSz="51431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2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20.png"/><Relationship Id="rId21" Type="http://schemas.openxmlformats.org/officeDocument/2006/relationships/image" Target="../media/image37.jpeg"/><Relationship Id="rId7" Type="http://schemas.openxmlformats.org/officeDocument/2006/relationships/image" Target="../media/image24.png"/><Relationship Id="rId12" Type="http://schemas.openxmlformats.org/officeDocument/2006/relationships/image" Target="../media/image8.jpeg"/><Relationship Id="rId17" Type="http://schemas.openxmlformats.org/officeDocument/2006/relationships/image" Target="../media/image33.jpeg"/><Relationship Id="rId25" Type="http://schemas.openxmlformats.org/officeDocument/2006/relationships/image" Target="../media/image41.jpeg"/><Relationship Id="rId2" Type="http://schemas.openxmlformats.org/officeDocument/2006/relationships/image" Target="../media/image19.jpeg"/><Relationship Id="rId16" Type="http://schemas.openxmlformats.org/officeDocument/2006/relationships/image" Target="../media/image32.jp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24" Type="http://schemas.openxmlformats.org/officeDocument/2006/relationships/image" Target="../media/image40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23" Type="http://schemas.openxmlformats.org/officeDocument/2006/relationships/image" Target="../media/image39.jpeg"/><Relationship Id="rId10" Type="http://schemas.openxmlformats.org/officeDocument/2006/relationships/image" Target="../media/image27.jpeg"/><Relationship Id="rId19" Type="http://schemas.openxmlformats.org/officeDocument/2006/relationships/image" Target="../media/image35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Relationship Id="rId27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28228" y="2442559"/>
            <a:ext cx="5062305" cy="952295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t-IT" sz="2000" b="1" i="1" dirty="0"/>
              <a:t>Il lavoro è amico dell’uomo </a:t>
            </a:r>
            <a:br>
              <a:rPr lang="it-IT" sz="2000" b="1" i="1" dirty="0"/>
            </a:br>
            <a:r>
              <a:rPr lang="it-IT" sz="2000" b="1" i="1" dirty="0"/>
              <a:t>e l’uomo è amico del lavoro</a:t>
            </a:r>
            <a:endParaRPr lang="en-US" sz="3200" i="1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4294967295"/>
          </p:nvPr>
        </p:nvSpPr>
        <p:spPr>
          <a:xfrm>
            <a:off x="128228" y="2836046"/>
            <a:ext cx="4755853" cy="1659240"/>
          </a:xfrm>
        </p:spPr>
        <p:txBody>
          <a:bodyPr rtlCol="0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Convegno FCAPP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6 ottobre 2018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Padova </a:t>
            </a:r>
            <a:endParaRPr lang="it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i="1" dirty="0"/>
              <a:t>Fondazione Centesimus Annus – Pro Pontefice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8" name="Picture 10" descr="http://www.partecipiamo.it/tempo/tempo_000012_goccia_orologio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 bwMode="auto">
          <a:xfrm>
            <a:off x="5190533" y="1715687"/>
            <a:ext cx="3953467" cy="38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7" y="6009315"/>
            <a:ext cx="1706741" cy="5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07D8A75C-3D16-472D-9CE2-9641312E2455}"/>
              </a:ext>
            </a:extLst>
          </p:cNvPr>
          <p:cNvSpPr/>
          <p:nvPr/>
        </p:nvSpPr>
        <p:spPr>
          <a:xfrm>
            <a:off x="5190533" y="2148300"/>
            <a:ext cx="4030585" cy="13754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«Ogni generazione pensa di essere più intelligente di quella precedente, e più saggia di quella che segue.»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Orwell </a:t>
            </a:r>
          </a:p>
        </p:txBody>
      </p:sp>
      <p:pic>
        <p:nvPicPr>
          <p:cNvPr id="1026" name="Picture 2" descr="image003">
            <a:extLst>
              <a:ext uri="{FF2B5EF4-FFF2-40B4-BE49-F238E27FC236}">
                <a16:creationId xmlns:a16="http://schemas.microsoft.com/office/drawing/2014/main" xmlns="" id="{473C4153-AE20-4207-9751-F02E6012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7" y="0"/>
            <a:ext cx="1656064" cy="165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sfondo per pres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7" y="5872681"/>
            <a:ext cx="8239327" cy="6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ottotitolo 2"/>
          <p:cNvSpPr txBox="1">
            <a:spLocks/>
          </p:cNvSpPr>
          <p:nvPr/>
        </p:nvSpPr>
        <p:spPr bwMode="auto">
          <a:xfrm>
            <a:off x="236938" y="443116"/>
            <a:ext cx="8670124" cy="41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75" rIns="16030" bIns="40075"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7EA52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COSA CARATTERIZZA UNA GENERAZIONE</a:t>
            </a: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rgbClr val="4C9235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13316" name="Segnaposto numero diapositiva 6"/>
          <p:cNvSpPr txBox="1">
            <a:spLocks noGrp="1"/>
          </p:cNvSpPr>
          <p:nvPr/>
        </p:nvSpPr>
        <p:spPr bwMode="auto">
          <a:xfrm>
            <a:off x="521126" y="6426452"/>
            <a:ext cx="326571" cy="33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E0C67-D1B0-4990-87C4-E7422FDCAC61}" type="slidenum"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909291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800" b="0" i="0" u="none" strike="noStrike" kern="0" cap="none" spc="0" normalizeH="0" baseline="0" noProof="0">
              <a:ln>
                <a:noFill/>
              </a:ln>
              <a:solidFill>
                <a:srgbClr val="1F2541"/>
              </a:solidFill>
              <a:effectLst/>
              <a:uLnTx/>
              <a:uFillTx/>
              <a:latin typeface="Constantia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3317" name="Sottotitolo 2"/>
          <p:cNvSpPr txBox="1">
            <a:spLocks/>
          </p:cNvSpPr>
          <p:nvPr/>
        </p:nvSpPr>
        <p:spPr bwMode="auto">
          <a:xfrm>
            <a:off x="425534" y="1363970"/>
            <a:ext cx="8239327" cy="11267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40075" rIns="16030" bIns="40075"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«Gli eventi e le condizioni sociali che ciascuno di noi vive negli anni della sua </a:t>
            </a: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formazione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(di solito la fase adolescenziale), contribuiscono a determinare chi siamo e come vediamo il mondo.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	Il risultato di questi eventi e condizioni è l’adozione, da parte di ogni 	generazione, di una sua propria ‘</a:t>
            </a: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personalità generazionale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’».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 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800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4E504F"/>
              </a:solidFill>
              <a:effectLst/>
              <a:uLnTx/>
              <a:uFillTx/>
              <a:latin typeface="Verdana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13318" name="Sottotitolo 2"/>
          <p:cNvSpPr txBox="1">
            <a:spLocks/>
          </p:cNvSpPr>
          <p:nvPr/>
        </p:nvSpPr>
        <p:spPr bwMode="auto">
          <a:xfrm>
            <a:off x="5241090" y="2011312"/>
            <a:ext cx="3234028" cy="7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75" rIns="16030" bIns="40075"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Lynne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Lancaster and David </a:t>
            </a: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Stillman</a:t>
            </a: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rgbClr val="4E504F"/>
              </a:solidFill>
              <a:effectLst/>
              <a:uLnTx/>
              <a:uFillTx/>
              <a:latin typeface="Verdana" pitchFamily="1" charset="0"/>
              <a:ea typeface="ＭＳ Ｐゴシック" pitchFamily="1" charset="-128"/>
              <a:cs typeface="+mn-cs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When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</a:t>
            </a:r>
            <a:r>
              <a:rPr kumimoji="0" lang="it-IT" sz="900" b="0" i="0" u="none" strike="noStrike" kern="0" cap="none" spc="0" normalizeH="0" baseline="0" noProof="0" dirty="0" err="1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Generations</a:t>
            </a:r>
            <a:r>
              <a:rPr kumimoji="0" lang="it-IT" sz="9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Collide</a:t>
            </a:r>
          </a:p>
        </p:txBody>
      </p:sp>
      <p:pic>
        <p:nvPicPr>
          <p:cNvPr id="13319" name="Picture 10" descr="rett_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partecipiamo.it/tempo/tempo_000012_goccia_orolog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43" y="196806"/>
            <a:ext cx="1430437" cy="10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 bwMode="auto">
          <a:xfrm>
            <a:off x="425534" y="930490"/>
            <a:ext cx="7912757" cy="33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75" rIns="16030" bIns="4007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Biologico, Sociale, Tecnologico</a:t>
            </a:r>
            <a:endParaRPr kumimoji="0" lang="it-IT" altLang="it-IT" sz="1200" b="0" i="0" u="none" strike="noStrike" kern="0" cap="none" spc="0" normalizeH="0" baseline="0" noProof="0" dirty="0">
              <a:ln>
                <a:noFill/>
              </a:ln>
              <a:solidFill>
                <a:srgbClr val="4E504F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95736" y="652534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Riservato – Generation Mover ™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F0CEAFD0-15A6-41DA-BBE5-3C0874B75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7" y="4141989"/>
            <a:ext cx="8169311" cy="1755873"/>
          </a:xfrm>
          <a:prstGeom prst="rect">
            <a:avLst/>
          </a:prstGeom>
        </p:spPr>
      </p:pic>
      <p:pic>
        <p:nvPicPr>
          <p:cNvPr id="13" name="Immagine 17">
            <a:extLst>
              <a:ext uri="{FF2B5EF4-FFF2-40B4-BE49-F238E27FC236}">
                <a16:creationId xmlns:a16="http://schemas.microsoft.com/office/drawing/2014/main" xmlns="" id="{5D5A6A53-5CD7-4396-9438-290B5E688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" y="256993"/>
            <a:ext cx="1210045" cy="4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ottotitolo 2">
            <a:extLst>
              <a:ext uri="{FF2B5EF4-FFF2-40B4-BE49-F238E27FC236}">
                <a16:creationId xmlns:a16="http://schemas.microsoft.com/office/drawing/2014/main" xmlns="" id="{A7CC375F-0BB7-4D46-B615-A0F4CBE40906}"/>
              </a:ext>
            </a:extLst>
          </p:cNvPr>
          <p:cNvSpPr txBox="1">
            <a:spLocks/>
          </p:cNvSpPr>
          <p:nvPr/>
        </p:nvSpPr>
        <p:spPr bwMode="auto">
          <a:xfrm>
            <a:off x="391014" y="2592518"/>
            <a:ext cx="8308365" cy="153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0055" rIns="16021" bIns="40055"/>
          <a:lstStyle>
            <a:lvl1pPr defTabSz="94456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4456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4456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4456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4456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9445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800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Ogni generazione porta con </a:t>
            </a:r>
            <a:r>
              <a:rPr kumimoji="0" lang="it-IT" alt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sè</a:t>
            </a:r>
            <a:r>
              <a:rPr kumimoji="0" lang="it-IT" alt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le proprie credenze, convinzioni, valori, cultura, filosofia di vita, capacità e competenze nel posto di lavoro.</a:t>
            </a:r>
          </a:p>
          <a:p>
            <a:pPr marL="285750" marR="0" lvl="0" indent="-285750" algn="just" defTabSz="9445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800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alt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L’intervallo temporale tra una generazione e l’altra è di circa </a:t>
            </a:r>
            <a:r>
              <a:rPr kumimoji="0" lang="it-IT" alt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4C9235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15/20</a:t>
            </a:r>
            <a:r>
              <a:rPr kumimoji="0" lang="it-IT" alt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 anni, con uno scostamento di 5 anni tra studiosi del fenomeno.</a:t>
            </a:r>
          </a:p>
          <a:p>
            <a:pPr marL="285750" marR="0" lvl="0" indent="-285750" algn="just" defTabSz="9445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800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alt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4E504F"/>
                </a:solidFill>
                <a:effectLst/>
                <a:uLnTx/>
                <a:uFillTx/>
                <a:latin typeface="Verdana" pitchFamily="1" charset="0"/>
                <a:ea typeface="ＭＳ Ｐゴシック" pitchFamily="1" charset="-128"/>
                <a:cs typeface="+mn-cs"/>
              </a:rPr>
              <a:t>Le generazioni hanno le stesse caratteristiche in tutto il mondo (vs. urbanizzazione, accesso alle tecnologie)</a:t>
            </a:r>
          </a:p>
        </p:txBody>
      </p:sp>
    </p:spTree>
    <p:extLst>
      <p:ext uri="{BB962C8B-B14F-4D97-AF65-F5344CB8AC3E}">
        <p14:creationId xmlns:p14="http://schemas.microsoft.com/office/powerpoint/2010/main" val="3262818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35200" y="5289606"/>
            <a:ext cx="7598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Fonte Istat, 4 trim 2017. Elaborazioni a cura GM.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 totale della popolazione rappresentato nel grafico manca la pop. 0/15 anni e oltre 80 anni, Generation Mover assume l’ipotesi che non stiano lavorando, dati completi disponibili.</a:t>
            </a:r>
          </a:p>
        </p:txBody>
      </p:sp>
      <p:pic>
        <p:nvPicPr>
          <p:cNvPr id="5" name="Immagine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5" y="343335"/>
            <a:ext cx="1349642" cy="46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389694" y="814225"/>
            <a:ext cx="2754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Popolazione  60.589 ml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5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Occupati 23.023 ml</a:t>
            </a:r>
          </a:p>
        </p:txBody>
      </p:sp>
      <p:pic>
        <p:nvPicPr>
          <p:cNvPr id="3074" name="Picture 2" descr="http://pri.org.mx/BancoSecretarias/files/Imagenes/6319-1-12_34_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50" y="257430"/>
            <a:ext cx="845542" cy="5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tt_ve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"/>
            <a:ext cx="9144000" cy="1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61123" y="448707"/>
            <a:ext cx="524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GENERAZIONI ITALIANE E LAVORO</a:t>
            </a:r>
          </a:p>
        </p:txBody>
      </p:sp>
      <p:pic>
        <p:nvPicPr>
          <p:cNvPr id="16" name="Picture 2" descr="sfondo per pres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0" y="6334125"/>
            <a:ext cx="72902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987824" y="6426136"/>
            <a:ext cx="382406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Tutti i diritti riservati a I. Pierantoni - Generation Mover ™</a:t>
            </a: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xmlns="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3303" y="1167933"/>
          <a:ext cx="7598400" cy="368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Segnaposto immagine 6" descr="Start">
            <a:extLst>
              <a:ext uri="{FF2B5EF4-FFF2-40B4-BE49-F238E27FC236}">
                <a16:creationId xmlns:a16="http://schemas.microsoft.com/office/drawing/2014/main" xmlns="" id="{4911C00A-B2D2-479C-9E71-A8EA2167E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303" y="1322056"/>
            <a:ext cx="7489235" cy="491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 idx="4294967295"/>
          </p:nvPr>
        </p:nvSpPr>
        <p:spPr>
          <a:xfrm>
            <a:off x="699807" y="581435"/>
            <a:ext cx="7465964" cy="519764"/>
          </a:xfrm>
        </p:spPr>
        <p:txBody>
          <a:bodyPr>
            <a:noAutofit/>
          </a:bodyPr>
          <a:lstStyle/>
          <a:p>
            <a:r>
              <a:rPr lang="it-IT" altLang="it-IT" sz="2400" i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Stereotipi vs. Generalizzazioni</a:t>
            </a:r>
          </a:p>
        </p:txBody>
      </p:sp>
      <p:pic>
        <p:nvPicPr>
          <p:cNvPr id="12293" name="Picture 9" descr="alber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0928" y="1501238"/>
            <a:ext cx="2773833" cy="30289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6598154" y="1501090"/>
            <a:ext cx="428625" cy="206276"/>
          </a:xfrm>
          <a:prstGeom prst="rect">
            <a:avLst/>
          </a:prstGeom>
          <a:noFill/>
        </p:spPr>
        <p:txBody>
          <a:bodyPr lIns="51404" tIns="25701" rIns="51404" bIns="25701" anchor="b"/>
          <a:lstStyle/>
          <a:p>
            <a:pPr marL="0" marR="0" lvl="0" indent="0" algn="r" defTabSz="5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FB75B-BD0B-4622-9657-65899E7B6096}" type="slidenum">
              <a:rPr kumimoji="0" lang="it-IT" sz="101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1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295" name="Picture 7" descr="http://www.dalbauledellanonna.com/Foresta-ner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9" y="1559814"/>
            <a:ext cx="3118379" cy="29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fondo per pres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6148697"/>
            <a:ext cx="7913453" cy="6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isultati immagini per risch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134">
            <a:off x="3186017" y="1512703"/>
            <a:ext cx="2862415" cy="3721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Picture 9" descr="rett_verde">
            <a:extLst>
              <a:ext uri="{FF2B5EF4-FFF2-40B4-BE49-F238E27FC236}">
                <a16:creationId xmlns:a16="http://schemas.microsoft.com/office/drawing/2014/main" xmlns="" id="{D23F5F56-78F1-4BD7-BA1C-258CF5D3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8175"/>
            <a:ext cx="9144000" cy="2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7">
            <a:extLst>
              <a:ext uri="{FF2B5EF4-FFF2-40B4-BE49-F238E27FC236}">
                <a16:creationId xmlns:a16="http://schemas.microsoft.com/office/drawing/2014/main" xmlns="" id="{2B4F288A-C154-4AB5-8962-FE26A2B6B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" y="256993"/>
            <a:ext cx="1210045" cy="4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796D225-B039-4A02-B2A9-DA489A1D4D49}"/>
              </a:ext>
            </a:extLst>
          </p:cNvPr>
          <p:cNvSpPr txBox="1"/>
          <p:nvPr/>
        </p:nvSpPr>
        <p:spPr>
          <a:xfrm>
            <a:off x="1572322" y="5832088"/>
            <a:ext cx="545445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GRUPPI VS. INDIVIDUI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836A64DC-F8C2-46E1-ACB5-0E72D69EAD1C}"/>
              </a:ext>
            </a:extLst>
          </p:cNvPr>
          <p:cNvSpPr/>
          <p:nvPr/>
        </p:nvSpPr>
        <p:spPr>
          <a:xfrm>
            <a:off x="2929728" y="6569197"/>
            <a:ext cx="31101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1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</a:t>
            </a:r>
            <a:r>
              <a:rPr kumimoji="0" lang="it-IT" sz="105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t-IT" sz="1050" b="0" i="1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rights</a:t>
            </a:r>
            <a:r>
              <a:rPr kumimoji="0" lang="it-IT" sz="105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it-IT" sz="1050" b="0" i="1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reserved</a:t>
            </a:r>
            <a:r>
              <a:rPr kumimoji="0" lang="it-IT" sz="105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I. Pierantoni - Generation Mover ™</a:t>
            </a:r>
          </a:p>
        </p:txBody>
      </p:sp>
    </p:spTree>
    <p:extLst>
      <p:ext uri="{BB962C8B-B14F-4D97-AF65-F5344CB8AC3E}">
        <p14:creationId xmlns:p14="http://schemas.microsoft.com/office/powerpoint/2010/main" val="230065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xmlns="" id="{8B3E3409-4ECD-4129-9C72-51B70C91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www.generationmover.com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F5396B8E-6989-4419-AFC6-35457FED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093CC-6A57-42F6-B398-61D22D2781A1}" type="slidenum">
              <a:rPr lang="en-US" altLang="it-IT" smtClean="0"/>
              <a:pPr>
                <a:defRPr/>
              </a:pPr>
              <a:t>5</a:t>
            </a:fld>
            <a:endParaRPr lang="en-US" alt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8B835ED-1CD5-47C2-A147-A1146CAB9CC0}"/>
              </a:ext>
            </a:extLst>
          </p:cNvPr>
          <p:cNvSpPr/>
          <p:nvPr/>
        </p:nvSpPr>
        <p:spPr>
          <a:xfrm>
            <a:off x="661012" y="1266940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BC4B6EB3-F91F-4DBF-A545-B4F5BD21E2A3}"/>
              </a:ext>
            </a:extLst>
          </p:cNvPr>
          <p:cNvSpPr/>
          <p:nvPr/>
        </p:nvSpPr>
        <p:spPr>
          <a:xfrm>
            <a:off x="3368724" y="4653228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C8A8FFA3-7774-4E12-9CA0-246A6AC524A3}"/>
              </a:ext>
            </a:extLst>
          </p:cNvPr>
          <p:cNvSpPr/>
          <p:nvPr/>
        </p:nvSpPr>
        <p:spPr>
          <a:xfrm>
            <a:off x="711742" y="4653228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370DCC7C-DABE-44A1-8995-24A53E70E00E}"/>
              </a:ext>
            </a:extLst>
          </p:cNvPr>
          <p:cNvSpPr/>
          <p:nvPr/>
        </p:nvSpPr>
        <p:spPr>
          <a:xfrm>
            <a:off x="3480412" y="1266940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C459FAE-740A-4AA8-8D90-03435AB2C407}"/>
              </a:ext>
            </a:extLst>
          </p:cNvPr>
          <p:cNvSpPr/>
          <p:nvPr/>
        </p:nvSpPr>
        <p:spPr>
          <a:xfrm>
            <a:off x="6299812" y="1266940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06F63CD-004A-4AD8-8C91-0569712B8F5A}"/>
              </a:ext>
            </a:extLst>
          </p:cNvPr>
          <p:cNvSpPr/>
          <p:nvPr/>
        </p:nvSpPr>
        <p:spPr>
          <a:xfrm>
            <a:off x="6372180" y="4653228"/>
            <a:ext cx="1828800" cy="11898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7C4B6CE3-5E54-4388-BB23-DD8F7B14E71B}"/>
              </a:ext>
            </a:extLst>
          </p:cNvPr>
          <p:cNvGrpSpPr/>
          <p:nvPr/>
        </p:nvGrpSpPr>
        <p:grpSpPr>
          <a:xfrm>
            <a:off x="454730" y="844446"/>
            <a:ext cx="2241363" cy="666952"/>
            <a:chOff x="4940366" y="1246800"/>
            <a:chExt cx="3751708" cy="944872"/>
          </a:xfrm>
        </p:grpSpPr>
        <p:pic>
          <p:nvPicPr>
            <p:cNvPr id="11" name="Picture 15" descr="http://content9.flixster.com/rtactor/40/36/40363_pro.jpg">
              <a:extLst>
                <a:ext uri="{FF2B5EF4-FFF2-40B4-BE49-F238E27FC236}">
                  <a16:creationId xmlns:a16="http://schemas.microsoft.com/office/drawing/2014/main" xmlns="" id="{8A250E4F-D8B8-47F3-A7DB-48ED996B3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40366" y="1246800"/>
              <a:ext cx="1051897" cy="939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12" name="Immagine 14">
              <a:extLst>
                <a:ext uri="{FF2B5EF4-FFF2-40B4-BE49-F238E27FC236}">
                  <a16:creationId xmlns:a16="http://schemas.microsoft.com/office/drawing/2014/main" xmlns="" id="{928940AB-A0A7-48B5-AD71-C4D869F7E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68" y="1254649"/>
              <a:ext cx="937023" cy="93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magine 17">
              <a:extLst>
                <a:ext uri="{FF2B5EF4-FFF2-40B4-BE49-F238E27FC236}">
                  <a16:creationId xmlns:a16="http://schemas.microsoft.com/office/drawing/2014/main" xmlns="" id="{9695F511-D19B-4EB0-BA54-B26302CE6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303" y="1249510"/>
              <a:ext cx="936850" cy="9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Risultati immagini per SOFIA LOREN">
              <a:extLst>
                <a:ext uri="{FF2B5EF4-FFF2-40B4-BE49-F238E27FC236}">
                  <a16:creationId xmlns:a16="http://schemas.microsoft.com/office/drawing/2014/main" xmlns="" id="{53CF2AF6-0081-49E6-83D4-26BDD9782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354" y="1253980"/>
              <a:ext cx="747720" cy="932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Segnaposto immagine 7" descr="Film e TV">
            <a:extLst>
              <a:ext uri="{FF2B5EF4-FFF2-40B4-BE49-F238E27FC236}">
                <a16:creationId xmlns:a16="http://schemas.microsoft.com/office/drawing/2014/main" xmlns="" id="{3DE20243-9E3C-4F8A-8AFD-99C3EDDA5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2989" y="807698"/>
            <a:ext cx="2394901" cy="740448"/>
          </a:xfrm>
          <a:prstGeom prst="rect">
            <a:avLst/>
          </a:prstGeom>
        </p:spPr>
      </p:pic>
      <p:pic>
        <p:nvPicPr>
          <p:cNvPr id="17" name="Segnaposto immagine 7" descr="Film e TV">
            <a:extLst>
              <a:ext uri="{FF2B5EF4-FFF2-40B4-BE49-F238E27FC236}">
                <a16:creationId xmlns:a16="http://schemas.microsoft.com/office/drawing/2014/main" xmlns="" id="{0CA20DAE-845D-4D18-89B4-A0037B837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021" y="835537"/>
            <a:ext cx="2587105" cy="721332"/>
          </a:xfrm>
          <a:prstGeom prst="rect">
            <a:avLst/>
          </a:prstGeom>
        </p:spPr>
      </p:pic>
      <p:pic>
        <p:nvPicPr>
          <p:cNvPr id="18" name="Segnaposto immagine 5" descr="Film e TV">
            <a:extLst>
              <a:ext uri="{FF2B5EF4-FFF2-40B4-BE49-F238E27FC236}">
                <a16:creationId xmlns:a16="http://schemas.microsoft.com/office/drawing/2014/main" xmlns="" id="{9DF5C83F-86E4-4713-9A32-382B515C8A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563" y="4064276"/>
            <a:ext cx="2459521" cy="716959"/>
          </a:xfrm>
          <a:prstGeom prst="rect">
            <a:avLst/>
          </a:prstGeom>
        </p:spPr>
      </p:pic>
      <p:pic>
        <p:nvPicPr>
          <p:cNvPr id="19" name="Segnaposto immagine 6" descr="Film e TV">
            <a:extLst>
              <a:ext uri="{FF2B5EF4-FFF2-40B4-BE49-F238E27FC236}">
                <a16:creationId xmlns:a16="http://schemas.microsoft.com/office/drawing/2014/main" xmlns="" id="{35FA6E3D-CFDE-4F0D-92CB-24AD8F6D42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2461" y="4024671"/>
            <a:ext cx="945062" cy="6536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6" descr="http://www.succedeoggi.it/wordpress/wp-content/uploads/2016/03/Barcone-immigrati.jpg">
            <a:extLst>
              <a:ext uri="{FF2B5EF4-FFF2-40B4-BE49-F238E27FC236}">
                <a16:creationId xmlns:a16="http://schemas.microsoft.com/office/drawing/2014/main" xmlns="" id="{A2ADE876-0DAD-4A1E-9013-54B6B2D7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08" y="4066413"/>
            <a:ext cx="1258185" cy="6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lastoriavariscritta.it/WP/wp-content/uploads/2014/10/isis3.jpg">
            <a:extLst>
              <a:ext uri="{FF2B5EF4-FFF2-40B4-BE49-F238E27FC236}">
                <a16:creationId xmlns:a16="http://schemas.microsoft.com/office/drawing/2014/main" xmlns="" id="{0056E601-9EE0-4D4E-B20C-44FD7DEF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64" y="5020028"/>
            <a:ext cx="1307118" cy="7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tt_verde">
            <a:extLst>
              <a:ext uri="{FF2B5EF4-FFF2-40B4-BE49-F238E27FC236}">
                <a16:creationId xmlns:a16="http://schemas.microsoft.com/office/drawing/2014/main" xmlns="" id="{A3B41F8D-FFB4-4E29-B10E-76EE85F6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7">
            <a:extLst>
              <a:ext uri="{FF2B5EF4-FFF2-40B4-BE49-F238E27FC236}">
                <a16:creationId xmlns:a16="http://schemas.microsoft.com/office/drawing/2014/main" xmlns="" id="{3B0BC0E0-ECCF-4FBA-AB84-508B5C0CF8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3" y="6356350"/>
            <a:ext cx="1341174" cy="46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62B5981C-7F46-4FD3-A23F-F0DE3D6F253F}"/>
              </a:ext>
            </a:extLst>
          </p:cNvPr>
          <p:cNvSpPr txBox="1">
            <a:spLocks/>
          </p:cNvSpPr>
          <p:nvPr/>
        </p:nvSpPr>
        <p:spPr>
          <a:xfrm>
            <a:off x="454724" y="336212"/>
            <a:ext cx="2241369" cy="48763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4290" tIns="34290" rIns="34290" bIns="3429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MATURES: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73 – 92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WORD: LEALTA’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1D9C632B-2DB2-4B61-88BC-7B724EC5DD80}"/>
              </a:ext>
            </a:extLst>
          </p:cNvPr>
          <p:cNvSpPr txBox="1">
            <a:spLocks/>
          </p:cNvSpPr>
          <p:nvPr/>
        </p:nvSpPr>
        <p:spPr>
          <a:xfrm>
            <a:off x="3202989" y="332360"/>
            <a:ext cx="2394901" cy="465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34290" tIns="34290" rIns="34290" bIns="3429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X GEN: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39-53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WORD: CAUTELA 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1F6D3DF-ABEA-441B-86BA-DC454F146B2D}"/>
              </a:ext>
            </a:extLst>
          </p:cNvPr>
          <p:cNvSpPr txBox="1">
            <a:spLocks/>
          </p:cNvSpPr>
          <p:nvPr/>
        </p:nvSpPr>
        <p:spPr>
          <a:xfrm>
            <a:off x="5949611" y="332360"/>
            <a:ext cx="2560241" cy="49597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34290" tIns="34290" rIns="34290" bIns="3429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Z GEN: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8 e 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WORD: APP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45022CC9-6476-4459-8339-A28AD68332F9}"/>
              </a:ext>
            </a:extLst>
          </p:cNvPr>
          <p:cNvSpPr txBox="1">
            <a:spLocks/>
          </p:cNvSpPr>
          <p:nvPr/>
        </p:nvSpPr>
        <p:spPr>
          <a:xfrm>
            <a:off x="247563" y="3603385"/>
            <a:ext cx="2459521" cy="44738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34290" tIns="34290" rIns="34290" bIns="3429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BOOMERS: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54-72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WORLD: OTTIMISMO 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2D31F269-3BBB-4447-92B2-A4D66E13CC0F}"/>
              </a:ext>
            </a:extLst>
          </p:cNvPr>
          <p:cNvSpPr txBox="1">
            <a:spLocks/>
          </p:cNvSpPr>
          <p:nvPr/>
        </p:nvSpPr>
        <p:spPr>
          <a:xfrm>
            <a:off x="6392461" y="3608568"/>
            <a:ext cx="2227533" cy="44738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34290" tIns="34290" rIns="34290" bIns="3429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ALPHA GEN: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0 e 7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WORD: WI-FI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CB420DD8-8BBF-4753-B05F-3661897FA39C}"/>
              </a:ext>
            </a:extLst>
          </p:cNvPr>
          <p:cNvSpPr txBox="1"/>
          <p:nvPr/>
        </p:nvSpPr>
        <p:spPr>
          <a:xfrm>
            <a:off x="454725" y="1516638"/>
            <a:ext cx="22413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LEADERSHIP MODEL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84FCF499-E8E6-47DC-AFB3-97FC6A453259}"/>
              </a:ext>
            </a:extLst>
          </p:cNvPr>
          <p:cNvSpPr txBox="1"/>
          <p:nvPr/>
        </p:nvSpPr>
        <p:spPr>
          <a:xfrm>
            <a:off x="247562" y="4728879"/>
            <a:ext cx="243434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 MADE MAN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D1DE248A-6286-4965-9771-325C7373D9F4}"/>
              </a:ext>
            </a:extLst>
          </p:cNvPr>
          <p:cNvSpPr txBox="1"/>
          <p:nvPr/>
        </p:nvSpPr>
        <p:spPr>
          <a:xfrm>
            <a:off x="3202990" y="1530618"/>
            <a:ext cx="238843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NIENTE E’ PER SEMPRE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E77CBC43-2A0E-400D-89C0-DE68E030AC4B}"/>
              </a:ext>
            </a:extLst>
          </p:cNvPr>
          <p:cNvSpPr txBox="1"/>
          <p:nvPr/>
        </p:nvSpPr>
        <p:spPr>
          <a:xfrm>
            <a:off x="5922747" y="1548146"/>
            <a:ext cx="256024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SYSTEMIC THINKING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BC7C0B1F-96A4-40CD-9924-42E1AB5D47C9}"/>
              </a:ext>
            </a:extLst>
          </p:cNvPr>
          <p:cNvSpPr txBox="1"/>
          <p:nvPr/>
        </p:nvSpPr>
        <p:spPr>
          <a:xfrm>
            <a:off x="6399448" y="4695249"/>
            <a:ext cx="222054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SENZA CONFINI</a:t>
            </a:r>
          </a:p>
        </p:txBody>
      </p:sp>
      <p:pic>
        <p:nvPicPr>
          <p:cNvPr id="36" name="Picture 2" descr="Risultati immagini per fiat mirafiori 1939">
            <a:extLst>
              <a:ext uri="{FF2B5EF4-FFF2-40B4-BE49-F238E27FC236}">
                <a16:creationId xmlns:a16="http://schemas.microsoft.com/office/drawing/2014/main" xmlns="" id="{3318D081-6AB1-415C-A95C-0D037E7A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7" y="1824415"/>
            <a:ext cx="1094706" cy="805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Picture 2" descr="Risultati immagini per periferie anni 60">
            <a:extLst>
              <a:ext uri="{FF2B5EF4-FFF2-40B4-BE49-F238E27FC236}">
                <a16:creationId xmlns:a16="http://schemas.microsoft.com/office/drawing/2014/main" xmlns="" id="{08E31620-2824-4B20-BD49-9E92BC42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2" y="1841701"/>
            <a:ext cx="1147883" cy="7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9E2A1E63-6F2D-4EFD-9835-3E3083544C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89" y="1789098"/>
            <a:ext cx="1440684" cy="8765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0" name="Picture 4" descr="Immagine correlata">
            <a:extLst>
              <a:ext uri="{FF2B5EF4-FFF2-40B4-BE49-F238E27FC236}">
                <a16:creationId xmlns:a16="http://schemas.microsoft.com/office/drawing/2014/main" xmlns="" id="{0A0168FD-54CE-4927-8F83-975B35F0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79" y="1781186"/>
            <a:ext cx="1131921" cy="88447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ttp://www.rinnovabili.it/wp-content/uploads/2015/10/10-motivi-per-cui-l%E2%80%99accordo-sul-clima-sar%C3%A0-come-la-corazzata-Pot%C3%ABmkin-3-e1444401954909.jpg">
            <a:extLst>
              <a:ext uri="{FF2B5EF4-FFF2-40B4-BE49-F238E27FC236}">
                <a16:creationId xmlns:a16="http://schemas.microsoft.com/office/drawing/2014/main" xmlns="" id="{C13D58EE-381B-49EE-AA74-579E40EE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21" y="1799289"/>
            <a:ext cx="1508105" cy="8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isultati immagini per due mamme">
            <a:extLst>
              <a:ext uri="{FF2B5EF4-FFF2-40B4-BE49-F238E27FC236}">
                <a16:creationId xmlns:a16="http://schemas.microsoft.com/office/drawing/2014/main" xmlns="" id="{DA4D419F-3CCF-415C-B862-1AC0571A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21" y="1792083"/>
            <a:ext cx="1508106" cy="8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Risultati immagini per baby boomers">
            <a:extLst>
              <a:ext uri="{FF2B5EF4-FFF2-40B4-BE49-F238E27FC236}">
                <a16:creationId xmlns:a16="http://schemas.microsoft.com/office/drawing/2014/main" xmlns="" id="{E25F6C0C-5EA5-43CE-8C12-E4A5A9F1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7" y="5041372"/>
            <a:ext cx="1183048" cy="739405"/>
          </a:xfrm>
          <a:prstGeom prst="rect">
            <a:avLst/>
          </a:prstGeom>
          <a:noFill/>
          <a:ln w="25400">
            <a:solidFill>
              <a:srgbClr val="DE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nadirnews.altervista.org/wordpress/wp-content/uploads/2009/11/torrinifirenze.jpg">
            <a:extLst>
              <a:ext uri="{FF2B5EF4-FFF2-40B4-BE49-F238E27FC236}">
                <a16:creationId xmlns:a16="http://schemas.microsoft.com/office/drawing/2014/main" xmlns="" id="{BC59E4CC-F164-449A-B199-560F57131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89705" y="5035386"/>
            <a:ext cx="1134095" cy="754829"/>
          </a:xfrm>
          <a:prstGeom prst="rect">
            <a:avLst/>
          </a:prstGeom>
          <a:ln>
            <a:solidFill>
              <a:srgbClr val="DE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4" name="Picture 6" descr="Immagine correlata">
            <a:extLst>
              <a:ext uri="{FF2B5EF4-FFF2-40B4-BE49-F238E27FC236}">
                <a16:creationId xmlns:a16="http://schemas.microsoft.com/office/drawing/2014/main" xmlns="" id="{EDC23B57-3072-4D35-8E14-C5E59413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83" y="5032470"/>
            <a:ext cx="890416" cy="7687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meteoweb.eu/wp-content/uploads/2011/09/11-sett.jpg">
            <a:extLst>
              <a:ext uri="{FF2B5EF4-FFF2-40B4-BE49-F238E27FC236}">
                <a16:creationId xmlns:a16="http://schemas.microsoft.com/office/drawing/2014/main" xmlns="" id="{A36E9A44-D230-4D9A-8C92-E43EE7F2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9" y="4996476"/>
            <a:ext cx="655932" cy="771505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Risultati immagini per anni 80 in rete arriva internet">
            <a:extLst>
              <a:ext uri="{FF2B5EF4-FFF2-40B4-BE49-F238E27FC236}">
                <a16:creationId xmlns:a16="http://schemas.microsoft.com/office/drawing/2014/main" xmlns="" id="{4D13FBCC-1969-4DCE-BE22-8A184ADF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20" y="5005173"/>
            <a:ext cx="1327432" cy="780134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mmagine correlata">
            <a:extLst>
              <a:ext uri="{FF2B5EF4-FFF2-40B4-BE49-F238E27FC236}">
                <a16:creationId xmlns:a16="http://schemas.microsoft.com/office/drawing/2014/main" xmlns="" id="{BE3C5540-1403-4AE9-A793-AE28E944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88" y="5002078"/>
            <a:ext cx="1087459" cy="780134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www.ereticamente.net/wp-content/uploads/2015/09/imm_balc.jpg">
            <a:extLst>
              <a:ext uri="{FF2B5EF4-FFF2-40B4-BE49-F238E27FC236}">
                <a16:creationId xmlns:a16="http://schemas.microsoft.com/office/drawing/2014/main" xmlns="" id="{E45CD412-99AE-4394-8075-44B93201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6" y="5019704"/>
            <a:ext cx="1180055" cy="7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Segnaposto immagine 7" descr="Film e TV">
            <a:extLst>
              <a:ext uri="{FF2B5EF4-FFF2-40B4-BE49-F238E27FC236}">
                <a16:creationId xmlns:a16="http://schemas.microsoft.com/office/drawing/2014/main" xmlns="" id="{A37BE582-AF22-4C7F-B78E-9278F4A59CE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3329" y="4050408"/>
            <a:ext cx="2649417" cy="664603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F45E2B13-F645-4A6E-9DEC-C4978B127A64}"/>
              </a:ext>
            </a:extLst>
          </p:cNvPr>
          <p:cNvSpPr txBox="1">
            <a:spLocks/>
          </p:cNvSpPr>
          <p:nvPr/>
        </p:nvSpPr>
        <p:spPr>
          <a:xfrm>
            <a:off x="3273329" y="3597749"/>
            <a:ext cx="2649417" cy="4473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34290" tIns="34290" rIns="34290" bIns="34290" rtlCol="0" anchor="ctr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Y GEN :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24 e 38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anni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KEY WORD: PRACTICAL SOLVER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xmlns="" id="{EC12FB1C-7962-4808-B5CD-EA2AE6DD1B9B}"/>
              </a:ext>
            </a:extLst>
          </p:cNvPr>
          <p:cNvSpPr txBox="1"/>
          <p:nvPr/>
        </p:nvSpPr>
        <p:spPr>
          <a:xfrm>
            <a:off x="3273329" y="4715264"/>
            <a:ext cx="26494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OPPORTUNITA’ SI CREANO</a:t>
            </a:r>
          </a:p>
        </p:txBody>
      </p:sp>
      <p:sp>
        <p:nvSpPr>
          <p:cNvPr id="63" name="Freccia a destra 62">
            <a:extLst>
              <a:ext uri="{FF2B5EF4-FFF2-40B4-BE49-F238E27FC236}">
                <a16:creationId xmlns:a16="http://schemas.microsoft.com/office/drawing/2014/main" xmlns="" id="{98D1EBED-1A5E-4E1E-A016-70D1A0817452}"/>
              </a:ext>
            </a:extLst>
          </p:cNvPr>
          <p:cNvSpPr/>
          <p:nvPr/>
        </p:nvSpPr>
        <p:spPr>
          <a:xfrm rot="333259">
            <a:off x="436172" y="2568841"/>
            <a:ext cx="8602401" cy="1175514"/>
          </a:xfrm>
          <a:prstGeom prst="rightArrow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  <a:latin typeface="Calibri"/>
              </a:rPr>
              <a:t>LAVORO =  (FIDUCIA +  COMPETIZIONE VS. COLLABORAZIONE)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1"/>
                </a:solidFill>
                <a:latin typeface="Calibri"/>
              </a:rPr>
              <a:t>TRASFORMAZIONE + CURA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48715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EED858-982C-4C26-B431-AF412F70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108038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Solo un futuro non basta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407624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5" descr="Mosaico[1].jpg">
            <a:extLst>
              <a:ext uri="{FF2B5EF4-FFF2-40B4-BE49-F238E27FC236}">
                <a16:creationId xmlns:a16="http://schemas.microsoft.com/office/drawing/2014/main" xmlns="" id="{22C96321-50CC-4841-AC7D-0F28E334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 b="19890"/>
          <a:stretch/>
        </p:blipFill>
        <p:spPr bwMode="auto">
          <a:xfrm>
            <a:off x="3708206" y="466981"/>
            <a:ext cx="5341009" cy="27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500CE4DA-3C5C-451E-923D-32414A99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3266" y="652233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A61E46-006D-4F2D-A188-B2769F06A88D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5" name="Picture 10" descr="rett_verde">
            <a:extLst>
              <a:ext uri="{FF2B5EF4-FFF2-40B4-BE49-F238E27FC236}">
                <a16:creationId xmlns:a16="http://schemas.microsoft.com/office/drawing/2014/main" xmlns="" id="{CF756AC5-9774-4A86-B6EA-B712F152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7">
            <a:extLst>
              <a:ext uri="{FF2B5EF4-FFF2-40B4-BE49-F238E27FC236}">
                <a16:creationId xmlns:a16="http://schemas.microsoft.com/office/drawing/2014/main" xmlns="" id="{77B7B854-E809-492A-9E1E-6FB0A98F2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0" y="5697484"/>
            <a:ext cx="1940093" cy="67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xmlns="" id="{74962F4B-3842-4BEA-851D-F3D51DCFCF8C}"/>
              </a:ext>
            </a:extLst>
          </p:cNvPr>
          <p:cNvSpPr/>
          <p:nvPr/>
        </p:nvSpPr>
        <p:spPr>
          <a:xfrm>
            <a:off x="3754907" y="3429000"/>
            <a:ext cx="5294308" cy="3093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b="1" dirty="0"/>
          </a:p>
          <a:p>
            <a:endParaRPr lang="it-IT" sz="1400" b="1" dirty="0"/>
          </a:p>
          <a:p>
            <a:endParaRPr lang="it-IT" sz="1400" b="1" dirty="0"/>
          </a:p>
          <a:p>
            <a:r>
              <a:rPr lang="it-IT" sz="1400" b="1" dirty="0"/>
              <a:t>Generare futuro e, allo stesso tempo, consumarlo appartiene a tutte le generazioni.</a:t>
            </a:r>
          </a:p>
          <a:p>
            <a:endParaRPr lang="it-IT" sz="1400" dirty="0"/>
          </a:p>
          <a:p>
            <a:r>
              <a:rPr lang="it-IT" sz="1400" i="1" dirty="0"/>
              <a:t>Chi viene prima </a:t>
            </a:r>
            <a:r>
              <a:rPr lang="it-IT" sz="1400" dirty="0"/>
              <a:t>genera il futuro, in base a propri valori e convinzioni, ma allo stesso tempo indirizza e consuma una parte del futuro di </a:t>
            </a:r>
            <a:r>
              <a:rPr lang="it-IT" sz="1400" i="1" dirty="0"/>
              <a:t>chi viene dopo</a:t>
            </a:r>
            <a:r>
              <a:rPr lang="it-IT" sz="1400" dirty="0"/>
              <a:t>.</a:t>
            </a:r>
          </a:p>
          <a:p>
            <a:endParaRPr lang="it-IT" sz="1400" b="1" dirty="0"/>
          </a:p>
          <a:p>
            <a:r>
              <a:rPr lang="it-IT" sz="1400" dirty="0"/>
              <a:t>La convivenza di più generazioni genera e consuma più futuri allo stesso tempo.</a:t>
            </a:r>
          </a:p>
          <a:p>
            <a:endParaRPr lang="it-IT" sz="1400" dirty="0"/>
          </a:p>
          <a:p>
            <a:r>
              <a:rPr lang="it-IT" sz="1400" b="1" dirty="0"/>
              <a:t>Immaginare e costruire un futuro ideale e reale è responsabilità e visione di ogni singola generazione.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 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xmlns="" id="{F2BFCE05-0C16-474A-9011-276D26006B27}"/>
              </a:ext>
            </a:extLst>
          </p:cNvPr>
          <p:cNvSpPr txBox="1">
            <a:spLocks/>
          </p:cNvSpPr>
          <p:nvPr/>
        </p:nvSpPr>
        <p:spPr>
          <a:xfrm>
            <a:off x="505677" y="3967965"/>
            <a:ext cx="2871568" cy="1080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>
                <a:solidFill>
                  <a:srgbClr val="FFFFFF"/>
                </a:solidFill>
              </a:rPr>
              <a:t>Generare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futuri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consumare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futuro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5964552"/>
      </p:ext>
    </p:extLst>
  </p:cSld>
  <p:clrMapOvr>
    <a:masterClrMapping/>
  </p:clrMapOvr>
</p:sld>
</file>

<file path=ppt/theme/theme1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cumentazione accademica 16x9">
  <a:themeElements>
    <a:clrScheme name="Personalizzato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4C4C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Personalizzat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ata slides">
  <a:themeElements>
    <a:clrScheme name="Personalizzato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4C4C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Personalizzato 3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ata slides">
  <a:themeElements>
    <a:clrScheme name="Personalizzato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4C4C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Personalizzato 3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i Office">
  <a:themeElements>
    <a:clrScheme name="Personalizzato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4C4C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Personalizzat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452</Words>
  <Application>Microsoft Office PowerPoint</Application>
  <PresentationFormat>Presentazione su schermo (4:3)</PresentationFormat>
  <Paragraphs>71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6</vt:i4>
      </vt:variant>
    </vt:vector>
  </HeadingPairs>
  <TitlesOfParts>
    <vt:vector size="23" baseType="lpstr">
      <vt:lpstr>ＭＳ Ｐゴシック</vt:lpstr>
      <vt:lpstr>Arial</vt:lpstr>
      <vt:lpstr>Calibri</vt:lpstr>
      <vt:lpstr>Constantia</vt:lpstr>
      <vt:lpstr>Helvetica Neue</vt:lpstr>
      <vt:lpstr>Osaka</vt:lpstr>
      <vt:lpstr>Verdana</vt:lpstr>
      <vt:lpstr>Wingdings</vt:lpstr>
      <vt:lpstr>Wingdings 2</vt:lpstr>
      <vt:lpstr>9_Tema di Office</vt:lpstr>
      <vt:lpstr>1_Documentazione accademica 16x9</vt:lpstr>
      <vt:lpstr>5_Tema di Office</vt:lpstr>
      <vt:lpstr>1_Data slides</vt:lpstr>
      <vt:lpstr>2_Data slides</vt:lpstr>
      <vt:lpstr>6_Tema di Office</vt:lpstr>
      <vt:lpstr>4_Tema di Office</vt:lpstr>
      <vt:lpstr>7_Tema di Office</vt:lpstr>
      <vt:lpstr>Il lavoro è amico dell’uomo  e l’uomo è amico del lavoro</vt:lpstr>
      <vt:lpstr>Presentazione standard di PowerPoint</vt:lpstr>
      <vt:lpstr>Presentazione standard di PowerPoint</vt:lpstr>
      <vt:lpstr>Stereotipi vs. Generalizzazioni</vt:lpstr>
      <vt:lpstr>Presentazione standard di PowerPoint</vt:lpstr>
      <vt:lpstr>Solo un futuro non basta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 è amico dell’uomo  e l’uomo è amico del lavoro</dc:title>
  <dc:creator>isabella</dc:creator>
  <cp:lastModifiedBy>User</cp:lastModifiedBy>
  <cp:revision>15</cp:revision>
  <cp:lastPrinted>2018-10-04T14:33:46Z</cp:lastPrinted>
  <dcterms:created xsi:type="dcterms:W3CDTF">2018-09-22T11:35:55Z</dcterms:created>
  <dcterms:modified xsi:type="dcterms:W3CDTF">2018-10-31T14:51:05Z</dcterms:modified>
</cp:coreProperties>
</file>