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8" r:id="rId3"/>
    <p:sldId id="259" r:id="rId4"/>
    <p:sldId id="260" r:id="rId5"/>
    <p:sldId id="261" r:id="rId6"/>
    <p:sldId id="264" r:id="rId7"/>
    <p:sldId id="265"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9" d="100"/>
          <a:sy n="89" d="100"/>
        </p:scale>
        <p:origin x="235"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99933788-BA01-462B-B593-9E1ED8AE11F7}" type="datetimeFigureOut">
              <a:rPr lang="en-US" smtClean="0"/>
              <a:t>6/4/2019</a:t>
            </a:fld>
            <a:endParaRPr lang="en-US"/>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4E55ED5D-B751-464A-BBAB-971B6196916A}" type="slidenum">
              <a:rPr lang="en-US" smtClean="0"/>
              <a:t>‹N›</a:t>
            </a:fld>
            <a:endParaRPr lang="en-US"/>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4078556401"/>
      </p:ext>
    </p:extLst>
  </p:cSld>
  <p:clrMapOvr>
    <a:masterClrMapping/>
  </p:clrMapOvr>
  <p:extLst mod="1">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33788-BA01-462B-B593-9E1ED8AE11F7}" type="datetimeFigureOut">
              <a:rPr lang="en-US" smtClean="0"/>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5ED5D-B751-464A-BBAB-971B6196916A}" type="slidenum">
              <a:rPr lang="en-US" smtClean="0"/>
              <a:t>‹N›</a:t>
            </a:fld>
            <a:endParaRPr lang="en-US"/>
          </a:p>
        </p:txBody>
      </p:sp>
    </p:spTree>
    <p:extLst>
      <p:ext uri="{BB962C8B-B14F-4D97-AF65-F5344CB8AC3E}">
        <p14:creationId xmlns:p14="http://schemas.microsoft.com/office/powerpoint/2010/main" val="2263539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99933788-BA01-462B-B593-9E1ED8AE11F7}" type="datetimeFigureOut">
              <a:rPr lang="en-US" smtClean="0"/>
              <a:t>6/4/2019</a:t>
            </a:fld>
            <a:endParaRPr lang="en-US"/>
          </a:p>
        </p:txBody>
      </p:sp>
      <p:sp>
        <p:nvSpPr>
          <p:cNvPr id="5" name="Footer Placeholder 4"/>
          <p:cNvSpPr>
            <a:spLocks noGrp="1"/>
          </p:cNvSpPr>
          <p:nvPr>
            <p:ph type="ftr" sz="quarter" idx="11"/>
          </p:nvPr>
        </p:nvSpPr>
        <p:spPr>
          <a:xfrm>
            <a:off x="2933699" y="6296615"/>
            <a:ext cx="5959577" cy="365125"/>
          </a:xfrm>
        </p:spPr>
        <p:txBody>
          <a:bodyPr/>
          <a:lstStyle/>
          <a:p>
            <a:endParaRPr lang="en-US"/>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4E55ED5D-B751-464A-BBAB-971B6196916A}" type="slidenum">
              <a:rPr lang="en-US" smtClean="0"/>
              <a:t>‹N›</a:t>
            </a:fld>
            <a:endParaRPr lang="en-US"/>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614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33788-BA01-462B-B593-9E1ED8AE11F7}" type="datetimeFigureOut">
              <a:rPr lang="en-US" smtClean="0"/>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5ED5D-B751-464A-BBAB-971B6196916A}" type="slidenum">
              <a:rPr lang="en-US" smtClean="0"/>
              <a:t>‹N›</a:t>
            </a:fld>
            <a:endParaRPr lang="en-US"/>
          </a:p>
        </p:txBody>
      </p:sp>
    </p:spTree>
    <p:extLst>
      <p:ext uri="{BB962C8B-B14F-4D97-AF65-F5344CB8AC3E}">
        <p14:creationId xmlns:p14="http://schemas.microsoft.com/office/powerpoint/2010/main" val="1060694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99933788-BA01-462B-B593-9E1ED8AE11F7}" type="datetimeFigureOut">
              <a:rPr lang="en-US" smtClean="0"/>
              <a:t>6/4/2019</a:t>
            </a:fld>
            <a:endParaRPr lang="en-US"/>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4E55ED5D-B751-464A-BBAB-971B6196916A}" type="slidenum">
              <a:rPr lang="en-US" smtClean="0"/>
              <a:t>‹N›</a:t>
            </a:fld>
            <a:endParaRPr lang="en-US"/>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67113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933788-BA01-462B-B593-9E1ED8AE11F7}" type="datetimeFigureOut">
              <a:rPr lang="en-US" smtClean="0"/>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5ED5D-B751-464A-BBAB-971B6196916A}" type="slidenum">
              <a:rPr lang="en-US" smtClean="0"/>
              <a:t>‹N›</a:t>
            </a:fld>
            <a:endParaRPr lang="en-US"/>
          </a:p>
        </p:txBody>
      </p:sp>
    </p:spTree>
    <p:extLst>
      <p:ext uri="{BB962C8B-B14F-4D97-AF65-F5344CB8AC3E}">
        <p14:creationId xmlns:p14="http://schemas.microsoft.com/office/powerpoint/2010/main" val="61325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933788-BA01-462B-B593-9E1ED8AE11F7}" type="datetimeFigureOut">
              <a:rPr lang="en-US" smtClean="0"/>
              <a:t>6/4/2019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5ED5D-B751-464A-BBAB-971B6196916A}" type="slidenum">
              <a:rPr lang="en-US" smtClean="0"/>
              <a:t>‹N›</a:t>
            </a:fld>
            <a:endParaRPr lang="en-US"/>
          </a:p>
        </p:txBody>
      </p:sp>
    </p:spTree>
    <p:extLst>
      <p:ext uri="{BB962C8B-B14F-4D97-AF65-F5344CB8AC3E}">
        <p14:creationId xmlns:p14="http://schemas.microsoft.com/office/powerpoint/2010/main" val="422780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9933788-BA01-462B-B593-9E1ED8AE11F7}" type="datetimeFigureOut">
              <a:rPr lang="en-US" smtClean="0"/>
              <a:t>6/4/2019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5ED5D-B751-464A-BBAB-971B6196916A}" type="slidenum">
              <a:rPr lang="en-US" smtClean="0"/>
              <a:t>‹N›</a:t>
            </a:fld>
            <a:endParaRPr lang="en-US"/>
          </a:p>
        </p:txBody>
      </p:sp>
    </p:spTree>
    <p:extLst>
      <p:ext uri="{BB962C8B-B14F-4D97-AF65-F5344CB8AC3E}">
        <p14:creationId xmlns:p14="http://schemas.microsoft.com/office/powerpoint/2010/main" val="2177848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99933788-BA01-462B-B593-9E1ED8AE11F7}" type="datetimeFigureOut">
              <a:rPr lang="en-US" smtClean="0"/>
              <a:t>6/4/2019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5ED5D-B751-464A-BBAB-971B6196916A}" type="slidenum">
              <a:rPr lang="en-US" smtClean="0"/>
              <a:t>‹N›</a:t>
            </a:fld>
            <a:endParaRPr lang="en-US"/>
          </a:p>
        </p:txBody>
      </p:sp>
    </p:spTree>
    <p:extLst>
      <p:ext uri="{BB962C8B-B14F-4D97-AF65-F5344CB8AC3E}">
        <p14:creationId xmlns:p14="http://schemas.microsoft.com/office/powerpoint/2010/main" val="2470089075"/>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99933788-BA01-462B-B593-9E1ED8AE11F7}" type="datetimeFigureOut">
              <a:rPr lang="en-US" smtClean="0"/>
              <a:t>6/4/2019</a:t>
            </a:fld>
            <a:endParaRPr lang="en-US"/>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4E55ED5D-B751-464A-BBAB-971B6196916A}" type="slidenum">
              <a:rPr lang="en-US" smtClean="0"/>
              <a:t>‹N›</a:t>
            </a:fld>
            <a:endParaRPr lang="en-US"/>
          </a:p>
        </p:txBody>
      </p:sp>
    </p:spTree>
    <p:extLst>
      <p:ext uri="{BB962C8B-B14F-4D97-AF65-F5344CB8AC3E}">
        <p14:creationId xmlns:p14="http://schemas.microsoft.com/office/powerpoint/2010/main" val="3484703130"/>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99933788-BA01-462B-B593-9E1ED8AE11F7}" type="datetimeFigureOut">
              <a:rPr lang="en-US" smtClean="0"/>
              <a:t>6/4/2019</a:t>
            </a:fld>
            <a:endParaRPr lang="en-US"/>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4E55ED5D-B751-464A-BBAB-971B6196916A}" type="slidenum">
              <a:rPr lang="en-US" smtClean="0"/>
              <a:t>‹N›</a:t>
            </a:fld>
            <a:endParaRPr lang="en-US"/>
          </a:p>
        </p:txBody>
      </p:sp>
    </p:spTree>
    <p:extLst>
      <p:ext uri="{BB962C8B-B14F-4D97-AF65-F5344CB8AC3E}">
        <p14:creationId xmlns:p14="http://schemas.microsoft.com/office/powerpoint/2010/main" val="2884623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99933788-BA01-462B-B593-9E1ED8AE11F7}" type="datetimeFigureOut">
              <a:rPr lang="en-US" smtClean="0"/>
              <a:t>6/4/2019</a:t>
            </a:fld>
            <a:endParaRPr lang="en-US"/>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4E55ED5D-B751-464A-BBAB-971B6196916A}" type="slidenum">
              <a:rPr lang="en-US" smtClean="0"/>
              <a:t>‹N›</a:t>
            </a:fld>
            <a:endParaRPr lang="en-US"/>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098697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Loving God and Being a Good Steward</a:t>
            </a:r>
            <a:endParaRPr lang="en-US" dirty="0"/>
          </a:p>
        </p:txBody>
      </p:sp>
      <p:sp>
        <p:nvSpPr>
          <p:cNvPr id="3" name="Subtitle 2"/>
          <p:cNvSpPr>
            <a:spLocks noGrp="1"/>
          </p:cNvSpPr>
          <p:nvPr>
            <p:ph type="subTitle" idx="1"/>
          </p:nvPr>
        </p:nvSpPr>
        <p:spPr/>
        <p:txBody>
          <a:bodyPr/>
          <a:lstStyle/>
          <a:p>
            <a:r>
              <a:rPr lang="en-US" dirty="0" smtClean="0"/>
              <a:t>2019 Asia </a:t>
            </a:r>
            <a:r>
              <a:rPr lang="en-US" smtClean="0"/>
              <a:t>Chapter Presentation</a:t>
            </a:r>
            <a:endParaRPr lang="en-US" dirty="0"/>
          </a:p>
        </p:txBody>
      </p:sp>
    </p:spTree>
    <p:extLst>
      <p:ext uri="{BB962C8B-B14F-4D97-AF65-F5344CB8AC3E}">
        <p14:creationId xmlns:p14="http://schemas.microsoft.com/office/powerpoint/2010/main" val="3750560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Greatest Commandment</a:t>
            </a:r>
            <a:br>
              <a:rPr lang="en-US" dirty="0" smtClean="0"/>
            </a:br>
            <a:r>
              <a:rPr lang="en-US" sz="4000" i="1" dirty="0" smtClean="0"/>
              <a:t>Matthew 22:36-39</a:t>
            </a:r>
            <a:endParaRPr lang="en-US" sz="4000" i="1" dirty="0"/>
          </a:p>
        </p:txBody>
      </p:sp>
      <p:sp>
        <p:nvSpPr>
          <p:cNvPr id="3" name="Content Placeholder 2"/>
          <p:cNvSpPr>
            <a:spLocks noGrp="1"/>
          </p:cNvSpPr>
          <p:nvPr>
            <p:ph idx="1"/>
          </p:nvPr>
        </p:nvSpPr>
        <p:spPr/>
        <p:txBody>
          <a:bodyPr>
            <a:normAutofit/>
          </a:bodyPr>
          <a:lstStyle/>
          <a:p>
            <a:pPr marL="0" indent="0">
              <a:buNone/>
            </a:pPr>
            <a:r>
              <a:rPr lang="en-US" sz="2800" i="1" dirty="0" smtClean="0"/>
              <a:t>“Teacher, which is the greatest commandment in the Law?”</a:t>
            </a:r>
          </a:p>
          <a:p>
            <a:pPr marL="0" indent="0">
              <a:buNone/>
            </a:pPr>
            <a:r>
              <a:rPr lang="en-US" sz="2800" i="1" dirty="0" smtClean="0"/>
              <a:t>Jesus replied: “Love the Lord your God with all your heart and with all your soul and with all your mind.” This is the first and greatest commandment. And the second is this: ‘Love your neighbor as yourself.’ There is no commandment greater than these.”</a:t>
            </a:r>
            <a:endParaRPr lang="en-US" sz="2800" i="1" dirty="0"/>
          </a:p>
        </p:txBody>
      </p:sp>
      <p:pic>
        <p:nvPicPr>
          <p:cNvPr id="4" name="Picture 3"/>
          <p:cNvPicPr>
            <a:picLocks noChangeAspect="1"/>
          </p:cNvPicPr>
          <p:nvPr/>
        </p:nvPicPr>
        <p:blipFill rotWithShape="1">
          <a:blip r:embed="rId2"/>
          <a:srcRect l="11564" t="10143" r="10610" b="7698"/>
          <a:stretch/>
        </p:blipFill>
        <p:spPr>
          <a:xfrm>
            <a:off x="253219" y="167017"/>
            <a:ext cx="1237957" cy="1181686"/>
          </a:xfrm>
          <a:prstGeom prst="rect">
            <a:avLst/>
          </a:prstGeom>
        </p:spPr>
      </p:pic>
    </p:spTree>
    <p:extLst>
      <p:ext uri="{BB962C8B-B14F-4D97-AF65-F5344CB8AC3E}">
        <p14:creationId xmlns:p14="http://schemas.microsoft.com/office/powerpoint/2010/main" val="6652942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Glimpse of the World</a:t>
            </a:r>
            <a:endParaRPr lang="en-US" dirty="0"/>
          </a:p>
        </p:txBody>
      </p:sp>
      <p:sp>
        <p:nvSpPr>
          <p:cNvPr id="3" name="Content Placeholder 2"/>
          <p:cNvSpPr>
            <a:spLocks noGrp="1"/>
          </p:cNvSpPr>
          <p:nvPr>
            <p:ph idx="1"/>
          </p:nvPr>
        </p:nvSpPr>
        <p:spPr>
          <a:xfrm>
            <a:off x="2933699" y="2438400"/>
            <a:ext cx="9145229" cy="3651504"/>
          </a:xfrm>
        </p:spPr>
        <p:txBody>
          <a:bodyPr/>
          <a:lstStyle/>
          <a:p>
            <a:r>
              <a:rPr lang="en-US" sz="2100" b="1" dirty="0" smtClean="0"/>
              <a:t>16% </a:t>
            </a:r>
            <a:r>
              <a:rPr lang="en-US" sz="2100" dirty="0" smtClean="0"/>
              <a:t>of the world’s population are adolescents aged </a:t>
            </a:r>
            <a:r>
              <a:rPr lang="en-US" sz="2100" b="1" dirty="0" smtClean="0"/>
              <a:t>10-19 years old </a:t>
            </a:r>
          </a:p>
          <a:p>
            <a:r>
              <a:rPr lang="en-US" sz="2100" dirty="0"/>
              <a:t>Nearly </a:t>
            </a:r>
            <a:r>
              <a:rPr lang="en-US" sz="2100" b="1" dirty="0"/>
              <a:t>1 in 4 </a:t>
            </a:r>
            <a:r>
              <a:rPr lang="en-US" sz="2100" dirty="0"/>
              <a:t>children is living in a country affected by humanitarian crisis</a:t>
            </a:r>
          </a:p>
          <a:p>
            <a:r>
              <a:rPr lang="en-US" sz="2100" dirty="0"/>
              <a:t>Nearly </a:t>
            </a:r>
            <a:r>
              <a:rPr lang="en-US" sz="2100" b="1" dirty="0"/>
              <a:t>31 million </a:t>
            </a:r>
            <a:r>
              <a:rPr lang="en-US" sz="2100" dirty="0"/>
              <a:t>children worldwide had been displaced by violence or conflict</a:t>
            </a:r>
          </a:p>
          <a:p>
            <a:r>
              <a:rPr lang="en-US" sz="2100" dirty="0" smtClean="0"/>
              <a:t>In Asia, there are </a:t>
            </a:r>
            <a:r>
              <a:rPr lang="en-US" sz="2100" b="1" dirty="0" smtClean="0"/>
              <a:t>500 billionaires </a:t>
            </a:r>
            <a:r>
              <a:rPr lang="en-US" sz="2100" dirty="0" smtClean="0"/>
              <a:t>but </a:t>
            </a:r>
            <a:r>
              <a:rPr lang="en-US" sz="2100" b="1" dirty="0" smtClean="0"/>
              <a:t>1.6 billion</a:t>
            </a:r>
            <a:r>
              <a:rPr lang="en-US" sz="2100" dirty="0" smtClean="0"/>
              <a:t> are living </a:t>
            </a:r>
            <a:r>
              <a:rPr lang="en-US" sz="2100" b="1" dirty="0" smtClean="0"/>
              <a:t>less than $2 a day</a:t>
            </a:r>
          </a:p>
          <a:p>
            <a:r>
              <a:rPr lang="en-US" sz="2100" dirty="0" smtClean="0"/>
              <a:t>In Asia, nearly </a:t>
            </a:r>
            <a:r>
              <a:rPr lang="en-US" sz="2100" b="1" dirty="0" smtClean="0"/>
              <a:t>1 in 10 </a:t>
            </a:r>
            <a:r>
              <a:rPr lang="en-US" sz="2100" dirty="0" smtClean="0"/>
              <a:t>children are engaged in child labor</a:t>
            </a:r>
          </a:p>
          <a:p>
            <a:r>
              <a:rPr lang="en-US" sz="2100" dirty="0" smtClean="0"/>
              <a:t>In Asia, up to </a:t>
            </a:r>
            <a:r>
              <a:rPr lang="en-US" sz="2100" b="1" dirty="0" smtClean="0"/>
              <a:t>40% </a:t>
            </a:r>
            <a:r>
              <a:rPr lang="en-US" sz="2100" dirty="0" smtClean="0"/>
              <a:t>of children are emotionally neglected or abused</a:t>
            </a:r>
          </a:p>
          <a:p>
            <a:r>
              <a:rPr lang="en-US" sz="2100" dirty="0" smtClean="0"/>
              <a:t>In </a:t>
            </a:r>
            <a:r>
              <a:rPr lang="en-US" sz="2100" dirty="0"/>
              <a:t>Asia, </a:t>
            </a:r>
            <a:r>
              <a:rPr lang="en-US" sz="2100" b="1" dirty="0"/>
              <a:t>11-22%</a:t>
            </a:r>
            <a:r>
              <a:rPr lang="en-US" sz="2100" dirty="0"/>
              <a:t> of girls experienced sexual abuse</a:t>
            </a:r>
          </a:p>
          <a:p>
            <a:endParaRPr lang="en-US" dirty="0" smtClean="0"/>
          </a:p>
        </p:txBody>
      </p:sp>
      <p:pic>
        <p:nvPicPr>
          <p:cNvPr id="4" name="Picture 3"/>
          <p:cNvPicPr>
            <a:picLocks noChangeAspect="1"/>
          </p:cNvPicPr>
          <p:nvPr/>
        </p:nvPicPr>
        <p:blipFill rotWithShape="1">
          <a:blip r:embed="rId2"/>
          <a:srcRect l="11564" t="10143" r="10610" b="7698"/>
          <a:stretch/>
        </p:blipFill>
        <p:spPr>
          <a:xfrm>
            <a:off x="253219" y="167017"/>
            <a:ext cx="1237957" cy="1181686"/>
          </a:xfrm>
          <a:prstGeom prst="rect">
            <a:avLst/>
          </a:prstGeom>
        </p:spPr>
      </p:pic>
    </p:spTree>
    <p:extLst>
      <p:ext uri="{BB962C8B-B14F-4D97-AF65-F5344CB8AC3E}">
        <p14:creationId xmlns:p14="http://schemas.microsoft.com/office/powerpoint/2010/main" val="3560072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Youths Today </a:t>
            </a:r>
            <a:r>
              <a:rPr lang="en-US" dirty="0"/>
              <a:t/>
            </a:r>
            <a:br>
              <a:rPr lang="en-US" dirty="0"/>
            </a:br>
            <a:r>
              <a:rPr lang="en-US" dirty="0" smtClean="0"/>
              <a:t>Our Future Tomorrow</a:t>
            </a:r>
            <a:endParaRPr lang="en-US" dirty="0"/>
          </a:p>
        </p:txBody>
      </p:sp>
      <p:sp>
        <p:nvSpPr>
          <p:cNvPr id="3" name="Content Placeholder 2"/>
          <p:cNvSpPr>
            <a:spLocks noGrp="1"/>
          </p:cNvSpPr>
          <p:nvPr>
            <p:ph idx="1"/>
          </p:nvPr>
        </p:nvSpPr>
        <p:spPr/>
        <p:txBody>
          <a:bodyPr/>
          <a:lstStyle/>
          <a:p>
            <a:pPr marL="0" indent="0">
              <a:buNone/>
            </a:pPr>
            <a:r>
              <a:rPr lang="en-US" sz="2100" dirty="0" smtClean="0"/>
              <a:t>Among the poorest adolescents… </a:t>
            </a:r>
          </a:p>
          <a:p>
            <a:r>
              <a:rPr lang="en-US" sz="2100" b="1" dirty="0" smtClean="0"/>
              <a:t>1 in 4 </a:t>
            </a:r>
            <a:r>
              <a:rPr lang="en-US" sz="2100" dirty="0" smtClean="0"/>
              <a:t>has never attended school</a:t>
            </a:r>
          </a:p>
          <a:p>
            <a:r>
              <a:rPr lang="en-US" sz="2100" b="1" dirty="0" smtClean="0"/>
              <a:t>1 in 2 </a:t>
            </a:r>
            <a:r>
              <a:rPr lang="en-US" sz="2100" dirty="0" smtClean="0"/>
              <a:t>has either dropped out of primary school or is still in primary school many years after expected completion</a:t>
            </a:r>
          </a:p>
          <a:p>
            <a:endParaRPr lang="en-US" sz="2100" dirty="0" smtClean="0"/>
          </a:p>
          <a:p>
            <a:pPr marL="0" indent="0">
              <a:buNone/>
            </a:pPr>
            <a:r>
              <a:rPr lang="en-US" sz="2100" dirty="0" smtClean="0"/>
              <a:t>India and China has </a:t>
            </a:r>
            <a:r>
              <a:rPr lang="en-US" sz="2100" b="1" dirty="0" smtClean="0"/>
              <a:t>360</a:t>
            </a:r>
            <a:r>
              <a:rPr lang="en-US" sz="2100" dirty="0" smtClean="0"/>
              <a:t> and </a:t>
            </a:r>
            <a:r>
              <a:rPr lang="en-US" sz="2100" b="1" dirty="0" smtClean="0"/>
              <a:t>300 million </a:t>
            </a:r>
            <a:r>
              <a:rPr lang="en-US" sz="2100" dirty="0" smtClean="0"/>
              <a:t>youths respectively…</a:t>
            </a:r>
          </a:p>
          <a:p>
            <a:r>
              <a:rPr lang="en-US" sz="2100" b="1" dirty="0" smtClean="0"/>
              <a:t>36 million </a:t>
            </a:r>
            <a:r>
              <a:rPr lang="en-US" sz="2100" dirty="0" smtClean="0"/>
              <a:t>of these youths are unemployed</a:t>
            </a:r>
          </a:p>
          <a:p>
            <a:r>
              <a:rPr lang="en-US" sz="2100" b="1" dirty="0" smtClean="0"/>
              <a:t>300 million </a:t>
            </a:r>
            <a:r>
              <a:rPr lang="en-US" sz="2100" dirty="0" smtClean="0"/>
              <a:t>are underemployed</a:t>
            </a:r>
          </a:p>
          <a:p>
            <a:endParaRPr lang="en-US" dirty="0"/>
          </a:p>
        </p:txBody>
      </p:sp>
      <p:pic>
        <p:nvPicPr>
          <p:cNvPr id="4" name="Picture 3"/>
          <p:cNvPicPr>
            <a:picLocks noChangeAspect="1"/>
          </p:cNvPicPr>
          <p:nvPr/>
        </p:nvPicPr>
        <p:blipFill rotWithShape="1">
          <a:blip r:embed="rId2"/>
          <a:srcRect l="11564" t="10143" r="10610" b="7698"/>
          <a:stretch/>
        </p:blipFill>
        <p:spPr>
          <a:xfrm>
            <a:off x="253219" y="167017"/>
            <a:ext cx="1237957" cy="1181686"/>
          </a:xfrm>
          <a:prstGeom prst="rect">
            <a:avLst/>
          </a:prstGeom>
        </p:spPr>
      </p:pic>
    </p:spTree>
    <p:extLst>
      <p:ext uri="{BB962C8B-B14F-4D97-AF65-F5344CB8AC3E}">
        <p14:creationId xmlns:p14="http://schemas.microsoft.com/office/powerpoint/2010/main" val="1328410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200" dirty="0"/>
              <a:t>Why We Do Justice</a:t>
            </a:r>
            <a:br>
              <a:rPr lang="en-US" sz="4200" dirty="0"/>
            </a:br>
            <a:r>
              <a:rPr lang="en-US" sz="4200" dirty="0" smtClean="0"/>
              <a:t>Going Back to God’s Heart</a:t>
            </a:r>
            <a:endParaRPr lang="en-US" sz="4200" dirty="0"/>
          </a:p>
        </p:txBody>
      </p:sp>
      <p:sp>
        <p:nvSpPr>
          <p:cNvPr id="3" name="Content Placeholder 2"/>
          <p:cNvSpPr>
            <a:spLocks noGrp="1"/>
          </p:cNvSpPr>
          <p:nvPr>
            <p:ph idx="1"/>
          </p:nvPr>
        </p:nvSpPr>
        <p:spPr>
          <a:xfrm>
            <a:off x="2933700" y="2438400"/>
            <a:ext cx="8770571" cy="3651504"/>
          </a:xfrm>
        </p:spPr>
        <p:txBody>
          <a:bodyPr>
            <a:noAutofit/>
          </a:bodyPr>
          <a:lstStyle/>
          <a:p>
            <a:pPr marL="0" indent="0">
              <a:buNone/>
            </a:pPr>
            <a:r>
              <a:rPr lang="en-US" sz="2200" dirty="0"/>
              <a:t>Learn to do right; seek justice. Defend the oppressed. Take up the cause of the fatherless; plead the case of the widow. </a:t>
            </a:r>
            <a:r>
              <a:rPr lang="en-US" sz="2200" dirty="0" smtClean="0"/>
              <a:t>(Isiah 1:17)</a:t>
            </a:r>
          </a:p>
          <a:p>
            <a:pPr marL="0" indent="0">
              <a:buNone/>
            </a:pPr>
            <a:endParaRPr lang="en-US" sz="2200" dirty="0" smtClean="0"/>
          </a:p>
          <a:p>
            <a:pPr marL="0" indent="0">
              <a:buNone/>
            </a:pPr>
            <a:r>
              <a:rPr lang="en-US" sz="2200" dirty="0" smtClean="0"/>
              <a:t>The Lord loves righteousness and justice; the earth is full of his unfailing love. (Psalm 33:5)</a:t>
            </a:r>
          </a:p>
          <a:p>
            <a:pPr marL="0" indent="0">
              <a:buNone/>
            </a:pPr>
            <a:endParaRPr lang="en-US" sz="2200" i="1" dirty="0"/>
          </a:p>
          <a:p>
            <a:pPr marL="0" indent="0">
              <a:buNone/>
            </a:pPr>
            <a:r>
              <a:rPr lang="en-US" sz="2200" dirty="0" smtClean="0"/>
              <a:t>What does the Lord require of you? To act justice and to love mercy, and to walk humbly with your God. (Micah 6:8)</a:t>
            </a:r>
            <a:endParaRPr lang="en-US" sz="2200" i="1" dirty="0"/>
          </a:p>
        </p:txBody>
      </p:sp>
      <p:pic>
        <p:nvPicPr>
          <p:cNvPr id="4" name="Picture 3"/>
          <p:cNvPicPr>
            <a:picLocks noChangeAspect="1"/>
          </p:cNvPicPr>
          <p:nvPr/>
        </p:nvPicPr>
        <p:blipFill rotWithShape="1">
          <a:blip r:embed="rId2"/>
          <a:srcRect l="11564" t="10143" r="10610" b="7698"/>
          <a:stretch/>
        </p:blipFill>
        <p:spPr>
          <a:xfrm>
            <a:off x="253219" y="167017"/>
            <a:ext cx="1237957" cy="1181686"/>
          </a:xfrm>
          <a:prstGeom prst="rect">
            <a:avLst/>
          </a:prstGeom>
        </p:spPr>
      </p:pic>
    </p:spTree>
    <p:extLst>
      <p:ext uri="{BB962C8B-B14F-4D97-AF65-F5344CB8AC3E}">
        <p14:creationId xmlns:p14="http://schemas.microsoft.com/office/powerpoint/2010/main" val="14553882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Engaging in the Work of Justice</a:t>
            </a:r>
            <a:endParaRPr lang="en-US" dirty="0"/>
          </a:p>
        </p:txBody>
      </p:sp>
      <p:sp>
        <p:nvSpPr>
          <p:cNvPr id="3" name="Content Placeholder 2"/>
          <p:cNvSpPr>
            <a:spLocks noGrp="1"/>
          </p:cNvSpPr>
          <p:nvPr>
            <p:ph idx="1"/>
          </p:nvPr>
        </p:nvSpPr>
        <p:spPr/>
        <p:txBody>
          <a:bodyPr/>
          <a:lstStyle/>
          <a:p>
            <a:pPr marL="0" indent="0">
              <a:buNone/>
            </a:pPr>
            <a:r>
              <a:rPr lang="en-US" sz="2800" dirty="0"/>
              <a:t>To “do justice” means to render to each what each is due. Justice involves harmony, flourishing, and fairness, and it is based on the image of God in every person – the </a:t>
            </a:r>
            <a:r>
              <a:rPr lang="en-US" sz="2800" i="1" dirty="0"/>
              <a:t>Imago Dei – </a:t>
            </a:r>
            <a:r>
              <a:rPr lang="en-US" sz="2800" dirty="0"/>
              <a:t>that grants all people inalienable dignity and infinite worth. </a:t>
            </a:r>
            <a:endParaRPr lang="en-US" sz="2800" dirty="0" smtClean="0"/>
          </a:p>
          <a:p>
            <a:pPr marL="0" indent="0">
              <a:buNone/>
            </a:pPr>
            <a:r>
              <a:rPr lang="en-US" sz="2800" dirty="0" smtClean="0"/>
              <a:t>– </a:t>
            </a:r>
            <a:r>
              <a:rPr lang="en-US" sz="2800" dirty="0"/>
              <a:t>Ken </a:t>
            </a:r>
            <a:r>
              <a:rPr lang="en-US" sz="2800" dirty="0" err="1"/>
              <a:t>Wytsma</a:t>
            </a:r>
            <a:r>
              <a:rPr lang="en-US" sz="2800" dirty="0"/>
              <a:t>, author of </a:t>
            </a:r>
            <a:r>
              <a:rPr lang="en-US" sz="2800" i="1" dirty="0"/>
              <a:t>Pursuing Justice </a:t>
            </a:r>
          </a:p>
          <a:p>
            <a:endParaRPr lang="en-US" dirty="0"/>
          </a:p>
        </p:txBody>
      </p:sp>
      <p:pic>
        <p:nvPicPr>
          <p:cNvPr id="4" name="Picture 3"/>
          <p:cNvPicPr>
            <a:picLocks noChangeAspect="1"/>
          </p:cNvPicPr>
          <p:nvPr/>
        </p:nvPicPr>
        <p:blipFill rotWithShape="1">
          <a:blip r:embed="rId2"/>
          <a:srcRect l="11564" t="10143" r="10610" b="7698"/>
          <a:stretch/>
        </p:blipFill>
        <p:spPr>
          <a:xfrm>
            <a:off x="253219" y="167017"/>
            <a:ext cx="1237957" cy="1181686"/>
          </a:xfrm>
          <a:prstGeom prst="rect">
            <a:avLst/>
          </a:prstGeom>
        </p:spPr>
      </p:pic>
    </p:spTree>
    <p:extLst>
      <p:ext uri="{BB962C8B-B14F-4D97-AF65-F5344CB8AC3E}">
        <p14:creationId xmlns:p14="http://schemas.microsoft.com/office/powerpoint/2010/main" val="3784758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Unleashing the Potential </a:t>
            </a:r>
            <a:br>
              <a:rPr lang="en-US" dirty="0" smtClean="0"/>
            </a:br>
            <a:r>
              <a:rPr lang="en-US" dirty="0" smtClean="0"/>
              <a:t>Activating </a:t>
            </a:r>
            <a:r>
              <a:rPr lang="en-US" dirty="0"/>
              <a:t>Y</a:t>
            </a:r>
            <a:r>
              <a:rPr lang="en-US" dirty="0" smtClean="0"/>
              <a:t>outh </a:t>
            </a:r>
            <a:r>
              <a:rPr lang="en-US" dirty="0"/>
              <a:t>E</a:t>
            </a:r>
            <a:r>
              <a:rPr lang="en-US" dirty="0" smtClean="0"/>
              <a:t>ngagement</a:t>
            </a:r>
            <a:endParaRPr lang="en-US" dirty="0"/>
          </a:p>
        </p:txBody>
      </p:sp>
      <p:sp>
        <p:nvSpPr>
          <p:cNvPr id="3" name="Content Placeholder 2"/>
          <p:cNvSpPr>
            <a:spLocks noGrp="1"/>
          </p:cNvSpPr>
          <p:nvPr>
            <p:ph idx="1"/>
          </p:nvPr>
        </p:nvSpPr>
        <p:spPr>
          <a:xfrm>
            <a:off x="2933700" y="2438400"/>
            <a:ext cx="9055100" cy="3651504"/>
          </a:xfrm>
        </p:spPr>
        <p:txBody>
          <a:bodyPr>
            <a:normAutofit/>
          </a:bodyPr>
          <a:lstStyle/>
          <a:p>
            <a:r>
              <a:rPr lang="en-US" dirty="0" smtClean="0"/>
              <a:t>Increase accessibility to equitable education to both boys and girls</a:t>
            </a:r>
          </a:p>
          <a:p>
            <a:r>
              <a:rPr lang="en-US" dirty="0" smtClean="0"/>
              <a:t>Increase employment rate with skill-based training</a:t>
            </a:r>
          </a:p>
          <a:p>
            <a:r>
              <a:rPr lang="en-US" dirty="0" smtClean="0"/>
              <a:t>Education builds character and increases literacy, knowledge and skills</a:t>
            </a:r>
          </a:p>
          <a:p>
            <a:r>
              <a:rPr lang="en-US" dirty="0" smtClean="0"/>
              <a:t>Investing $22 per capita per year in secondary school education generates economic benefits of 12x the costs</a:t>
            </a:r>
          </a:p>
          <a:p>
            <a:r>
              <a:rPr lang="en-US" dirty="0" smtClean="0"/>
              <a:t>Businesses that do good is good business</a:t>
            </a:r>
          </a:p>
        </p:txBody>
      </p:sp>
      <p:pic>
        <p:nvPicPr>
          <p:cNvPr id="4" name="Picture 3"/>
          <p:cNvPicPr>
            <a:picLocks noChangeAspect="1"/>
          </p:cNvPicPr>
          <p:nvPr/>
        </p:nvPicPr>
        <p:blipFill rotWithShape="1">
          <a:blip r:embed="rId2"/>
          <a:srcRect l="11564" t="10143" r="10610" b="7698"/>
          <a:stretch/>
        </p:blipFill>
        <p:spPr>
          <a:xfrm>
            <a:off x="253219" y="167017"/>
            <a:ext cx="1237957" cy="1181686"/>
          </a:xfrm>
          <a:prstGeom prst="rect">
            <a:avLst/>
          </a:prstGeom>
        </p:spPr>
      </p:pic>
    </p:spTree>
    <p:extLst>
      <p:ext uri="{BB962C8B-B14F-4D97-AF65-F5344CB8AC3E}">
        <p14:creationId xmlns:p14="http://schemas.microsoft.com/office/powerpoint/2010/main" val="3937273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CAPP</a:t>
            </a:r>
            <a:br>
              <a:rPr lang="en-US" dirty="0" smtClean="0"/>
            </a:br>
            <a:r>
              <a:rPr lang="en-US" dirty="0" smtClean="0"/>
              <a:t>On Care for our Common Home</a:t>
            </a:r>
            <a:endParaRPr lang="en-US" dirty="0"/>
          </a:p>
        </p:txBody>
      </p:sp>
      <p:sp>
        <p:nvSpPr>
          <p:cNvPr id="3" name="Content Placeholder 2"/>
          <p:cNvSpPr>
            <a:spLocks noGrp="1"/>
          </p:cNvSpPr>
          <p:nvPr>
            <p:ph idx="1"/>
          </p:nvPr>
        </p:nvSpPr>
        <p:spPr/>
        <p:txBody>
          <a:bodyPr>
            <a:normAutofit/>
          </a:bodyPr>
          <a:lstStyle/>
          <a:p>
            <a:r>
              <a:rPr lang="en-US" sz="2400" dirty="0"/>
              <a:t>CAPP Asia aims to call for the private sector to rethink their business norm to reflect businesses can be an engine for good </a:t>
            </a:r>
          </a:p>
          <a:p>
            <a:r>
              <a:rPr lang="en-US" sz="2400" dirty="0" smtClean="0"/>
              <a:t>CAPP Asia aims to link up the private and social sector for greater communication and collaboration </a:t>
            </a:r>
          </a:p>
          <a:p>
            <a:r>
              <a:rPr lang="en-US" sz="2400" dirty="0" smtClean="0"/>
              <a:t>CAPP Asia aims to increase the capacity and leadership in the social sector to catalyze impact </a:t>
            </a:r>
          </a:p>
          <a:p>
            <a:endParaRPr lang="en-US" dirty="0"/>
          </a:p>
          <a:p>
            <a:endParaRPr lang="en-US" dirty="0"/>
          </a:p>
        </p:txBody>
      </p:sp>
      <p:pic>
        <p:nvPicPr>
          <p:cNvPr id="4" name="Picture 3"/>
          <p:cNvPicPr>
            <a:picLocks noChangeAspect="1"/>
          </p:cNvPicPr>
          <p:nvPr/>
        </p:nvPicPr>
        <p:blipFill rotWithShape="1">
          <a:blip r:embed="rId2"/>
          <a:srcRect l="11564" t="10143" r="10610" b="7698"/>
          <a:stretch/>
        </p:blipFill>
        <p:spPr>
          <a:xfrm>
            <a:off x="253219" y="167017"/>
            <a:ext cx="1237957" cy="1181686"/>
          </a:xfrm>
          <a:prstGeom prst="rect">
            <a:avLst/>
          </a:prstGeom>
        </p:spPr>
      </p:pic>
    </p:spTree>
    <p:extLst>
      <p:ext uri="{BB962C8B-B14F-4D97-AF65-F5344CB8AC3E}">
        <p14:creationId xmlns:p14="http://schemas.microsoft.com/office/powerpoint/2010/main" val="3492240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Call to </a:t>
            </a:r>
            <a:r>
              <a:rPr lang="en-US" dirty="0" smtClean="0"/>
              <a:t>Action</a:t>
            </a:r>
            <a:br>
              <a:rPr lang="en-US" dirty="0" smtClean="0"/>
            </a:br>
            <a:r>
              <a:rPr lang="en-US" dirty="0" smtClean="0"/>
              <a:t>Who is Your Neighbor?</a:t>
            </a:r>
            <a:endParaRPr lang="en-US" dirty="0"/>
          </a:p>
        </p:txBody>
      </p:sp>
      <p:sp>
        <p:nvSpPr>
          <p:cNvPr id="3" name="Content Placeholder 2"/>
          <p:cNvSpPr>
            <a:spLocks noGrp="1"/>
          </p:cNvSpPr>
          <p:nvPr>
            <p:ph idx="1"/>
          </p:nvPr>
        </p:nvSpPr>
        <p:spPr/>
        <p:txBody>
          <a:bodyPr>
            <a:normAutofit/>
          </a:bodyPr>
          <a:lstStyle/>
          <a:p>
            <a:pPr marL="0" indent="0">
              <a:buNone/>
            </a:pPr>
            <a:r>
              <a:rPr lang="en-US" sz="2400" i="1" dirty="0" smtClean="0"/>
              <a:t>“</a:t>
            </a:r>
            <a:r>
              <a:rPr lang="en-US" sz="2400" i="1" dirty="0"/>
              <a:t>Love the Lord your God with all your heart and with all your soul and with all your mind.” </a:t>
            </a:r>
            <a:r>
              <a:rPr lang="en-US" sz="2400" i="1" dirty="0" smtClean="0"/>
              <a:t>“Love </a:t>
            </a:r>
            <a:r>
              <a:rPr lang="en-US" sz="2400" i="1" dirty="0"/>
              <a:t>your neighbor as yourself</a:t>
            </a:r>
            <a:r>
              <a:rPr lang="en-US" sz="2400" i="1" dirty="0" smtClean="0"/>
              <a:t>.”</a:t>
            </a:r>
            <a:endParaRPr lang="en-US" sz="2400" i="1" dirty="0"/>
          </a:p>
          <a:p>
            <a:pPr marL="0" indent="0">
              <a:buNone/>
            </a:pPr>
            <a:r>
              <a:rPr lang="en-US" sz="2400" dirty="0"/>
              <a:t>But be doers of the word, and not hearers only, deceiving </a:t>
            </a:r>
            <a:r>
              <a:rPr lang="en-US" sz="2400" dirty="0" smtClean="0"/>
              <a:t>yourselves.</a:t>
            </a:r>
            <a:endParaRPr lang="en-US" sz="2400" i="1" dirty="0"/>
          </a:p>
          <a:p>
            <a:pPr marL="0" indent="0">
              <a:buNone/>
            </a:pPr>
            <a:endParaRPr lang="en-US" sz="2400" dirty="0"/>
          </a:p>
        </p:txBody>
      </p:sp>
      <p:pic>
        <p:nvPicPr>
          <p:cNvPr id="4" name="Picture 3"/>
          <p:cNvPicPr>
            <a:picLocks noChangeAspect="1"/>
          </p:cNvPicPr>
          <p:nvPr/>
        </p:nvPicPr>
        <p:blipFill rotWithShape="1">
          <a:blip r:embed="rId2"/>
          <a:srcRect l="11564" t="10143" r="10610" b="7698"/>
          <a:stretch/>
        </p:blipFill>
        <p:spPr>
          <a:xfrm>
            <a:off x="253219" y="167017"/>
            <a:ext cx="1237957" cy="1181686"/>
          </a:xfrm>
          <a:prstGeom prst="rect">
            <a:avLst/>
          </a:prstGeom>
        </p:spPr>
      </p:pic>
    </p:spTree>
    <p:extLst>
      <p:ext uri="{BB962C8B-B14F-4D97-AF65-F5344CB8AC3E}">
        <p14:creationId xmlns:p14="http://schemas.microsoft.com/office/powerpoint/2010/main" val="2724925504"/>
      </p:ext>
    </p:extLst>
  </p:cSld>
  <p:clrMapOvr>
    <a:masterClrMapping/>
  </p:clrMapOvr>
  <p:timing>
    <p:tnLst>
      <p:par>
        <p:cTn id="1" dur="indefinite" restart="never" nodeType="tmRoot"/>
      </p:par>
    </p:tn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TM10001104[[fn=Feathered]]</Template>
  <TotalTime>1389</TotalTime>
  <Words>541</Words>
  <Application>Microsoft Office PowerPoint</Application>
  <PresentationFormat>Widescreen</PresentationFormat>
  <Paragraphs>43</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Calibri</vt:lpstr>
      <vt:lpstr>Century Schoolbook</vt:lpstr>
      <vt:lpstr>Corbel</vt:lpstr>
      <vt:lpstr>Feathered</vt:lpstr>
      <vt:lpstr>Loving God and Being a Good Steward</vt:lpstr>
      <vt:lpstr>The Greatest Commandment Matthew 22:36-39</vt:lpstr>
      <vt:lpstr>A Glimpse of the World</vt:lpstr>
      <vt:lpstr>Our Youths Today  Our Future Tomorrow</vt:lpstr>
      <vt:lpstr>Why We Do Justice Going Back to God’s Heart</vt:lpstr>
      <vt:lpstr>Engaging in the Work of Justice</vt:lpstr>
      <vt:lpstr>Unleashing the Potential  Activating Youth Engagement</vt:lpstr>
      <vt:lpstr>Role of CAPP On Care for our Common Home</vt:lpstr>
      <vt:lpstr>Call to Action Who is Your Neighbor?</vt:lpstr>
    </vt:vector>
  </TitlesOfParts>
  <Company>JPMorgan Chase &amp; 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 Olivia</dc:creator>
  <cp:lastModifiedBy>User</cp:lastModifiedBy>
  <cp:revision>19</cp:revision>
  <dcterms:created xsi:type="dcterms:W3CDTF">2019-06-03T03:52:03Z</dcterms:created>
  <dcterms:modified xsi:type="dcterms:W3CDTF">2019-06-04T06:24:20Z</dcterms:modified>
</cp:coreProperties>
</file>