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5" r:id="rId4"/>
    <p:sldId id="259" r:id="rId5"/>
    <p:sldId id="264" r:id="rId6"/>
    <p:sldId id="260" r:id="rId7"/>
    <p:sldId id="262" r:id="rId8"/>
    <p:sldId id="263" r:id="rId9"/>
    <p:sldId id="266" r:id="rId10"/>
    <p:sldId id="267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07C5B-D4F3-4E9A-A28C-82144A9936EB}" type="datetimeFigureOut">
              <a:rPr lang="it-IT" smtClean="0"/>
              <a:t>02/12/2020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F5983-CCB0-412E-AE0C-FA9934EE9CE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0559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3DCB-14F0-4D19-A885-2663B69F9E97}" type="datetime1">
              <a:rPr lang="it-IT" smtClean="0"/>
              <a:t>02/12/2020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6084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5E580-DAED-411F-9581-2841441D3E9D}" type="datetime1">
              <a:rPr lang="it-IT" smtClean="0"/>
              <a:t>02/12/2020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8773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6CB6-1271-49A3-80DA-D8C53091D8C4}" type="datetime1">
              <a:rPr lang="it-IT" smtClean="0"/>
              <a:t>02/12/2020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941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41375-181F-429E-AB5E-F6A33BAEA39C}" type="datetime1">
              <a:rPr lang="it-IT" smtClean="0"/>
              <a:t>02/12/2020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972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3D34-DB8D-4A32-916C-BF2D631036D0}" type="datetime1">
              <a:rPr lang="it-IT" smtClean="0"/>
              <a:t>02/12/2020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10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E949-CA2E-4271-BA0E-DB8CD9074E68}" type="datetime1">
              <a:rPr lang="it-IT" smtClean="0"/>
              <a:t>02/12/2020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57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69F8-1CCC-4689-BE37-110029819D90}" type="datetime1">
              <a:rPr lang="it-IT" smtClean="0"/>
              <a:t>02/12/2020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9110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0F65-D039-4B69-BFC2-6AAB00744BBB}" type="datetime1">
              <a:rPr lang="it-IT" smtClean="0"/>
              <a:t>02/12/2020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8983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B6AF8-3324-40C6-8BC8-A9AA1A9B3CE4}" type="datetime1">
              <a:rPr lang="it-IT" smtClean="0"/>
              <a:t>02/12/2020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924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6EF23-4A6F-4586-8199-75053EF31AAD}" type="datetime1">
              <a:rPr lang="it-IT" smtClean="0"/>
              <a:t>02/12/2020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828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60469-38A8-4E13-97D7-A04AF3C8F896}" type="datetime1">
              <a:rPr lang="it-IT" smtClean="0"/>
              <a:t>02/12/2020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428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744D5-4A11-4883-B976-B3C9EA19E2DA}" type="datetime1">
              <a:rPr lang="it-IT" smtClean="0"/>
              <a:t>02/12/2020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97952-CD3B-4A54-83C3-F453C56F0A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106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0.png"/><Relationship Id="rId5" Type="http://schemas.openxmlformats.org/officeDocument/2006/relationships/image" Target="../media/image9.png"/><Relationship Id="rId10" Type="http://schemas.openxmlformats.org/officeDocument/2006/relationships/image" Target="../media/image13.png"/><Relationship Id="rId4" Type="http://schemas.openxmlformats.org/officeDocument/2006/relationships/image" Target="../media/image70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341120" y="2286000"/>
            <a:ext cx="8961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dirty="0" smtClean="0">
                <a:solidFill>
                  <a:schemeClr val="accent1">
                    <a:lumMod val="75000"/>
                  </a:schemeClr>
                </a:solidFill>
              </a:rPr>
              <a:t>NEXT</a:t>
            </a:r>
            <a:r>
              <a:rPr lang="it-IT" sz="4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5400" dirty="0" smtClean="0">
                <a:solidFill>
                  <a:schemeClr val="accent1">
                    <a:lumMod val="75000"/>
                  </a:schemeClr>
                </a:solidFill>
              </a:rPr>
              <a:t>GENERATION</a:t>
            </a:r>
            <a:r>
              <a:rPr lang="it-IT" sz="4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5400" dirty="0" smtClean="0">
                <a:solidFill>
                  <a:schemeClr val="accent1">
                    <a:lumMod val="75000"/>
                  </a:schemeClr>
                </a:solidFill>
              </a:rPr>
              <a:t>ITALY</a:t>
            </a:r>
            <a:endParaRPr lang="it-IT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461760" y="3992880"/>
            <a:ext cx="5532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Alessandra dal Verme</a:t>
            </a:r>
          </a:p>
          <a:p>
            <a:pPr algn="ctr"/>
            <a:endParaRPr lang="it-IT" sz="2400" dirty="0" smtClean="0"/>
          </a:p>
          <a:p>
            <a:pPr algn="ctr"/>
            <a:r>
              <a:rPr lang="it-IT" sz="2400" dirty="0" smtClean="0"/>
              <a:t>2 dicembre 2020</a:t>
            </a:r>
            <a:endParaRPr lang="it-IT" sz="24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8744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341120" y="2286000"/>
            <a:ext cx="8961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 smtClean="0">
                <a:solidFill>
                  <a:schemeClr val="accent1">
                    <a:lumMod val="75000"/>
                  </a:schemeClr>
                </a:solidFill>
              </a:rPr>
              <a:t>Grazie per l’attenzione</a:t>
            </a:r>
            <a:endParaRPr lang="it-IT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461760" y="3992880"/>
            <a:ext cx="5532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Alessandra dal Verme</a:t>
            </a:r>
          </a:p>
          <a:p>
            <a:pPr algn="ctr"/>
            <a:endParaRPr lang="it-IT" sz="2400" dirty="0" smtClean="0"/>
          </a:p>
          <a:p>
            <a:pPr algn="ctr"/>
            <a:r>
              <a:rPr lang="it-IT" sz="2400" dirty="0" smtClean="0"/>
              <a:t>2 dicembre 2020</a:t>
            </a:r>
            <a:endParaRPr lang="it-IT" sz="24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1226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79120" y="135314"/>
            <a:ext cx="1078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i="1" u="sng" cap="small" dirty="0" smtClean="0">
                <a:solidFill>
                  <a:schemeClr val="accent1">
                    <a:lumMod val="75000"/>
                  </a:schemeClr>
                </a:solidFill>
              </a:rPr>
              <a:t>Il percorso del programma europeo per la ripresa dalla pandemia</a:t>
            </a:r>
            <a:endParaRPr lang="it-IT" i="1" u="sng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79120" y="1038284"/>
            <a:ext cx="2804160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21 aprile 2020</a:t>
            </a:r>
          </a:p>
          <a:p>
            <a:endParaRPr lang="it-IT" sz="500" dirty="0"/>
          </a:p>
          <a:p>
            <a:r>
              <a:rPr lang="it-IT" sz="2200" dirty="0" smtClean="0"/>
              <a:t>Il Consiglio europeo e la Commissione europea presentano una tabella di marcia comune per la ripresa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79120" y="3592829"/>
            <a:ext cx="268224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cap="small" dirty="0">
                <a:solidFill>
                  <a:schemeClr val="accent1">
                    <a:lumMod val="75000"/>
                  </a:schemeClr>
                </a:solidFill>
              </a:rPr>
              <a:t>13-17 luglio 2020</a:t>
            </a:r>
          </a:p>
          <a:p>
            <a:endParaRPr lang="it-IT" sz="500" dirty="0" smtClean="0"/>
          </a:p>
          <a:p>
            <a:r>
              <a:rPr lang="it-IT" sz="2200" dirty="0"/>
              <a:t>I leader dell'UE raggiungono un accordo sul pacchetto per la ripresa e sul bilancio europeo per il periodo 2021-2027</a:t>
            </a: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281" y="658535"/>
            <a:ext cx="8489199" cy="5921380"/>
          </a:xfrm>
          <a:prstGeom prst="rect">
            <a:avLst/>
          </a:prstGeom>
        </p:spPr>
      </p:pic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z="2200" b="1" i="1" smtClean="0"/>
              <a:t>2</a:t>
            </a:fld>
            <a:endParaRPr lang="it-IT" sz="2200" b="1" i="1" dirty="0"/>
          </a:p>
        </p:txBody>
      </p:sp>
    </p:spTree>
    <p:extLst>
      <p:ext uri="{BB962C8B-B14F-4D97-AF65-F5344CB8AC3E}">
        <p14:creationId xmlns:p14="http://schemas.microsoft.com/office/powerpoint/2010/main" val="279211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79120" y="135314"/>
            <a:ext cx="1078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i="1" u="sng" cap="small" dirty="0" smtClean="0">
                <a:solidFill>
                  <a:schemeClr val="accent1">
                    <a:lumMod val="75000"/>
                  </a:schemeClr>
                </a:solidFill>
              </a:rPr>
              <a:t>Risorse per l’Italia</a:t>
            </a:r>
            <a:endParaRPr lang="it-IT" i="1" u="sng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901" y="807720"/>
            <a:ext cx="11173919" cy="5593079"/>
          </a:xfrm>
          <a:prstGeom prst="rect">
            <a:avLst/>
          </a:prstGeom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z="2200" b="1" i="1" smtClean="0"/>
              <a:t>3</a:t>
            </a:fld>
            <a:endParaRPr lang="it-IT" sz="2200" b="1" i="1" dirty="0"/>
          </a:p>
        </p:txBody>
      </p:sp>
    </p:spTree>
    <p:extLst>
      <p:ext uri="{BB962C8B-B14F-4D97-AF65-F5344CB8AC3E}">
        <p14:creationId xmlns:p14="http://schemas.microsoft.com/office/powerpoint/2010/main" val="2564719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579120" y="287714"/>
            <a:ext cx="10942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i="1" u="sng" cap="small" dirty="0" smtClean="0">
                <a:solidFill>
                  <a:schemeClr val="accent1">
                    <a:lumMod val="75000"/>
                  </a:schemeClr>
                </a:solidFill>
              </a:rPr>
              <a:t>Il percorso del Piano italiano per la ripresa - 1</a:t>
            </a:r>
            <a:endParaRPr lang="it-IT" i="1" u="sng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120" y="2338260"/>
            <a:ext cx="2804160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LUGLIO 2020</a:t>
            </a:r>
          </a:p>
          <a:p>
            <a:endParaRPr lang="it-IT" sz="500" dirty="0"/>
          </a:p>
          <a:p>
            <a:r>
              <a:rPr lang="it-IT" sz="2200" dirty="0" smtClean="0"/>
              <a:t>Il Comitato Interministeriale Affari Europei (CIAE) costituisce il Comitato Tecnico Valutazione (CTV PNRR) per la definizione del Piano</a:t>
            </a: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1274" y="810934"/>
            <a:ext cx="8336886" cy="5545416"/>
          </a:xfrm>
          <a:prstGeom prst="rect">
            <a:avLst/>
          </a:prstGeom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z="2200" b="1" i="1" smtClean="0"/>
              <a:t>4</a:t>
            </a:fld>
            <a:endParaRPr lang="it-IT" sz="2200" b="1" i="1" dirty="0"/>
          </a:p>
        </p:txBody>
      </p:sp>
    </p:spTree>
    <p:extLst>
      <p:ext uri="{BB962C8B-B14F-4D97-AF65-F5344CB8AC3E}">
        <p14:creationId xmlns:p14="http://schemas.microsoft.com/office/powerpoint/2010/main" val="1780768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579120" y="287714"/>
            <a:ext cx="10942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i="1" u="sng" cap="small" dirty="0" smtClean="0">
                <a:solidFill>
                  <a:schemeClr val="accent1">
                    <a:lumMod val="75000"/>
                  </a:schemeClr>
                </a:solidFill>
              </a:rPr>
              <a:t>Il percorso del Piano italiano per la ripresa - 2</a:t>
            </a:r>
            <a:endParaRPr lang="it-IT" i="1" u="sng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79120" y="2469083"/>
            <a:ext cx="2804160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AGOSTO 2020</a:t>
            </a:r>
          </a:p>
          <a:p>
            <a:endParaRPr lang="it-IT" sz="500" dirty="0"/>
          </a:p>
          <a:p>
            <a:r>
              <a:rPr lang="it-IT" sz="2200" dirty="0" smtClean="0"/>
              <a:t>Le Amministrazioni centrali presentano al CIAE le progettualità attenendosi a questi </a:t>
            </a:r>
            <a:r>
              <a:rPr lang="it-IT" sz="2800" b="1" cap="small" dirty="0" smtClean="0">
                <a:solidFill>
                  <a:schemeClr val="accent1">
                    <a:lumMod val="75000"/>
                  </a:schemeClr>
                </a:solidFill>
              </a:rPr>
              <a:t>obiettivi</a:t>
            </a:r>
            <a:r>
              <a:rPr lang="it-IT" sz="2200" dirty="0" smtClean="0"/>
              <a:t>: 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787" y="1023937"/>
            <a:ext cx="7689533" cy="5332413"/>
          </a:xfrm>
          <a:prstGeom prst="rect">
            <a:avLst/>
          </a:prstGeom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z="2400" b="1" i="1" smtClean="0"/>
              <a:t>5</a:t>
            </a:fld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974600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79120" y="135314"/>
            <a:ext cx="1078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i="1" u="sng" cap="small" dirty="0" smtClean="0">
                <a:solidFill>
                  <a:schemeClr val="accent1">
                    <a:lumMod val="75000"/>
                  </a:schemeClr>
                </a:solidFill>
              </a:rPr>
              <a:t>Il percorso del Piano italiano per la ripresa - 3</a:t>
            </a:r>
            <a:endParaRPr lang="it-IT" i="1" u="sng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79120" y="1365588"/>
            <a:ext cx="2804160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15 SETTEMBRE 2020</a:t>
            </a:r>
          </a:p>
          <a:p>
            <a:endParaRPr lang="it-IT" sz="500" dirty="0"/>
          </a:p>
          <a:p>
            <a:r>
              <a:rPr lang="it-IT" sz="2200" dirty="0" smtClean="0"/>
              <a:t>Il Presidente del Consiglio dei Ministri presenta le linee guida del Piano Nazionale Ripresa e Resilienza (PNRR)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79120" y="4293869"/>
            <a:ext cx="268224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13 OTTOBRE 2020</a:t>
            </a:r>
            <a:endParaRPr lang="it-IT" sz="2200" b="1" cap="small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t-IT" sz="500" dirty="0" smtClean="0"/>
          </a:p>
          <a:p>
            <a:r>
              <a:rPr lang="it-IT" sz="2200" dirty="0" smtClean="0"/>
              <a:t>Il Parlamento (Senato e Camera) approvano le linee guida del Piano</a:t>
            </a:r>
            <a:endParaRPr lang="it-IT" sz="2200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0767" y="1365588"/>
            <a:ext cx="8210550" cy="4990762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2687" y="764540"/>
            <a:ext cx="2572050" cy="601048"/>
          </a:xfrm>
          <a:prstGeom prst="rect">
            <a:avLst/>
          </a:prstGeom>
        </p:spPr>
      </p:pic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z="2200" b="1" i="1" smtClean="0"/>
              <a:t>6</a:t>
            </a:fld>
            <a:endParaRPr lang="it-IT" sz="2200" b="1" i="1" dirty="0"/>
          </a:p>
        </p:txBody>
      </p:sp>
    </p:spTree>
    <p:extLst>
      <p:ext uri="{BB962C8B-B14F-4D97-AF65-F5344CB8AC3E}">
        <p14:creationId xmlns:p14="http://schemas.microsoft.com/office/powerpoint/2010/main" val="82350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79120" y="135314"/>
            <a:ext cx="1078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i="1" u="sng" cap="small" dirty="0" smtClean="0">
                <a:solidFill>
                  <a:schemeClr val="accent1">
                    <a:lumMod val="75000"/>
                  </a:schemeClr>
                </a:solidFill>
              </a:rPr>
              <a:t>La struttura del Piano</a:t>
            </a:r>
            <a:endParaRPr lang="it-IT" i="1" u="sng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1312" y="137137"/>
            <a:ext cx="4714875" cy="10668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6851" y="1524897"/>
            <a:ext cx="7296150" cy="628650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559917" y="1514661"/>
            <a:ext cx="495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 smtClean="0"/>
              <a:t>1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9219398" y="1606993"/>
                <a:ext cx="21496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t-IT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it-IT" sz="2400" b="1" dirty="0" smtClean="0"/>
                  <a:t> 20% risorse</a:t>
                </a:r>
                <a:endParaRPr lang="it-IT" b="1" dirty="0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9398" y="1606993"/>
                <a:ext cx="2149642" cy="461665"/>
              </a:xfrm>
              <a:prstGeom prst="rect">
                <a:avLst/>
              </a:prstGeom>
              <a:blipFill>
                <a:blip r:embed="rId4"/>
                <a:stretch>
                  <a:fillRect l="-283" t="-10667" b="-306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Immagin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47537" y="2416707"/>
            <a:ext cx="4691814" cy="6286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sellaDiTesto 9"/>
              <p:cNvSpPr txBox="1"/>
              <p:nvPr/>
            </p:nvSpPr>
            <p:spPr>
              <a:xfrm>
                <a:off x="6861960" y="2484970"/>
                <a:ext cx="21496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t-IT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it-IT" sz="2400" b="1" dirty="0" smtClean="0"/>
                  <a:t> 37% risorse</a:t>
                </a:r>
                <a:endParaRPr lang="it-IT" b="1" dirty="0"/>
              </a:p>
            </p:txBody>
          </p:sp>
        </mc:Choice>
        <mc:Fallback xmlns="">
          <p:sp>
            <p:nvSpPr>
              <p:cNvPr id="10" name="CasellaDiTes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1960" y="2484970"/>
                <a:ext cx="2149642" cy="461665"/>
              </a:xfrm>
              <a:prstGeom prst="rect">
                <a:avLst/>
              </a:prstGeom>
              <a:blipFill>
                <a:blip r:embed="rId6"/>
                <a:stretch>
                  <a:fillRect l="-284" t="-10667" b="-306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asellaDiTesto 10"/>
          <p:cNvSpPr txBox="1"/>
          <p:nvPr/>
        </p:nvSpPr>
        <p:spPr>
          <a:xfrm>
            <a:off x="559917" y="2392638"/>
            <a:ext cx="479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 smtClean="0"/>
              <a:t>2</a:t>
            </a:r>
            <a:endParaRPr lang="it-IT" dirty="0"/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91151" y="3343010"/>
            <a:ext cx="3533775" cy="581025"/>
          </a:xfrm>
          <a:prstGeom prst="rect">
            <a:avLst/>
          </a:prstGeom>
        </p:spPr>
      </p:pic>
      <p:sp>
        <p:nvSpPr>
          <p:cNvPr id="13" name="CasellaDiTesto 12"/>
          <p:cNvSpPr txBox="1"/>
          <p:nvPr/>
        </p:nvSpPr>
        <p:spPr>
          <a:xfrm>
            <a:off x="559916" y="3299421"/>
            <a:ext cx="479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 smtClean="0"/>
              <a:t>3</a:t>
            </a:r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91151" y="4243509"/>
            <a:ext cx="4695825" cy="552450"/>
          </a:xfrm>
          <a:prstGeom prst="rect">
            <a:avLst/>
          </a:prstGeom>
        </p:spPr>
      </p:pic>
      <p:pic>
        <p:nvPicPr>
          <p:cNvPr id="15" name="Immagine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91151" y="5815945"/>
            <a:ext cx="1428750" cy="619125"/>
          </a:xfrm>
          <a:prstGeom prst="rect">
            <a:avLst/>
          </a:prstGeom>
        </p:spPr>
      </p:pic>
      <p:pic>
        <p:nvPicPr>
          <p:cNvPr id="16" name="Immagine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91151" y="5029370"/>
            <a:ext cx="4400550" cy="619125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556754" y="4202555"/>
            <a:ext cx="479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 smtClean="0"/>
              <a:t>4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575308" y="5002164"/>
            <a:ext cx="479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 smtClean="0"/>
              <a:t>5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575307" y="5815945"/>
            <a:ext cx="479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/>
              <a:t>6</a:t>
            </a:r>
            <a:endParaRPr lang="it-IT" sz="3600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z="2200" b="1" i="1" smtClean="0"/>
              <a:t>7</a:t>
            </a:fld>
            <a:endParaRPr lang="it-IT" sz="2200" b="1" i="1" dirty="0"/>
          </a:p>
        </p:txBody>
      </p:sp>
    </p:spTree>
    <p:extLst>
      <p:ext uri="{BB962C8B-B14F-4D97-AF65-F5344CB8AC3E}">
        <p14:creationId xmlns:p14="http://schemas.microsoft.com/office/powerpoint/2010/main" val="1682505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79120" y="135314"/>
            <a:ext cx="1078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i="1" u="sng" cap="small" dirty="0" smtClean="0">
                <a:solidFill>
                  <a:schemeClr val="accent1">
                    <a:lumMod val="75000"/>
                  </a:schemeClr>
                </a:solidFill>
              </a:rPr>
              <a:t>Situazione attuale e prossimi passi</a:t>
            </a:r>
            <a:endParaRPr lang="it-IT" i="1" u="sng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79120" y="744824"/>
            <a:ext cx="1124712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OGGI</a:t>
            </a:r>
            <a:endParaRPr lang="it-IT" sz="2200" b="1" cap="small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t-IT" sz="500" dirty="0" smtClean="0"/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it-IT" sz="2200" b="1" dirty="0" smtClean="0"/>
              <a:t>Dialogo informale con la Commissione UE </a:t>
            </a:r>
            <a:r>
              <a:rPr lang="it-IT" sz="2200" dirty="0" smtClean="0"/>
              <a:t>sulle linee di azioni del Piano (fino a fine dicembre)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it-IT" sz="2200" b="1" dirty="0" smtClean="0"/>
              <a:t>«Riempimento» delle Missioni</a:t>
            </a:r>
            <a:r>
              <a:rPr lang="it-IT" sz="2200" dirty="0" smtClean="0"/>
              <a:t>: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200" dirty="0" smtClean="0"/>
              <a:t>Verifica delle progettualità presentate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200" dirty="0" smtClean="0"/>
              <a:t>Miglioramento e aggiunta di </a:t>
            </a:r>
            <a:r>
              <a:rPr lang="it-IT" sz="2200" dirty="0" smtClean="0"/>
              <a:t>progettualità in caso di vuoti </a:t>
            </a:r>
            <a:r>
              <a:rPr lang="it-IT" sz="2200" dirty="0" err="1" smtClean="0"/>
              <a:t>signaficativi</a:t>
            </a:r>
            <a:r>
              <a:rPr lang="it-IT" sz="2200" dirty="0" smtClean="0"/>
              <a:t> per la strategia </a:t>
            </a:r>
            <a:endParaRPr lang="it-IT" sz="22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57200" y="3000939"/>
            <a:ext cx="11033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GENNAIO/FEBBRAIO 2021</a:t>
            </a:r>
            <a:endParaRPr lang="it-IT" sz="2200" b="1" cap="small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t-IT" sz="500" dirty="0" smtClean="0"/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it-IT" sz="2200" dirty="0" smtClean="0"/>
              <a:t>Definizione del </a:t>
            </a:r>
            <a:r>
              <a:rPr lang="it-IT" sz="2200" b="1" dirty="0" err="1" smtClean="0"/>
              <a:t>Next</a:t>
            </a:r>
            <a:r>
              <a:rPr lang="it-IT" sz="2200" b="1" dirty="0" smtClean="0"/>
              <a:t> Generation UE </a:t>
            </a:r>
            <a:r>
              <a:rPr lang="it-IT" sz="2200" dirty="0" smtClean="0"/>
              <a:t>a livello di </a:t>
            </a:r>
            <a:r>
              <a:rPr lang="it-IT" sz="2200" dirty="0" err="1" smtClean="0"/>
              <a:t>trilogo</a:t>
            </a:r>
            <a:r>
              <a:rPr lang="it-IT" sz="2200" dirty="0" smtClean="0"/>
              <a:t> (</a:t>
            </a:r>
            <a:r>
              <a:rPr lang="it-IT" sz="2200" dirty="0" smtClean="0"/>
              <a:t>Commissione, </a:t>
            </a:r>
            <a:r>
              <a:rPr lang="it-IT" sz="2200" dirty="0" smtClean="0"/>
              <a:t>Consiglio, Parlamento)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200" dirty="0" smtClean="0"/>
              <a:t>Approvazione Regolamento </a:t>
            </a:r>
            <a:r>
              <a:rPr lang="it-IT" sz="2200" dirty="0" smtClean="0"/>
              <a:t>RRF (</a:t>
            </a:r>
            <a:r>
              <a:rPr lang="it-IT" sz="2200" i="1" dirty="0" err="1" smtClean="0"/>
              <a:t>Recovery</a:t>
            </a:r>
            <a:r>
              <a:rPr lang="it-IT" sz="2200" i="1" dirty="0" smtClean="0"/>
              <a:t> </a:t>
            </a:r>
            <a:r>
              <a:rPr lang="it-IT" sz="2200" i="1" dirty="0"/>
              <a:t>and </a:t>
            </a:r>
            <a:r>
              <a:rPr lang="it-IT" sz="2200" i="1" dirty="0" err="1"/>
              <a:t>Resilience</a:t>
            </a:r>
            <a:r>
              <a:rPr lang="it-IT" sz="2200" i="1" dirty="0"/>
              <a:t> </a:t>
            </a:r>
            <a:r>
              <a:rPr lang="it-IT" sz="2200" i="1" dirty="0" err="1" smtClean="0"/>
              <a:t>Facility</a:t>
            </a:r>
            <a:r>
              <a:rPr lang="it-IT" sz="2200" dirty="0" smtClean="0"/>
              <a:t>)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it-IT" sz="2200" dirty="0" smtClean="0"/>
              <a:t>Conseguentemente Presentazione </a:t>
            </a:r>
            <a:r>
              <a:rPr lang="it-IT" sz="2200" dirty="0" smtClean="0"/>
              <a:t>del </a:t>
            </a:r>
            <a:r>
              <a:rPr lang="it-IT" sz="2200" b="1" dirty="0" smtClean="0"/>
              <a:t>PNRR Italia</a:t>
            </a:r>
            <a:endParaRPr lang="it-IT" sz="22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57200" y="4841555"/>
            <a:ext cx="11033760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MARZO/APRILE 2021</a:t>
            </a:r>
            <a:endParaRPr lang="it-IT" sz="2200" b="1" cap="small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t-IT" sz="500" dirty="0" smtClean="0"/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it-IT" sz="2200" b="1" dirty="0" smtClean="0"/>
              <a:t>Approvazione dei Piani nazionali </a:t>
            </a:r>
            <a:r>
              <a:rPr lang="it-IT" sz="2200" dirty="0" smtClean="0"/>
              <a:t>degli Stati Membri</a:t>
            </a:r>
          </a:p>
          <a:p>
            <a:pPr marL="342900" indent="-34290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it-IT" sz="2200" dirty="0" smtClean="0"/>
              <a:t>A seguire </a:t>
            </a:r>
            <a:r>
              <a:rPr lang="it-IT" sz="2200" b="1" dirty="0" smtClean="0"/>
              <a:t>assegnazione </a:t>
            </a:r>
            <a:r>
              <a:rPr lang="it-IT" sz="2200" b="1" dirty="0" smtClean="0"/>
              <a:t>risorse di anticipo e partenza progetti</a:t>
            </a:r>
            <a:r>
              <a:rPr lang="it-IT" sz="2200" dirty="0" smtClean="0"/>
              <a:t>: </a:t>
            </a:r>
            <a:endParaRPr lang="it-IT" sz="22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200" dirty="0" smtClean="0"/>
              <a:t>probabile 10% risorse, </a:t>
            </a:r>
            <a:r>
              <a:rPr lang="it-IT" sz="2200" dirty="0"/>
              <a:t>per l’Italia</a:t>
            </a:r>
            <a:r>
              <a:rPr lang="it-IT" sz="2200" dirty="0" smtClean="0"/>
              <a:t> </a:t>
            </a:r>
            <a:r>
              <a:rPr lang="it-IT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circa 20 </a:t>
            </a:r>
            <a:r>
              <a:rPr lang="it-IT" sz="2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mld</a:t>
            </a:r>
            <a:r>
              <a:rPr lang="it-IT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€ a giugno 2021</a:t>
            </a:r>
            <a:endParaRPr lang="it-IT" sz="2200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7952-CD3B-4A54-83C3-F453C56F0A3B}" type="slidenum">
              <a:rPr lang="it-IT" sz="2200" b="1" i="1" smtClean="0"/>
              <a:t>8</a:t>
            </a:fld>
            <a:endParaRPr lang="it-IT" sz="2200" b="1" i="1" dirty="0"/>
          </a:p>
        </p:txBody>
      </p:sp>
    </p:spTree>
    <p:extLst>
      <p:ext uri="{BB962C8B-B14F-4D97-AF65-F5344CB8AC3E}">
        <p14:creationId xmlns:p14="http://schemas.microsoft.com/office/powerpoint/2010/main" val="53299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79120" y="135314"/>
            <a:ext cx="1078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i="1" u="sng" cap="small" dirty="0" smtClean="0">
                <a:solidFill>
                  <a:schemeClr val="accent1">
                    <a:lumMod val="75000"/>
                  </a:schemeClr>
                </a:solidFill>
              </a:rPr>
              <a:t>Roma Capitale</a:t>
            </a:r>
            <a:endParaRPr lang="it-IT" i="1" u="sng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26720" y="1367225"/>
            <a:ext cx="4983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RUOLO FONDAMENTALE DEI TERRITORI: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070860" y="2631871"/>
            <a:ext cx="5775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RUOLO FONDAMENTALE DELLA CITTÀ DI ROMA: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333500" y="3442624"/>
            <a:ext cx="1584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SERVIZI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044440" y="3650678"/>
            <a:ext cx="1584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CULTURA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8755380" y="3443720"/>
            <a:ext cx="1584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200" b="1" cap="small" dirty="0" smtClean="0">
                <a:solidFill>
                  <a:schemeClr val="accent1">
                    <a:lumMod val="75000"/>
                  </a:schemeClr>
                </a:solidFill>
              </a:rPr>
              <a:t>SOCIALE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333500" y="4128662"/>
            <a:ext cx="1584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200" cap="small" dirty="0" smtClean="0"/>
              <a:t>Rifiuti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1333500" y="4810227"/>
            <a:ext cx="1584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200" cap="small" dirty="0" smtClean="0"/>
              <a:t>Mobilità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1333500" y="5518023"/>
            <a:ext cx="1584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200" cap="small" dirty="0" smtClean="0"/>
              <a:t>Scuola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4663440" y="4405153"/>
            <a:ext cx="2438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200" cap="small" dirty="0" smtClean="0"/>
              <a:t>Grandi attrattori</a:t>
            </a:r>
          </a:p>
          <a:p>
            <a:pPr algn="ctr">
              <a:spcAft>
                <a:spcPts val="1200"/>
              </a:spcAft>
            </a:pPr>
            <a:r>
              <a:rPr lang="it-IT" sz="2200" dirty="0" smtClean="0"/>
              <a:t>Ville, musei, </a:t>
            </a:r>
            <a:r>
              <a:rPr lang="it-IT" sz="2200" dirty="0" smtClean="0"/>
              <a:t>biblioteche… </a:t>
            </a:r>
            <a:endParaRPr lang="it-IT" sz="2200" dirty="0" smtClean="0"/>
          </a:p>
        </p:txBody>
      </p:sp>
      <p:sp>
        <p:nvSpPr>
          <p:cNvPr id="16" name="CasellaDiTesto 15"/>
          <p:cNvSpPr txBox="1"/>
          <p:nvPr/>
        </p:nvSpPr>
        <p:spPr>
          <a:xfrm>
            <a:off x="8378190" y="4123819"/>
            <a:ext cx="21183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200" cap="small" dirty="0" err="1" smtClean="0"/>
              <a:t>Housing</a:t>
            </a:r>
            <a:r>
              <a:rPr lang="it-IT" sz="2200" cap="small" dirty="0" smtClean="0"/>
              <a:t> Sociale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8378190" y="4810226"/>
            <a:ext cx="2118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200" cap="small" dirty="0" smtClean="0"/>
              <a:t>Donne </a:t>
            </a:r>
            <a:r>
              <a:rPr lang="it-IT" sz="2200" cap="small" dirty="0" err="1" smtClean="0"/>
              <a:t>vulnerabilita’</a:t>
            </a:r>
            <a:endParaRPr lang="it-IT" sz="2200" cap="small" dirty="0" smtClean="0"/>
          </a:p>
        </p:txBody>
      </p:sp>
      <p:sp>
        <p:nvSpPr>
          <p:cNvPr id="18" name="CasellaDiTesto 17"/>
          <p:cNvSpPr txBox="1"/>
          <p:nvPr/>
        </p:nvSpPr>
        <p:spPr>
          <a:xfrm>
            <a:off x="8378190" y="5518022"/>
            <a:ext cx="21183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200" cap="small" dirty="0" smtClean="0"/>
              <a:t>Periferie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5642610" y="1042215"/>
            <a:ext cx="27660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200" cap="small" dirty="0" smtClean="0"/>
              <a:t>Aspetti progettuali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5806440" y="1613064"/>
            <a:ext cx="33642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2200" cap="small" dirty="0" smtClean="0"/>
              <a:t>Ricadute socio-economiche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9170670" y="6279341"/>
            <a:ext cx="2743200" cy="365125"/>
          </a:xfrm>
        </p:spPr>
        <p:txBody>
          <a:bodyPr/>
          <a:lstStyle/>
          <a:p>
            <a:fld id="{27997952-CD3B-4A54-83C3-F453C56F0A3B}" type="slidenum">
              <a:rPr lang="it-IT" sz="2400" b="1" i="1" smtClean="0"/>
              <a:t>9</a:t>
            </a:fld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17864122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357</Words>
  <Application>Microsoft Office PowerPoint</Application>
  <PresentationFormat>Widescreen</PresentationFormat>
  <Paragraphs>83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Courier New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Andrea Riccardi</dc:creator>
  <cp:lastModifiedBy>Alessandra Dal Verme</cp:lastModifiedBy>
  <cp:revision>25</cp:revision>
  <dcterms:created xsi:type="dcterms:W3CDTF">2020-12-02T09:17:41Z</dcterms:created>
  <dcterms:modified xsi:type="dcterms:W3CDTF">2020-12-02T14:29:07Z</dcterms:modified>
</cp:coreProperties>
</file>