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8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sorterViewPr>
    <p:cViewPr>
      <p:scale>
        <a:sx n="100" d="100"/>
        <a:sy n="100" d="100"/>
      </p:scale>
      <p:origin x="0" y="-83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EDD8C-55D1-4750-8A14-A9139199A9D6}" type="datetimeFigureOut">
              <a:rPr lang="it-IT" smtClean="0"/>
              <a:t>11/06/2022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6EE10-10E2-4F82-8F6C-A900A0B0E5F9}" type="slidenum">
              <a:rPr lang="it-IT" smtClean="0"/>
              <a:t>‹N›</a:t>
            </a:fld>
            <a:endParaRPr lang="it-IT"/>
          </a:p>
        </p:txBody>
      </p:sp>
    </p:spTree>
    <p:extLst>
      <p:ext uri="{BB962C8B-B14F-4D97-AF65-F5344CB8AC3E}">
        <p14:creationId xmlns:p14="http://schemas.microsoft.com/office/powerpoint/2010/main" val="1806154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301" name="Shape 3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0321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45E21783-0E72-43D0-B597-496E51CA41E7}" type="slidenum">
              <a:rPr lang="it-IT" smtClean="0"/>
              <a:pPr eaLnBrk="1" hangingPunct="1"/>
              <a:t>37</a:t>
            </a:fld>
            <a:endParaRPr lang="it-IT"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cs typeface="Arial" pitchFamily="34" charset="0"/>
            </a:endParaRPr>
          </a:p>
        </p:txBody>
      </p:sp>
    </p:spTree>
    <p:extLst>
      <p:ext uri="{BB962C8B-B14F-4D97-AF65-F5344CB8AC3E}">
        <p14:creationId xmlns:p14="http://schemas.microsoft.com/office/powerpoint/2010/main" val="3886090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194564" name="Segnaposto numero diapositiva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B9BBE23-79F1-40BA-9E8C-380AFA26C125}" type="slidenum">
              <a:rPr lang="it-IT" smtClean="0"/>
              <a:pPr fontAlgn="base">
                <a:spcBef>
                  <a:spcPct val="0"/>
                </a:spcBef>
                <a:spcAft>
                  <a:spcPct val="0"/>
                </a:spcAft>
                <a:defRPr/>
              </a:pPr>
              <a:t>55</a:t>
            </a:fld>
            <a:endParaRPr lang="it-IT" smtClean="0"/>
          </a:p>
        </p:txBody>
      </p:sp>
    </p:spTree>
    <p:extLst>
      <p:ext uri="{BB962C8B-B14F-4D97-AF65-F5344CB8AC3E}">
        <p14:creationId xmlns:p14="http://schemas.microsoft.com/office/powerpoint/2010/main" val="37061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ED4DCE2-8083-4EA1-B800-69122F119262}" type="datetimeFigureOut">
              <a:rPr lang="it-IT" smtClean="0"/>
              <a:t>11/06/2022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271645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ED4DCE2-8083-4EA1-B800-69122F119262}" type="datetimeFigureOut">
              <a:rPr lang="it-IT" smtClean="0"/>
              <a:t>11/06/2022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506671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ED4DCE2-8083-4EA1-B800-69122F119262}" type="datetimeFigureOut">
              <a:rPr lang="it-IT" smtClean="0"/>
              <a:t>11/06/2022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1152093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148090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uto e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9"/>
            <a:ext cx="9486928" cy="511156"/>
          </a:xfrm>
        </p:spPr>
        <p:txBody>
          <a:bodyPr>
            <a:noAutofit/>
          </a:bodyPr>
          <a:lstStyle>
            <a:lvl1pPr>
              <a:defRPr sz="2400" b="1" i="1">
                <a:latin typeface="Cambria" pitchFamily="18" charset="0"/>
              </a:defRPr>
            </a:lvl1pPr>
          </a:lstStyle>
          <a:p>
            <a:r>
              <a:rPr lang="it-IT" smtClean="0"/>
              <a:t>Fare clic per modificare lo stile del titolo</a:t>
            </a:r>
            <a:endParaRPr lang="it-IT" dirty="0"/>
          </a:p>
        </p:txBody>
      </p:sp>
      <p:sp>
        <p:nvSpPr>
          <p:cNvPr id="3" name="Segnaposto data 2"/>
          <p:cNvSpPr>
            <a:spLocks noGrp="1"/>
          </p:cNvSpPr>
          <p:nvPr>
            <p:ph type="dt" sz="half" idx="10"/>
          </p:nvPr>
        </p:nvSpPr>
        <p:spPr/>
        <p:txBody>
          <a:bodyPr/>
          <a:lstStyle>
            <a:lvl1pPr>
              <a:defRPr/>
            </a:lvl1pPr>
          </a:lstStyle>
          <a:p>
            <a:pPr>
              <a:defRPr/>
            </a:pPr>
            <a:endParaRPr lang="it-IT"/>
          </a:p>
        </p:txBody>
      </p:sp>
      <p:sp>
        <p:nvSpPr>
          <p:cNvPr id="4" name="Segnaposto numero diapositiva 4"/>
          <p:cNvSpPr>
            <a:spLocks noGrp="1"/>
          </p:cNvSpPr>
          <p:nvPr>
            <p:ph type="sldNum" sz="quarter" idx="11"/>
          </p:nvPr>
        </p:nvSpPr>
        <p:spPr/>
        <p:txBody>
          <a:bodyPr/>
          <a:lstStyle>
            <a:lvl1pPr>
              <a:defRPr/>
            </a:lvl1pPr>
          </a:lstStyle>
          <a:p>
            <a:pPr>
              <a:defRPr/>
            </a:pPr>
            <a:fld id="{F58572EC-A879-4575-9520-CA49A3602FEB}" type="slidenum">
              <a:rPr lang="it-IT"/>
              <a:pPr>
                <a:defRPr/>
              </a:pPr>
              <a:t>‹N›</a:t>
            </a:fld>
            <a:endParaRPr lang="it-IT" dirty="0"/>
          </a:p>
        </p:txBody>
      </p:sp>
      <p:sp>
        <p:nvSpPr>
          <p:cNvPr id="7" name="Segnaposto contenuto 6"/>
          <p:cNvSpPr>
            <a:spLocks noGrp="1"/>
          </p:cNvSpPr>
          <p:nvPr>
            <p:ph sz="quarter" idx="12"/>
          </p:nvPr>
        </p:nvSpPr>
        <p:spPr>
          <a:xfrm>
            <a:off x="624419" y="1052513"/>
            <a:ext cx="11040533" cy="5040312"/>
          </a:xfrm>
        </p:spPr>
        <p:txBody>
          <a:bodyPr/>
          <a:lstStyle>
            <a:lvl2pPr marL="742932" indent="-285744">
              <a:buSzPct val="80000"/>
              <a:buFont typeface="Calibri" pitchFamily="34" charset="0"/>
              <a:buChar char="●"/>
              <a:defRPr/>
            </a:lvl2pPr>
            <a:lvl3pPr marL="1142971" indent="-228594">
              <a:buClrTx/>
              <a:buFont typeface="Wingdings" pitchFamily="2" charset="2"/>
              <a:buChar char="ü"/>
              <a:defRPr/>
            </a:lvl3pPr>
            <a:lvl5pPr>
              <a:defRPr sz="14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dirty="0"/>
          </a:p>
        </p:txBody>
      </p:sp>
    </p:spTree>
    <p:extLst>
      <p:ext uri="{BB962C8B-B14F-4D97-AF65-F5344CB8AC3E}">
        <p14:creationId xmlns:p14="http://schemas.microsoft.com/office/powerpoint/2010/main" val="1212678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pertina">
  <p:cSld name="Copertina">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38407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ED4DCE2-8083-4EA1-B800-69122F119262}" type="datetimeFigureOut">
              <a:rPr lang="it-IT" smtClean="0"/>
              <a:t>11/06/2022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2222419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2ED4DCE2-8083-4EA1-B800-69122F119262}" type="datetimeFigureOut">
              <a:rPr lang="it-IT" smtClean="0"/>
              <a:t>11/06/2022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218250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ED4DCE2-8083-4EA1-B800-69122F119262}" type="datetimeFigureOut">
              <a:rPr lang="it-IT" smtClean="0"/>
              <a:t>11/06/2022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156263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ED4DCE2-8083-4EA1-B800-69122F119262}" type="datetimeFigureOut">
              <a:rPr lang="it-IT" smtClean="0"/>
              <a:t>11/06/2022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2981383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ED4DCE2-8083-4EA1-B800-69122F119262}" type="datetimeFigureOut">
              <a:rPr lang="it-IT" smtClean="0"/>
              <a:t>11/06/2022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18451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ED4DCE2-8083-4EA1-B800-69122F119262}" type="datetimeFigureOut">
              <a:rPr lang="it-IT" smtClean="0"/>
              <a:t>11/06/2022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357165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ED4DCE2-8083-4EA1-B800-69122F119262}" type="datetimeFigureOut">
              <a:rPr lang="it-IT" smtClean="0"/>
              <a:t>11/06/2022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82611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2ED4DCE2-8083-4EA1-B800-69122F119262}" type="datetimeFigureOut">
              <a:rPr lang="it-IT" smtClean="0"/>
              <a:t>11/06/2022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A85F331-BF43-43DB-AC27-30E1CF5DC577}" type="slidenum">
              <a:rPr lang="it-IT" smtClean="0"/>
              <a:t>‹N›</a:t>
            </a:fld>
            <a:endParaRPr lang="it-IT"/>
          </a:p>
        </p:txBody>
      </p:sp>
    </p:spTree>
    <p:extLst>
      <p:ext uri="{BB962C8B-B14F-4D97-AF65-F5344CB8AC3E}">
        <p14:creationId xmlns:p14="http://schemas.microsoft.com/office/powerpoint/2010/main" val="310349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4DCE2-8083-4EA1-B800-69122F119262}" type="datetimeFigureOut">
              <a:rPr lang="it-IT" smtClean="0"/>
              <a:t>11/06/2022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5F331-BF43-43DB-AC27-30E1CF5DC577}" type="slidenum">
              <a:rPr lang="it-IT" smtClean="0"/>
              <a:t>‹N›</a:t>
            </a:fld>
            <a:endParaRPr lang="it-IT"/>
          </a:p>
        </p:txBody>
      </p:sp>
    </p:spTree>
    <p:extLst>
      <p:ext uri="{BB962C8B-B14F-4D97-AF65-F5344CB8AC3E}">
        <p14:creationId xmlns:p14="http://schemas.microsoft.com/office/powerpoint/2010/main" val="1995634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gif"/></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tmp"/><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emf"/><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 Id="rId9" Type="http://schemas.openxmlformats.org/officeDocument/2006/relationships/image" Target="../media/image59.emf"/></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GB" dirty="0" smtClean="0"/>
              <a:t>La </a:t>
            </a:r>
            <a:r>
              <a:rPr lang="en-GB" dirty="0" err="1" smtClean="0"/>
              <a:t>transizione</a:t>
            </a:r>
            <a:r>
              <a:rPr lang="en-GB" dirty="0" smtClean="0"/>
              <a:t> </a:t>
            </a:r>
            <a:r>
              <a:rPr lang="en-GB" dirty="0" err="1" smtClean="0"/>
              <a:t>ecologica</a:t>
            </a:r>
            <a:endParaRPr lang="it-IT" dirty="0"/>
          </a:p>
        </p:txBody>
      </p:sp>
      <p:sp>
        <p:nvSpPr>
          <p:cNvPr id="3" name="Sottotitolo 2"/>
          <p:cNvSpPr>
            <a:spLocks noGrp="1"/>
          </p:cNvSpPr>
          <p:nvPr>
            <p:ph type="subTitle" idx="1"/>
          </p:nvPr>
        </p:nvSpPr>
        <p:spPr/>
        <p:txBody>
          <a:bodyPr/>
          <a:lstStyle/>
          <a:p>
            <a:endParaRPr lang="it-IT"/>
          </a:p>
        </p:txBody>
      </p:sp>
    </p:spTree>
    <p:extLst>
      <p:ext uri="{BB962C8B-B14F-4D97-AF65-F5344CB8AC3E}">
        <p14:creationId xmlns:p14="http://schemas.microsoft.com/office/powerpoint/2010/main" val="3898349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1532888" y="585390"/>
            <a:ext cx="9126224" cy="5687219"/>
          </a:xfrm>
          <a:prstGeom prst="rect">
            <a:avLst/>
          </a:prstGeom>
        </p:spPr>
      </p:pic>
    </p:spTree>
    <p:extLst>
      <p:ext uri="{BB962C8B-B14F-4D97-AF65-F5344CB8AC3E}">
        <p14:creationId xmlns:p14="http://schemas.microsoft.com/office/powerpoint/2010/main" val="2836029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rotWithShape="1">
          <a:blip r:embed="rId2"/>
          <a:srcRect l="10980" t="10130" r="14265" b="15011"/>
          <a:stretch/>
        </p:blipFill>
        <p:spPr>
          <a:xfrm>
            <a:off x="-290969" y="86343"/>
            <a:ext cx="12482969" cy="7031391"/>
          </a:xfrm>
          <a:prstGeom prst="rect">
            <a:avLst/>
          </a:prstGeom>
        </p:spPr>
      </p:pic>
    </p:spTree>
    <p:extLst>
      <p:ext uri="{BB962C8B-B14F-4D97-AF65-F5344CB8AC3E}">
        <p14:creationId xmlns:p14="http://schemas.microsoft.com/office/powerpoint/2010/main" val="4016690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rapezio 40"/>
          <p:cNvSpPr/>
          <p:nvPr/>
        </p:nvSpPr>
        <p:spPr>
          <a:xfrm rot="16200000">
            <a:off x="6180730" y="4069048"/>
            <a:ext cx="3887334" cy="1789825"/>
          </a:xfrm>
          <a:prstGeom prst="trapezoid">
            <a:avLst>
              <a:gd name="adj" fmla="val 30183"/>
            </a:avLst>
          </a:prstGeom>
          <a:solidFill>
            <a:schemeClr val="bg1">
              <a:lumMod val="9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rapezio 23"/>
          <p:cNvSpPr/>
          <p:nvPr/>
        </p:nvSpPr>
        <p:spPr>
          <a:xfrm rot="16200000">
            <a:off x="3422942" y="4187970"/>
            <a:ext cx="3546765" cy="1266821"/>
          </a:xfrm>
          <a:prstGeom prst="trapezoid">
            <a:avLst>
              <a:gd name="adj" fmla="val 101145"/>
            </a:avLst>
          </a:prstGeom>
          <a:solidFill>
            <a:schemeClr val="bg1">
              <a:lumMod val="9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985058" y="435725"/>
            <a:ext cx="8997142" cy="646331"/>
          </a:xfrm>
          <a:prstGeom prst="rect">
            <a:avLst/>
          </a:prstGeom>
          <a:noFill/>
        </p:spPr>
        <p:txBody>
          <a:bodyPr wrap="square" rtlCol="0">
            <a:spAutoFit/>
          </a:bodyPr>
          <a:lstStyle/>
          <a:p>
            <a:r>
              <a:rPr lang="en-GB" sz="3600" b="1" dirty="0" smtClean="0"/>
              <a:t>Il peso della </a:t>
            </a:r>
            <a:r>
              <a:rPr lang="en-GB" sz="3600" b="1" dirty="0" err="1" smtClean="0"/>
              <a:t>mobilità</a:t>
            </a:r>
            <a:r>
              <a:rPr lang="en-GB" sz="3600" b="1" dirty="0" smtClean="0"/>
              <a:t> auto </a:t>
            </a:r>
            <a:r>
              <a:rPr lang="en-GB" sz="3600" b="1" dirty="0" err="1" smtClean="0"/>
              <a:t>sulle</a:t>
            </a:r>
            <a:r>
              <a:rPr lang="en-GB" sz="3600" b="1" dirty="0" smtClean="0"/>
              <a:t> </a:t>
            </a:r>
            <a:r>
              <a:rPr lang="en-GB" sz="3600" b="1" dirty="0" err="1" smtClean="0"/>
              <a:t>emissioni</a:t>
            </a:r>
            <a:r>
              <a:rPr lang="en-GB" sz="3600" b="1" dirty="0" smtClean="0"/>
              <a:t>…..</a:t>
            </a:r>
            <a:endParaRPr lang="it-IT" sz="3600" b="1" dirty="0"/>
          </a:p>
        </p:txBody>
      </p:sp>
      <p:cxnSp>
        <p:nvCxnSpPr>
          <p:cNvPr id="6" name="Connettore 1 5"/>
          <p:cNvCxnSpPr/>
          <p:nvPr/>
        </p:nvCxnSpPr>
        <p:spPr>
          <a:xfrm flipV="1">
            <a:off x="567519" y="1234269"/>
            <a:ext cx="10699845" cy="27296"/>
          </a:xfrm>
          <a:prstGeom prst="line">
            <a:avLst/>
          </a:prstGeom>
          <a:ln w="31750">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1181100" y="1409700"/>
            <a:ext cx="3352800" cy="4658591"/>
          </a:xfrm>
          <a:prstGeom prst="rect">
            <a:avLst/>
          </a:prstGeom>
          <a:solidFill>
            <a:schemeClr val="bg1">
              <a:lumMod val="9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TOTALI</a:t>
            </a:r>
            <a:endParaRPr lang="it-IT" dirty="0"/>
          </a:p>
        </p:txBody>
      </p:sp>
      <p:sp>
        <p:nvSpPr>
          <p:cNvPr id="8" name="Rettangolo 7"/>
          <p:cNvSpPr/>
          <p:nvPr/>
        </p:nvSpPr>
        <p:spPr>
          <a:xfrm>
            <a:off x="0" y="2975759"/>
            <a:ext cx="911853" cy="1015663"/>
          </a:xfrm>
          <a:prstGeom prst="rect">
            <a:avLst/>
          </a:prstGeom>
        </p:spPr>
        <p:txBody>
          <a:bodyPr wrap="none">
            <a:spAutoFit/>
          </a:bodyPr>
          <a:lstStyle/>
          <a:p>
            <a:pPr lvl="0" algn="ctr"/>
            <a:r>
              <a:rPr lang="it-IT" sz="2000" b="1" dirty="0" smtClean="0"/>
              <a:t>TOTALI</a:t>
            </a:r>
          </a:p>
          <a:p>
            <a:pPr lvl="0" algn="ctr"/>
            <a:r>
              <a:rPr lang="it-IT" sz="2000" b="1" dirty="0" smtClean="0"/>
              <a:t>418</a:t>
            </a:r>
          </a:p>
          <a:p>
            <a:pPr lvl="0" algn="ctr"/>
            <a:r>
              <a:rPr lang="it-IT" sz="2000" b="1" dirty="0" err="1" smtClean="0"/>
              <a:t>Mton</a:t>
            </a:r>
            <a:endParaRPr lang="it-IT" sz="2000" b="1" dirty="0"/>
          </a:p>
        </p:txBody>
      </p:sp>
      <p:sp>
        <p:nvSpPr>
          <p:cNvPr id="9" name="Rettangolo 8"/>
          <p:cNvSpPr/>
          <p:nvPr/>
        </p:nvSpPr>
        <p:spPr>
          <a:xfrm>
            <a:off x="1200150" y="1482437"/>
            <a:ext cx="3333750" cy="2341418"/>
          </a:xfrm>
          <a:prstGeom prst="rect">
            <a:avLst/>
          </a:prstGeom>
          <a:solidFill>
            <a:schemeClr val="accent2">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194955" y="3877540"/>
            <a:ext cx="3333750" cy="431223"/>
          </a:xfrm>
          <a:prstGeom prst="rect">
            <a:avLst/>
          </a:prstGeom>
          <a:solidFill>
            <a:schemeClr val="accent1">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191490" y="4350327"/>
            <a:ext cx="3333750" cy="971553"/>
          </a:xfrm>
          <a:prstGeom prst="rect">
            <a:avLst/>
          </a:prstGeom>
          <a:solidFill>
            <a:schemeClr val="accent6">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162050" y="5361710"/>
            <a:ext cx="3333750" cy="401782"/>
          </a:xfrm>
          <a:prstGeom prst="rect">
            <a:avLst/>
          </a:prstGeom>
          <a:solidFill>
            <a:schemeClr val="accent6">
              <a:lumMod val="7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ttangolo 12"/>
          <p:cNvSpPr/>
          <p:nvPr/>
        </p:nvSpPr>
        <p:spPr>
          <a:xfrm>
            <a:off x="1175904" y="5831025"/>
            <a:ext cx="3340677" cy="195702"/>
          </a:xfrm>
          <a:prstGeom prst="rect">
            <a:avLst/>
          </a:prstGeom>
          <a:solidFill>
            <a:schemeClr val="tx1">
              <a:lumMod val="65000"/>
              <a:lumOff val="3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790700" y="2400300"/>
            <a:ext cx="1705019" cy="615553"/>
          </a:xfrm>
          <a:prstGeom prst="rect">
            <a:avLst/>
          </a:prstGeom>
          <a:noFill/>
        </p:spPr>
        <p:txBody>
          <a:bodyPr wrap="none" rtlCol="0">
            <a:spAutoFit/>
          </a:bodyPr>
          <a:lstStyle/>
          <a:p>
            <a:r>
              <a:rPr lang="it-IT" b="1" dirty="0" smtClean="0"/>
              <a:t>ENERGIA  - 55%</a:t>
            </a:r>
          </a:p>
          <a:p>
            <a:r>
              <a:rPr lang="it-IT" sz="1600" dirty="0" smtClean="0"/>
              <a:t>(</a:t>
            </a:r>
            <a:r>
              <a:rPr lang="it-IT" sz="1600" dirty="0" err="1" smtClean="0"/>
              <a:t>escl</a:t>
            </a:r>
            <a:r>
              <a:rPr lang="it-IT" sz="1600" dirty="0" smtClean="0"/>
              <a:t> </a:t>
            </a:r>
            <a:r>
              <a:rPr lang="it-IT" sz="1600" dirty="0" err="1" smtClean="0"/>
              <a:t>usoTrasporti</a:t>
            </a:r>
            <a:r>
              <a:rPr lang="it-IT" sz="1600" dirty="0" smtClean="0"/>
              <a:t>)</a:t>
            </a:r>
            <a:endParaRPr lang="it-IT" sz="1600" dirty="0"/>
          </a:p>
        </p:txBody>
      </p:sp>
      <p:sp>
        <p:nvSpPr>
          <p:cNvPr id="15" name="CasellaDiTesto 14"/>
          <p:cNvSpPr txBox="1"/>
          <p:nvPr/>
        </p:nvSpPr>
        <p:spPr>
          <a:xfrm>
            <a:off x="1733550" y="3946814"/>
            <a:ext cx="1812676" cy="369332"/>
          </a:xfrm>
          <a:prstGeom prst="rect">
            <a:avLst/>
          </a:prstGeom>
          <a:noFill/>
        </p:spPr>
        <p:txBody>
          <a:bodyPr wrap="none" rtlCol="0">
            <a:spAutoFit/>
          </a:bodyPr>
          <a:lstStyle/>
          <a:p>
            <a:r>
              <a:rPr lang="it-IT" b="1" dirty="0" smtClean="0"/>
              <a:t>INDUSTRIA  -  8%</a:t>
            </a:r>
            <a:endParaRPr lang="it-IT" b="1" dirty="0"/>
          </a:p>
        </p:txBody>
      </p:sp>
      <p:sp>
        <p:nvSpPr>
          <p:cNvPr id="16" name="CasellaDiTesto 15"/>
          <p:cNvSpPr txBox="1"/>
          <p:nvPr/>
        </p:nvSpPr>
        <p:spPr>
          <a:xfrm>
            <a:off x="1752600" y="4731330"/>
            <a:ext cx="1889620" cy="369332"/>
          </a:xfrm>
          <a:prstGeom prst="rect">
            <a:avLst/>
          </a:prstGeom>
          <a:noFill/>
        </p:spPr>
        <p:txBody>
          <a:bodyPr wrap="none" rtlCol="0">
            <a:spAutoFit/>
          </a:bodyPr>
          <a:lstStyle/>
          <a:p>
            <a:r>
              <a:rPr lang="it-IT" b="1" dirty="0" smtClean="0"/>
              <a:t>TRASPORTI  - 25%</a:t>
            </a:r>
            <a:endParaRPr lang="it-IT" b="1" dirty="0"/>
          </a:p>
        </p:txBody>
      </p:sp>
      <p:sp>
        <p:nvSpPr>
          <p:cNvPr id="17" name="CasellaDiTesto 16"/>
          <p:cNvSpPr txBox="1"/>
          <p:nvPr/>
        </p:nvSpPr>
        <p:spPr>
          <a:xfrm>
            <a:off x="1771650" y="5417130"/>
            <a:ext cx="2011513" cy="369332"/>
          </a:xfrm>
          <a:prstGeom prst="rect">
            <a:avLst/>
          </a:prstGeom>
          <a:noFill/>
        </p:spPr>
        <p:txBody>
          <a:bodyPr wrap="none" rtlCol="0">
            <a:spAutoFit/>
          </a:bodyPr>
          <a:lstStyle/>
          <a:p>
            <a:r>
              <a:rPr lang="it-IT" b="1" dirty="0" smtClean="0"/>
              <a:t>AGRICOLTURA - 7%</a:t>
            </a:r>
            <a:endParaRPr lang="it-IT" b="1" dirty="0"/>
          </a:p>
        </p:txBody>
      </p:sp>
      <p:sp>
        <p:nvSpPr>
          <p:cNvPr id="18" name="CasellaDiTesto 17"/>
          <p:cNvSpPr txBox="1"/>
          <p:nvPr/>
        </p:nvSpPr>
        <p:spPr>
          <a:xfrm>
            <a:off x="1747405" y="5760020"/>
            <a:ext cx="1382110" cy="369332"/>
          </a:xfrm>
          <a:prstGeom prst="rect">
            <a:avLst/>
          </a:prstGeom>
          <a:noFill/>
        </p:spPr>
        <p:txBody>
          <a:bodyPr wrap="none" rtlCol="0">
            <a:spAutoFit/>
          </a:bodyPr>
          <a:lstStyle/>
          <a:p>
            <a:r>
              <a:rPr lang="it-IT" b="1" dirty="0" smtClean="0"/>
              <a:t>RIFIUTI  - 4%</a:t>
            </a:r>
            <a:endParaRPr lang="it-IT" b="1" dirty="0"/>
          </a:p>
        </p:txBody>
      </p:sp>
      <p:sp>
        <p:nvSpPr>
          <p:cNvPr id="19" name="CasellaDiTesto 18"/>
          <p:cNvSpPr txBox="1"/>
          <p:nvPr/>
        </p:nvSpPr>
        <p:spPr>
          <a:xfrm>
            <a:off x="4514850" y="1619250"/>
            <a:ext cx="1278876" cy="369332"/>
          </a:xfrm>
          <a:prstGeom prst="rect">
            <a:avLst/>
          </a:prstGeom>
          <a:noFill/>
        </p:spPr>
        <p:txBody>
          <a:bodyPr wrap="none" rtlCol="0">
            <a:spAutoFit/>
          </a:bodyPr>
          <a:lstStyle/>
          <a:p>
            <a:r>
              <a:rPr lang="it-IT" dirty="0" smtClean="0"/>
              <a:t>231,1 </a:t>
            </a:r>
            <a:r>
              <a:rPr lang="it-IT" dirty="0" err="1" smtClean="0"/>
              <a:t>Mton</a:t>
            </a:r>
            <a:endParaRPr lang="it-IT" dirty="0"/>
          </a:p>
        </p:txBody>
      </p:sp>
      <p:sp>
        <p:nvSpPr>
          <p:cNvPr id="20" name="CasellaDiTesto 19"/>
          <p:cNvSpPr txBox="1"/>
          <p:nvPr/>
        </p:nvSpPr>
        <p:spPr>
          <a:xfrm>
            <a:off x="4610100" y="3676650"/>
            <a:ext cx="593432" cy="369332"/>
          </a:xfrm>
          <a:prstGeom prst="rect">
            <a:avLst/>
          </a:prstGeom>
          <a:noFill/>
        </p:spPr>
        <p:txBody>
          <a:bodyPr wrap="none" rtlCol="0">
            <a:spAutoFit/>
          </a:bodyPr>
          <a:lstStyle/>
          <a:p>
            <a:r>
              <a:rPr lang="it-IT" dirty="0" smtClean="0"/>
              <a:t>33,9</a:t>
            </a:r>
            <a:endParaRPr lang="it-IT" dirty="0"/>
          </a:p>
        </p:txBody>
      </p:sp>
      <p:sp>
        <p:nvSpPr>
          <p:cNvPr id="21" name="CasellaDiTesto 20"/>
          <p:cNvSpPr txBox="1"/>
          <p:nvPr/>
        </p:nvSpPr>
        <p:spPr>
          <a:xfrm>
            <a:off x="4610100" y="4514850"/>
            <a:ext cx="710451" cy="369332"/>
          </a:xfrm>
          <a:prstGeom prst="rect">
            <a:avLst/>
          </a:prstGeom>
          <a:noFill/>
        </p:spPr>
        <p:txBody>
          <a:bodyPr wrap="none" rtlCol="0">
            <a:spAutoFit/>
          </a:bodyPr>
          <a:lstStyle/>
          <a:p>
            <a:r>
              <a:rPr lang="it-IT" dirty="0" smtClean="0"/>
              <a:t>105,5</a:t>
            </a:r>
            <a:endParaRPr lang="it-IT" dirty="0"/>
          </a:p>
        </p:txBody>
      </p:sp>
      <p:sp>
        <p:nvSpPr>
          <p:cNvPr id="22" name="CasellaDiTesto 21"/>
          <p:cNvSpPr txBox="1"/>
          <p:nvPr/>
        </p:nvSpPr>
        <p:spPr>
          <a:xfrm>
            <a:off x="4591050" y="5359980"/>
            <a:ext cx="593432" cy="369332"/>
          </a:xfrm>
          <a:prstGeom prst="rect">
            <a:avLst/>
          </a:prstGeom>
          <a:noFill/>
        </p:spPr>
        <p:txBody>
          <a:bodyPr wrap="none" rtlCol="0">
            <a:spAutoFit/>
          </a:bodyPr>
          <a:lstStyle/>
          <a:p>
            <a:r>
              <a:rPr lang="it-IT" dirty="0" smtClean="0"/>
              <a:t>29,5</a:t>
            </a:r>
            <a:endParaRPr lang="it-IT" dirty="0"/>
          </a:p>
        </p:txBody>
      </p:sp>
      <p:sp>
        <p:nvSpPr>
          <p:cNvPr id="23" name="CasellaDiTesto 22"/>
          <p:cNvSpPr txBox="1"/>
          <p:nvPr/>
        </p:nvSpPr>
        <p:spPr>
          <a:xfrm>
            <a:off x="4653395" y="5727115"/>
            <a:ext cx="418704" cy="369332"/>
          </a:xfrm>
          <a:prstGeom prst="rect">
            <a:avLst/>
          </a:prstGeom>
          <a:noFill/>
        </p:spPr>
        <p:txBody>
          <a:bodyPr wrap="none" rtlCol="0">
            <a:spAutoFit/>
          </a:bodyPr>
          <a:lstStyle/>
          <a:p>
            <a:r>
              <a:rPr lang="it-IT" dirty="0" smtClean="0"/>
              <a:t>18</a:t>
            </a:r>
            <a:endParaRPr lang="it-IT" dirty="0"/>
          </a:p>
        </p:txBody>
      </p:sp>
      <p:sp>
        <p:nvSpPr>
          <p:cNvPr id="25" name="CasellaDiTesto 24"/>
          <p:cNvSpPr txBox="1"/>
          <p:nvPr/>
        </p:nvSpPr>
        <p:spPr>
          <a:xfrm>
            <a:off x="8082378" y="1238262"/>
            <a:ext cx="3258584" cy="369332"/>
          </a:xfrm>
          <a:prstGeom prst="rect">
            <a:avLst/>
          </a:prstGeom>
          <a:noFill/>
        </p:spPr>
        <p:txBody>
          <a:bodyPr wrap="none" rtlCol="0">
            <a:spAutoFit/>
          </a:bodyPr>
          <a:lstStyle/>
          <a:p>
            <a:r>
              <a:rPr lang="it-IT" dirty="0" smtClean="0"/>
              <a:t>Emissioni gas serra in Italia, 2019</a:t>
            </a:r>
            <a:endParaRPr lang="it-IT" dirty="0"/>
          </a:p>
        </p:txBody>
      </p:sp>
      <p:sp>
        <p:nvSpPr>
          <p:cNvPr id="26" name="Rettangolo 25"/>
          <p:cNvSpPr/>
          <p:nvPr/>
        </p:nvSpPr>
        <p:spPr>
          <a:xfrm>
            <a:off x="5848349" y="3009473"/>
            <a:ext cx="1395413" cy="3600449"/>
          </a:xfrm>
          <a:prstGeom prst="rect">
            <a:avLst/>
          </a:prstGeom>
          <a:solidFill>
            <a:schemeClr val="bg1">
              <a:lumMod val="9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TOTALI</a:t>
            </a:r>
            <a:endParaRPr lang="it-IT" dirty="0"/>
          </a:p>
        </p:txBody>
      </p:sp>
      <p:sp>
        <p:nvSpPr>
          <p:cNvPr id="27" name="Rettangolo 26"/>
          <p:cNvSpPr/>
          <p:nvPr/>
        </p:nvSpPr>
        <p:spPr>
          <a:xfrm>
            <a:off x="5824105" y="3015965"/>
            <a:ext cx="1404938" cy="166688"/>
          </a:xfrm>
          <a:prstGeom prst="rect">
            <a:avLst/>
          </a:prstGeom>
          <a:solidFill>
            <a:schemeClr val="accent2">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Rettangolo 28"/>
          <p:cNvSpPr/>
          <p:nvPr/>
        </p:nvSpPr>
        <p:spPr>
          <a:xfrm>
            <a:off x="5848350" y="3285697"/>
            <a:ext cx="1414463" cy="166688"/>
          </a:xfrm>
          <a:prstGeom prst="rect">
            <a:avLst/>
          </a:prstGeom>
          <a:solidFill>
            <a:schemeClr val="accent1">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5872163" y="3560621"/>
            <a:ext cx="1343026" cy="2792126"/>
          </a:xfrm>
          <a:prstGeom prst="rect">
            <a:avLst/>
          </a:prstGeom>
          <a:solidFill>
            <a:schemeClr val="accent6">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p:cNvSpPr/>
          <p:nvPr/>
        </p:nvSpPr>
        <p:spPr>
          <a:xfrm>
            <a:off x="5829300" y="6414660"/>
            <a:ext cx="1398298" cy="190500"/>
          </a:xfrm>
          <a:prstGeom prst="rect">
            <a:avLst/>
          </a:prstGeom>
          <a:solidFill>
            <a:schemeClr val="tx1">
              <a:lumMod val="65000"/>
              <a:lumOff val="3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CasellaDiTesto 32"/>
          <p:cNvSpPr txBox="1"/>
          <p:nvPr/>
        </p:nvSpPr>
        <p:spPr>
          <a:xfrm>
            <a:off x="5843588" y="2934134"/>
            <a:ext cx="1344599" cy="369332"/>
          </a:xfrm>
          <a:prstGeom prst="rect">
            <a:avLst/>
          </a:prstGeom>
          <a:noFill/>
        </p:spPr>
        <p:txBody>
          <a:bodyPr wrap="none" rtlCol="0">
            <a:spAutoFit/>
          </a:bodyPr>
          <a:lstStyle/>
          <a:p>
            <a:r>
              <a:rPr lang="it-IT" b="1" dirty="0" smtClean="0"/>
              <a:t>NAVI – 4,3%</a:t>
            </a:r>
            <a:endParaRPr lang="it-IT" dirty="0"/>
          </a:p>
        </p:txBody>
      </p:sp>
      <p:sp>
        <p:nvSpPr>
          <p:cNvPr id="34" name="CasellaDiTesto 33"/>
          <p:cNvSpPr txBox="1"/>
          <p:nvPr/>
        </p:nvSpPr>
        <p:spPr>
          <a:xfrm>
            <a:off x="5824536" y="3209490"/>
            <a:ext cx="1422184" cy="369332"/>
          </a:xfrm>
          <a:prstGeom prst="rect">
            <a:avLst/>
          </a:prstGeom>
          <a:noFill/>
        </p:spPr>
        <p:txBody>
          <a:bodyPr wrap="square" rtlCol="0">
            <a:spAutoFit/>
          </a:bodyPr>
          <a:lstStyle/>
          <a:p>
            <a:r>
              <a:rPr lang="it-IT" b="1" dirty="0" smtClean="0"/>
              <a:t>AEREI – 2,3%</a:t>
            </a:r>
            <a:endParaRPr lang="it-IT" dirty="0"/>
          </a:p>
        </p:txBody>
      </p:sp>
      <p:sp>
        <p:nvSpPr>
          <p:cNvPr id="35" name="CasellaDiTesto 34"/>
          <p:cNvSpPr txBox="1"/>
          <p:nvPr/>
        </p:nvSpPr>
        <p:spPr>
          <a:xfrm>
            <a:off x="5895976" y="4271532"/>
            <a:ext cx="1219200" cy="923330"/>
          </a:xfrm>
          <a:prstGeom prst="rect">
            <a:avLst/>
          </a:prstGeom>
          <a:noFill/>
        </p:spPr>
        <p:txBody>
          <a:bodyPr wrap="square" rtlCol="0">
            <a:spAutoFit/>
          </a:bodyPr>
          <a:lstStyle/>
          <a:p>
            <a:pPr algn="ctr"/>
            <a:r>
              <a:rPr lang="it-IT" b="1" dirty="0" smtClean="0"/>
              <a:t>SU STRADA 92,6%</a:t>
            </a:r>
            <a:endParaRPr lang="it-IT" dirty="0"/>
          </a:p>
        </p:txBody>
      </p:sp>
      <p:sp>
        <p:nvSpPr>
          <p:cNvPr id="36" name="CasellaDiTesto 35"/>
          <p:cNvSpPr txBox="1"/>
          <p:nvPr/>
        </p:nvSpPr>
        <p:spPr>
          <a:xfrm>
            <a:off x="5853113" y="6328933"/>
            <a:ext cx="1553630" cy="369332"/>
          </a:xfrm>
          <a:prstGeom prst="rect">
            <a:avLst/>
          </a:prstGeom>
          <a:noFill/>
        </p:spPr>
        <p:txBody>
          <a:bodyPr wrap="none" rtlCol="0">
            <a:spAutoFit/>
          </a:bodyPr>
          <a:lstStyle/>
          <a:p>
            <a:r>
              <a:rPr lang="it-IT" b="1" dirty="0" smtClean="0"/>
              <a:t>TRENI – 0,15%</a:t>
            </a:r>
            <a:endParaRPr lang="it-IT" dirty="0"/>
          </a:p>
        </p:txBody>
      </p:sp>
      <p:sp>
        <p:nvSpPr>
          <p:cNvPr id="37" name="CasellaDiTesto 36"/>
          <p:cNvSpPr txBox="1"/>
          <p:nvPr/>
        </p:nvSpPr>
        <p:spPr>
          <a:xfrm>
            <a:off x="7253288" y="2995188"/>
            <a:ext cx="854593" cy="307777"/>
          </a:xfrm>
          <a:prstGeom prst="rect">
            <a:avLst/>
          </a:prstGeom>
          <a:noFill/>
        </p:spPr>
        <p:txBody>
          <a:bodyPr wrap="none" rtlCol="0">
            <a:spAutoFit/>
          </a:bodyPr>
          <a:lstStyle/>
          <a:p>
            <a:r>
              <a:rPr lang="it-IT" sz="1400" dirty="0" smtClean="0"/>
              <a:t>4,5 </a:t>
            </a:r>
            <a:r>
              <a:rPr lang="it-IT" sz="1400" dirty="0" err="1" smtClean="0"/>
              <a:t>Mton</a:t>
            </a:r>
            <a:endParaRPr lang="it-IT" sz="1400" dirty="0"/>
          </a:p>
        </p:txBody>
      </p:sp>
      <p:sp>
        <p:nvSpPr>
          <p:cNvPr id="38" name="CasellaDiTesto 37"/>
          <p:cNvSpPr txBox="1"/>
          <p:nvPr/>
        </p:nvSpPr>
        <p:spPr>
          <a:xfrm>
            <a:off x="7248520" y="3219028"/>
            <a:ext cx="854593" cy="307777"/>
          </a:xfrm>
          <a:prstGeom prst="rect">
            <a:avLst/>
          </a:prstGeom>
          <a:noFill/>
        </p:spPr>
        <p:txBody>
          <a:bodyPr wrap="none" rtlCol="0">
            <a:spAutoFit/>
          </a:bodyPr>
          <a:lstStyle/>
          <a:p>
            <a:r>
              <a:rPr lang="it-IT" sz="1400" dirty="0" smtClean="0"/>
              <a:t>2,4 </a:t>
            </a:r>
            <a:r>
              <a:rPr lang="it-IT" sz="1400" dirty="0" err="1" smtClean="0"/>
              <a:t>Mton</a:t>
            </a:r>
            <a:endParaRPr lang="it-IT" sz="1400" dirty="0"/>
          </a:p>
        </p:txBody>
      </p:sp>
      <p:sp>
        <p:nvSpPr>
          <p:cNvPr id="39" name="CasellaDiTesto 38"/>
          <p:cNvSpPr txBox="1"/>
          <p:nvPr/>
        </p:nvSpPr>
        <p:spPr>
          <a:xfrm>
            <a:off x="7319961" y="4590626"/>
            <a:ext cx="945965" cy="307777"/>
          </a:xfrm>
          <a:prstGeom prst="rect">
            <a:avLst/>
          </a:prstGeom>
          <a:noFill/>
        </p:spPr>
        <p:txBody>
          <a:bodyPr wrap="none" rtlCol="0">
            <a:spAutoFit/>
          </a:bodyPr>
          <a:lstStyle/>
          <a:p>
            <a:r>
              <a:rPr lang="it-IT" sz="1400" dirty="0" smtClean="0"/>
              <a:t>97,7 </a:t>
            </a:r>
            <a:r>
              <a:rPr lang="it-IT" sz="1400" dirty="0" err="1" smtClean="0"/>
              <a:t>Mton</a:t>
            </a:r>
            <a:endParaRPr lang="it-IT" sz="1400" dirty="0"/>
          </a:p>
        </p:txBody>
      </p:sp>
      <p:sp>
        <p:nvSpPr>
          <p:cNvPr id="40" name="CasellaDiTesto 39"/>
          <p:cNvSpPr txBox="1"/>
          <p:nvPr/>
        </p:nvSpPr>
        <p:spPr>
          <a:xfrm>
            <a:off x="7362826" y="6319413"/>
            <a:ext cx="945965" cy="307777"/>
          </a:xfrm>
          <a:prstGeom prst="rect">
            <a:avLst/>
          </a:prstGeom>
          <a:noFill/>
        </p:spPr>
        <p:txBody>
          <a:bodyPr wrap="none" rtlCol="0">
            <a:spAutoFit/>
          </a:bodyPr>
          <a:lstStyle/>
          <a:p>
            <a:r>
              <a:rPr lang="it-IT" sz="1400" dirty="0" smtClean="0"/>
              <a:t>0,16 </a:t>
            </a:r>
            <a:r>
              <a:rPr lang="it-IT" sz="1400" dirty="0" err="1" smtClean="0"/>
              <a:t>Mton</a:t>
            </a:r>
            <a:endParaRPr lang="it-IT" sz="1400" dirty="0"/>
          </a:p>
        </p:txBody>
      </p:sp>
      <p:sp>
        <p:nvSpPr>
          <p:cNvPr id="42" name="Rettangolo 41"/>
          <p:cNvSpPr/>
          <p:nvPr/>
        </p:nvSpPr>
        <p:spPr>
          <a:xfrm>
            <a:off x="9063264" y="2977143"/>
            <a:ext cx="1395413" cy="3852088"/>
          </a:xfrm>
          <a:prstGeom prst="rect">
            <a:avLst/>
          </a:prstGeom>
          <a:solidFill>
            <a:schemeClr val="bg1">
              <a:lumMod val="9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TOTALI</a:t>
            </a:r>
            <a:endParaRPr lang="it-IT" dirty="0"/>
          </a:p>
        </p:txBody>
      </p:sp>
      <p:sp>
        <p:nvSpPr>
          <p:cNvPr id="43" name="Rettangolo 42"/>
          <p:cNvSpPr/>
          <p:nvPr/>
        </p:nvSpPr>
        <p:spPr>
          <a:xfrm>
            <a:off x="9053740" y="2992582"/>
            <a:ext cx="1404938" cy="2274897"/>
          </a:xfrm>
          <a:prstGeom prst="rect">
            <a:avLst/>
          </a:prstGeom>
          <a:solidFill>
            <a:schemeClr val="accent4">
              <a:lumMod val="40000"/>
              <a:lumOff val="6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Rettangolo 43"/>
          <p:cNvSpPr/>
          <p:nvPr/>
        </p:nvSpPr>
        <p:spPr>
          <a:xfrm>
            <a:off x="9063265" y="5221187"/>
            <a:ext cx="1414463" cy="838550"/>
          </a:xfrm>
          <a:prstGeom prst="rect">
            <a:avLst/>
          </a:prstGeom>
          <a:solidFill>
            <a:schemeClr val="accent1">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p:cNvSpPr/>
          <p:nvPr/>
        </p:nvSpPr>
        <p:spPr>
          <a:xfrm flipV="1">
            <a:off x="9087078" y="6106559"/>
            <a:ext cx="1343026" cy="179889"/>
          </a:xfrm>
          <a:prstGeom prst="rect">
            <a:avLst/>
          </a:prstGeom>
          <a:solidFill>
            <a:schemeClr val="accent6">
              <a:lumMod val="60000"/>
              <a:lumOff val="40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p:cNvSpPr/>
          <p:nvPr/>
        </p:nvSpPr>
        <p:spPr>
          <a:xfrm>
            <a:off x="9044215" y="6382330"/>
            <a:ext cx="1398298" cy="203814"/>
          </a:xfrm>
          <a:prstGeom prst="rect">
            <a:avLst/>
          </a:prstGeom>
          <a:solidFill>
            <a:schemeClr val="tx1">
              <a:lumMod val="65000"/>
              <a:lumOff val="35000"/>
              <a:alpha val="78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6"/>
          <p:cNvSpPr txBox="1"/>
          <p:nvPr/>
        </p:nvSpPr>
        <p:spPr>
          <a:xfrm>
            <a:off x="9001765" y="3795106"/>
            <a:ext cx="1594732" cy="369332"/>
          </a:xfrm>
          <a:prstGeom prst="rect">
            <a:avLst/>
          </a:prstGeom>
          <a:noFill/>
        </p:spPr>
        <p:txBody>
          <a:bodyPr wrap="square" rtlCol="0">
            <a:spAutoFit/>
          </a:bodyPr>
          <a:lstStyle/>
          <a:p>
            <a:r>
              <a:rPr lang="it-IT" b="1" dirty="0" smtClean="0"/>
              <a:t>AUTO – 67,4%</a:t>
            </a:r>
            <a:endParaRPr lang="it-IT" dirty="0"/>
          </a:p>
        </p:txBody>
      </p:sp>
      <p:sp>
        <p:nvSpPr>
          <p:cNvPr id="48" name="CasellaDiTesto 47"/>
          <p:cNvSpPr txBox="1"/>
          <p:nvPr/>
        </p:nvSpPr>
        <p:spPr>
          <a:xfrm>
            <a:off x="9024936" y="5397846"/>
            <a:ext cx="1570492" cy="369332"/>
          </a:xfrm>
          <a:prstGeom prst="rect">
            <a:avLst/>
          </a:prstGeom>
          <a:noFill/>
        </p:spPr>
        <p:txBody>
          <a:bodyPr wrap="square" rtlCol="0">
            <a:spAutoFit/>
          </a:bodyPr>
          <a:lstStyle/>
          <a:p>
            <a:r>
              <a:rPr lang="it-IT" b="1" dirty="0" smtClean="0"/>
              <a:t>MERCI – 25%</a:t>
            </a:r>
            <a:endParaRPr lang="it-IT" dirty="0"/>
          </a:p>
        </p:txBody>
      </p:sp>
      <p:sp>
        <p:nvSpPr>
          <p:cNvPr id="49" name="CasellaDiTesto 48"/>
          <p:cNvSpPr txBox="1"/>
          <p:nvPr/>
        </p:nvSpPr>
        <p:spPr>
          <a:xfrm>
            <a:off x="9125405" y="6023797"/>
            <a:ext cx="1219200" cy="369332"/>
          </a:xfrm>
          <a:prstGeom prst="rect">
            <a:avLst/>
          </a:prstGeom>
          <a:noFill/>
        </p:spPr>
        <p:txBody>
          <a:bodyPr wrap="square" rtlCol="0">
            <a:spAutoFit/>
          </a:bodyPr>
          <a:lstStyle/>
          <a:p>
            <a:pPr algn="ctr"/>
            <a:r>
              <a:rPr lang="it-IT" b="1" dirty="0" smtClean="0"/>
              <a:t>BUS -3 %</a:t>
            </a:r>
            <a:endParaRPr lang="it-IT" dirty="0"/>
          </a:p>
        </p:txBody>
      </p:sp>
      <p:sp>
        <p:nvSpPr>
          <p:cNvPr id="50" name="CasellaDiTesto 49"/>
          <p:cNvSpPr txBox="1"/>
          <p:nvPr/>
        </p:nvSpPr>
        <p:spPr>
          <a:xfrm>
            <a:off x="9068028" y="6296602"/>
            <a:ext cx="1306704" cy="369332"/>
          </a:xfrm>
          <a:prstGeom prst="rect">
            <a:avLst/>
          </a:prstGeom>
          <a:noFill/>
        </p:spPr>
        <p:txBody>
          <a:bodyPr wrap="square" rtlCol="0">
            <a:spAutoFit/>
          </a:bodyPr>
          <a:lstStyle/>
          <a:p>
            <a:r>
              <a:rPr lang="it-IT" b="1" dirty="0" smtClean="0"/>
              <a:t>MOTO – 3%</a:t>
            </a:r>
            <a:endParaRPr lang="it-IT" dirty="0"/>
          </a:p>
        </p:txBody>
      </p:sp>
      <p:sp>
        <p:nvSpPr>
          <p:cNvPr id="51" name="CasellaDiTesto 50"/>
          <p:cNvSpPr txBox="1"/>
          <p:nvPr/>
        </p:nvSpPr>
        <p:spPr>
          <a:xfrm>
            <a:off x="10584317" y="4036915"/>
            <a:ext cx="961920" cy="338554"/>
          </a:xfrm>
          <a:prstGeom prst="rect">
            <a:avLst/>
          </a:prstGeom>
          <a:noFill/>
        </p:spPr>
        <p:txBody>
          <a:bodyPr wrap="square" rtlCol="0">
            <a:spAutoFit/>
          </a:bodyPr>
          <a:lstStyle/>
          <a:p>
            <a:r>
              <a:rPr lang="it-IT" sz="1600" b="1" dirty="0" smtClean="0"/>
              <a:t>67 </a:t>
            </a:r>
            <a:r>
              <a:rPr lang="it-IT" sz="1600" b="1" dirty="0" err="1" smtClean="0"/>
              <a:t>Mton</a:t>
            </a:r>
            <a:endParaRPr lang="it-IT" sz="1600" b="1" dirty="0"/>
          </a:p>
        </p:txBody>
      </p:sp>
      <p:sp>
        <p:nvSpPr>
          <p:cNvPr id="52" name="CasellaDiTesto 51"/>
          <p:cNvSpPr txBox="1"/>
          <p:nvPr/>
        </p:nvSpPr>
        <p:spPr>
          <a:xfrm>
            <a:off x="10550521" y="6046012"/>
            <a:ext cx="854593" cy="307777"/>
          </a:xfrm>
          <a:prstGeom prst="rect">
            <a:avLst/>
          </a:prstGeom>
          <a:noFill/>
        </p:spPr>
        <p:txBody>
          <a:bodyPr wrap="square" rtlCol="0">
            <a:spAutoFit/>
          </a:bodyPr>
          <a:lstStyle/>
          <a:p>
            <a:r>
              <a:rPr lang="it-IT" sz="1400" dirty="0" smtClean="0"/>
              <a:t>2,9 </a:t>
            </a:r>
            <a:r>
              <a:rPr lang="it-IT" sz="1400" dirty="0" err="1" smtClean="0"/>
              <a:t>Mton</a:t>
            </a:r>
            <a:endParaRPr lang="it-IT" sz="1400" dirty="0"/>
          </a:p>
        </p:txBody>
      </p:sp>
      <p:sp>
        <p:nvSpPr>
          <p:cNvPr id="53" name="CasellaDiTesto 52"/>
          <p:cNvSpPr txBox="1"/>
          <p:nvPr/>
        </p:nvSpPr>
        <p:spPr>
          <a:xfrm>
            <a:off x="10534876" y="5443667"/>
            <a:ext cx="945965" cy="307777"/>
          </a:xfrm>
          <a:prstGeom prst="rect">
            <a:avLst/>
          </a:prstGeom>
          <a:noFill/>
        </p:spPr>
        <p:txBody>
          <a:bodyPr wrap="square" rtlCol="0">
            <a:spAutoFit/>
          </a:bodyPr>
          <a:lstStyle/>
          <a:p>
            <a:r>
              <a:rPr lang="it-IT" sz="1400" dirty="0" smtClean="0"/>
              <a:t>24,4 </a:t>
            </a:r>
            <a:r>
              <a:rPr lang="it-IT" sz="1400" dirty="0" err="1" smtClean="0"/>
              <a:t>Mton</a:t>
            </a:r>
            <a:endParaRPr lang="it-IT" sz="1400" dirty="0"/>
          </a:p>
        </p:txBody>
      </p:sp>
      <p:sp>
        <p:nvSpPr>
          <p:cNvPr id="54" name="CasellaDiTesto 53"/>
          <p:cNvSpPr txBox="1"/>
          <p:nvPr/>
        </p:nvSpPr>
        <p:spPr>
          <a:xfrm>
            <a:off x="10548713" y="6287083"/>
            <a:ext cx="854593" cy="307777"/>
          </a:xfrm>
          <a:prstGeom prst="rect">
            <a:avLst/>
          </a:prstGeom>
          <a:noFill/>
        </p:spPr>
        <p:txBody>
          <a:bodyPr wrap="square" rtlCol="0">
            <a:spAutoFit/>
          </a:bodyPr>
          <a:lstStyle/>
          <a:p>
            <a:r>
              <a:rPr lang="it-IT" sz="1400" dirty="0" smtClean="0"/>
              <a:t>2,9 </a:t>
            </a:r>
            <a:r>
              <a:rPr lang="it-IT" sz="1400" dirty="0" err="1" smtClean="0"/>
              <a:t>Mton</a:t>
            </a:r>
            <a:endParaRPr lang="it-IT" sz="1400" dirty="0"/>
          </a:p>
        </p:txBody>
      </p:sp>
      <p:sp>
        <p:nvSpPr>
          <p:cNvPr id="55" name="CasellaDiTesto 54"/>
          <p:cNvSpPr txBox="1"/>
          <p:nvPr/>
        </p:nvSpPr>
        <p:spPr>
          <a:xfrm>
            <a:off x="0" y="6396335"/>
            <a:ext cx="3338286" cy="461665"/>
          </a:xfrm>
          <a:prstGeom prst="rect">
            <a:avLst/>
          </a:prstGeom>
          <a:noFill/>
        </p:spPr>
        <p:txBody>
          <a:bodyPr wrap="square" rtlCol="0">
            <a:spAutoFit/>
          </a:bodyPr>
          <a:lstStyle/>
          <a:p>
            <a:r>
              <a:rPr lang="it-IT" sz="1200" dirty="0" err="1" smtClean="0"/>
              <a:t>Coutesy</a:t>
            </a:r>
            <a:r>
              <a:rPr lang="it-IT" sz="1200" dirty="0" smtClean="0"/>
              <a:t> of Nicola </a:t>
            </a:r>
            <a:r>
              <a:rPr lang="it-IT" sz="1200" dirty="0" err="1" smtClean="0"/>
              <a:t>Armaroli</a:t>
            </a:r>
            <a:r>
              <a:rPr lang="it-IT" sz="1200" dirty="0" smtClean="0"/>
              <a:t>. Data source ISPRA National </a:t>
            </a:r>
            <a:r>
              <a:rPr lang="it-IT" sz="1200" dirty="0" err="1" smtClean="0"/>
              <a:t>Greenhouse</a:t>
            </a:r>
            <a:r>
              <a:rPr lang="it-IT" sz="1200" dirty="0" smtClean="0"/>
              <a:t> </a:t>
            </a:r>
            <a:r>
              <a:rPr lang="it-IT" sz="1200" dirty="0" err="1" smtClean="0"/>
              <a:t>Inventory</a:t>
            </a:r>
            <a:r>
              <a:rPr lang="it-IT" sz="1200" dirty="0" smtClean="0"/>
              <a:t> Report 2021</a:t>
            </a:r>
            <a:endParaRPr lang="it-IT" sz="1200" dirty="0"/>
          </a:p>
        </p:txBody>
      </p:sp>
      <p:sp>
        <p:nvSpPr>
          <p:cNvPr id="56" name="CasellaDiTesto 55"/>
          <p:cNvSpPr txBox="1"/>
          <p:nvPr/>
        </p:nvSpPr>
        <p:spPr>
          <a:xfrm>
            <a:off x="10086110" y="1981203"/>
            <a:ext cx="1608133" cy="584775"/>
          </a:xfrm>
          <a:prstGeom prst="rect">
            <a:avLst/>
          </a:prstGeom>
          <a:noFill/>
        </p:spPr>
        <p:txBody>
          <a:bodyPr wrap="square" rtlCol="0">
            <a:spAutoFit/>
          </a:bodyPr>
          <a:lstStyle/>
          <a:p>
            <a:pPr algn="r"/>
            <a:r>
              <a:rPr lang="it-IT" sz="1600" b="1" dirty="0" smtClean="0"/>
              <a:t>16% su tutte le emissioni</a:t>
            </a:r>
            <a:endParaRPr lang="it-IT" sz="1600" b="1" dirty="0"/>
          </a:p>
        </p:txBody>
      </p:sp>
      <p:cxnSp>
        <p:nvCxnSpPr>
          <p:cNvPr id="58" name="Connettore 2 57"/>
          <p:cNvCxnSpPr/>
          <p:nvPr/>
        </p:nvCxnSpPr>
        <p:spPr>
          <a:xfrm flipV="1">
            <a:off x="10210800" y="2244440"/>
            <a:ext cx="0" cy="942105"/>
          </a:xfrm>
          <a:prstGeom prst="straightConnector1">
            <a:avLst/>
          </a:prstGeom>
          <a:ln w="3175">
            <a:solidFill>
              <a:schemeClr val="tx1">
                <a:lumMod val="65000"/>
                <a:lumOff val="3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59" name="CasellaDiTesto 58"/>
          <p:cNvSpPr txBox="1"/>
          <p:nvPr/>
        </p:nvSpPr>
        <p:spPr>
          <a:xfrm>
            <a:off x="235526" y="180108"/>
            <a:ext cx="622735" cy="369332"/>
          </a:xfrm>
          <a:prstGeom prst="rect">
            <a:avLst/>
          </a:prstGeom>
          <a:noFill/>
        </p:spPr>
        <p:txBody>
          <a:bodyPr wrap="none" rtlCol="0">
            <a:spAutoFit/>
          </a:bodyPr>
          <a:lstStyle/>
          <a:p>
            <a:r>
              <a:rPr lang="it-IT" b="1" dirty="0" smtClean="0">
                <a:solidFill>
                  <a:schemeClr val="bg1"/>
                </a:solidFill>
              </a:rPr>
              <a:t>New</a:t>
            </a:r>
            <a:endParaRPr lang="it-IT" b="1" dirty="0">
              <a:solidFill>
                <a:schemeClr val="bg1"/>
              </a:solidFill>
            </a:endParaRPr>
          </a:p>
        </p:txBody>
      </p:sp>
      <p:sp>
        <p:nvSpPr>
          <p:cNvPr id="62" name="Rettangolo 61"/>
          <p:cNvSpPr/>
          <p:nvPr/>
        </p:nvSpPr>
        <p:spPr>
          <a:xfrm>
            <a:off x="8942523" y="2929180"/>
            <a:ext cx="1611824" cy="2386739"/>
          </a:xfrm>
          <a:prstGeom prst="rect">
            <a:avLst/>
          </a:prstGeom>
          <a:solidFill>
            <a:schemeClr val="bg1">
              <a:alpha val="0"/>
            </a:schemeClr>
          </a:solidFill>
          <a:ln w="539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3" name="Picture 3"/>
          <p:cNvPicPr>
            <a:picLocks noChangeAspect="1" noChangeArrowheads="1"/>
          </p:cNvPicPr>
          <p:nvPr/>
        </p:nvPicPr>
        <p:blipFill>
          <a:blip r:embed="rId2" cstate="print"/>
          <a:srcRect/>
          <a:stretch>
            <a:fillRect/>
          </a:stretch>
        </p:blipFill>
        <p:spPr bwMode="auto">
          <a:xfrm>
            <a:off x="9591354" y="41565"/>
            <a:ext cx="1603115" cy="106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144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2"/>
          </p:nvPr>
        </p:nvSpPr>
        <p:spPr/>
        <p:txBody>
          <a:bodyPr/>
          <a:lstStyle/>
          <a:p>
            <a:endParaRPr lang="it-IT"/>
          </a:p>
        </p:txBody>
      </p:sp>
      <p:pic>
        <p:nvPicPr>
          <p:cNvPr id="4" name="Immagine 3"/>
          <p:cNvPicPr>
            <a:picLocks noChangeAspect="1"/>
          </p:cNvPicPr>
          <p:nvPr/>
        </p:nvPicPr>
        <p:blipFill>
          <a:blip r:embed="rId2"/>
          <a:stretch>
            <a:fillRect/>
          </a:stretch>
        </p:blipFill>
        <p:spPr>
          <a:xfrm>
            <a:off x="1057075" y="785795"/>
            <a:ext cx="9916338" cy="5373936"/>
          </a:xfrm>
          <a:prstGeom prst="rect">
            <a:avLst/>
          </a:prstGeom>
        </p:spPr>
      </p:pic>
      <p:sp>
        <p:nvSpPr>
          <p:cNvPr id="5" name="CasellaDiTesto 4"/>
          <p:cNvSpPr txBox="1"/>
          <p:nvPr/>
        </p:nvSpPr>
        <p:spPr>
          <a:xfrm>
            <a:off x="10016836" y="3125585"/>
            <a:ext cx="2175164" cy="1754326"/>
          </a:xfrm>
          <a:prstGeom prst="rect">
            <a:avLst/>
          </a:prstGeom>
          <a:noFill/>
        </p:spPr>
        <p:txBody>
          <a:bodyPr wrap="square" rtlCol="0">
            <a:spAutoFit/>
          </a:bodyPr>
          <a:lstStyle/>
          <a:p>
            <a:r>
              <a:rPr lang="en-GB" b="1" dirty="0" smtClean="0"/>
              <a:t>Alla </a:t>
            </a:r>
            <a:r>
              <a:rPr lang="en-GB" b="1" dirty="0" err="1" smtClean="0"/>
              <a:t>consueta</a:t>
            </a:r>
            <a:r>
              <a:rPr lang="en-GB" b="1" dirty="0" smtClean="0"/>
              <a:t> </a:t>
            </a:r>
            <a:r>
              <a:rPr lang="en-GB" b="1" dirty="0" err="1" smtClean="0"/>
              <a:t>analisi</a:t>
            </a:r>
            <a:r>
              <a:rPr lang="en-GB" b="1" dirty="0" smtClean="0"/>
              <a:t> in termini di salute e </a:t>
            </a:r>
            <a:r>
              <a:rPr lang="en-GB" b="1" dirty="0" err="1" smtClean="0"/>
              <a:t>clima</a:t>
            </a:r>
            <a:r>
              <a:rPr lang="en-GB" b="1" dirty="0" smtClean="0"/>
              <a:t> </a:t>
            </a:r>
            <a:r>
              <a:rPr lang="en-GB" b="1" dirty="0" err="1" smtClean="0"/>
              <a:t>dobbiamo</a:t>
            </a:r>
            <a:r>
              <a:rPr lang="en-GB" b="1" dirty="0" smtClean="0"/>
              <a:t> </a:t>
            </a:r>
            <a:r>
              <a:rPr lang="en-GB" b="1" dirty="0" err="1" smtClean="0"/>
              <a:t>aggiungere</a:t>
            </a:r>
            <a:r>
              <a:rPr lang="en-GB" b="1" dirty="0" smtClean="0"/>
              <a:t> </a:t>
            </a:r>
            <a:r>
              <a:rPr lang="en-GB" b="1" dirty="0" err="1" smtClean="0"/>
              <a:t>oggi</a:t>
            </a:r>
            <a:r>
              <a:rPr lang="en-GB" b="1" dirty="0" smtClean="0"/>
              <a:t> </a:t>
            </a:r>
            <a:r>
              <a:rPr lang="en-GB" b="1" dirty="0" err="1" smtClean="0"/>
              <a:t>sicurezza</a:t>
            </a:r>
            <a:r>
              <a:rPr lang="en-GB" b="1" dirty="0" smtClean="0"/>
              <a:t> </a:t>
            </a:r>
            <a:r>
              <a:rPr lang="en-GB" b="1" dirty="0" err="1" smtClean="0"/>
              <a:t>strategica</a:t>
            </a:r>
            <a:r>
              <a:rPr lang="en-GB" b="1" dirty="0" smtClean="0"/>
              <a:t> e </a:t>
            </a:r>
            <a:r>
              <a:rPr lang="en-GB" b="1" dirty="0" err="1" smtClean="0"/>
              <a:t>volatilità</a:t>
            </a:r>
            <a:r>
              <a:rPr lang="en-GB" b="1" dirty="0" smtClean="0"/>
              <a:t> </a:t>
            </a:r>
            <a:r>
              <a:rPr lang="en-GB" b="1" dirty="0" err="1" smtClean="0"/>
              <a:t>prezzi</a:t>
            </a:r>
            <a:r>
              <a:rPr lang="en-GB" b="1" dirty="0" smtClean="0"/>
              <a:t> </a:t>
            </a:r>
            <a:endParaRPr lang="it-IT" b="1" dirty="0"/>
          </a:p>
        </p:txBody>
      </p:sp>
    </p:spTree>
    <p:extLst>
      <p:ext uri="{BB962C8B-B14F-4D97-AF65-F5344CB8AC3E}">
        <p14:creationId xmlns:p14="http://schemas.microsoft.com/office/powerpoint/2010/main" val="1679257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2"/>
          </p:nvPr>
        </p:nvSpPr>
        <p:spPr/>
        <p:txBody>
          <a:bodyPr/>
          <a:lstStyle/>
          <a:p>
            <a:endParaRPr lang="it-IT"/>
          </a:p>
        </p:txBody>
      </p:sp>
      <p:pic>
        <p:nvPicPr>
          <p:cNvPr id="4" name="Immagine 3"/>
          <p:cNvPicPr>
            <a:picLocks noChangeAspect="1"/>
          </p:cNvPicPr>
          <p:nvPr/>
        </p:nvPicPr>
        <p:blipFill>
          <a:blip r:embed="rId2"/>
          <a:stretch>
            <a:fillRect/>
          </a:stretch>
        </p:blipFill>
        <p:spPr>
          <a:xfrm>
            <a:off x="1321724" y="798347"/>
            <a:ext cx="8621185" cy="5895469"/>
          </a:xfrm>
          <a:prstGeom prst="rect">
            <a:avLst/>
          </a:prstGeom>
        </p:spPr>
      </p:pic>
    </p:spTree>
    <p:extLst>
      <p:ext uri="{BB962C8B-B14F-4D97-AF65-F5344CB8AC3E}">
        <p14:creationId xmlns:p14="http://schemas.microsoft.com/office/powerpoint/2010/main" val="1016607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sz="quarter" idx="12"/>
          </p:nvPr>
        </p:nvSpPr>
        <p:spPr/>
        <p:txBody>
          <a:bodyPr/>
          <a:lstStyle/>
          <a:p>
            <a:endParaRPr lang="it-IT" dirty="0"/>
          </a:p>
        </p:txBody>
      </p:sp>
      <p:pic>
        <p:nvPicPr>
          <p:cNvPr id="4" name="Immagine 3"/>
          <p:cNvPicPr>
            <a:picLocks noChangeAspect="1"/>
          </p:cNvPicPr>
          <p:nvPr/>
        </p:nvPicPr>
        <p:blipFill>
          <a:blip r:embed="rId2"/>
          <a:stretch>
            <a:fillRect/>
          </a:stretch>
        </p:blipFill>
        <p:spPr>
          <a:xfrm>
            <a:off x="1499931" y="79188"/>
            <a:ext cx="9660252" cy="6725022"/>
          </a:xfrm>
          <a:prstGeom prst="rect">
            <a:avLst/>
          </a:prstGeom>
        </p:spPr>
      </p:pic>
    </p:spTree>
    <p:extLst>
      <p:ext uri="{BB962C8B-B14F-4D97-AF65-F5344CB8AC3E}">
        <p14:creationId xmlns:p14="http://schemas.microsoft.com/office/powerpoint/2010/main" val="3441680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3283527" y="207818"/>
            <a:ext cx="5524121" cy="6562131"/>
          </a:xfrm>
          <a:prstGeom prst="rect">
            <a:avLst/>
          </a:prstGeom>
        </p:spPr>
      </p:pic>
    </p:spTree>
    <p:extLst>
      <p:ext uri="{BB962C8B-B14F-4D97-AF65-F5344CB8AC3E}">
        <p14:creationId xmlns:p14="http://schemas.microsoft.com/office/powerpoint/2010/main" val="34947123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80654" y="500062"/>
            <a:ext cx="10515600" cy="1325563"/>
          </a:xfrm>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061555" y="354168"/>
            <a:ext cx="7022869" cy="6045565"/>
          </a:xfrm>
          <a:prstGeom prst="rect">
            <a:avLst/>
          </a:prstGeom>
        </p:spPr>
      </p:pic>
    </p:spTree>
    <p:extLst>
      <p:ext uri="{BB962C8B-B14F-4D97-AF65-F5344CB8AC3E}">
        <p14:creationId xmlns:p14="http://schemas.microsoft.com/office/powerpoint/2010/main" val="1409025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2443943" y="239012"/>
            <a:ext cx="6392486" cy="6585419"/>
          </a:xfrm>
          <a:prstGeom prst="rect">
            <a:avLst/>
          </a:prstGeom>
        </p:spPr>
      </p:pic>
    </p:spTree>
    <p:extLst>
      <p:ext uri="{BB962C8B-B14F-4D97-AF65-F5344CB8AC3E}">
        <p14:creationId xmlns:p14="http://schemas.microsoft.com/office/powerpoint/2010/main" val="4974317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stretch>
            <a:fillRect/>
          </a:stretch>
        </p:blipFill>
        <p:spPr>
          <a:xfrm>
            <a:off x="3616036" y="146007"/>
            <a:ext cx="4397433" cy="6791914"/>
          </a:xfrm>
          <a:prstGeom prst="rect">
            <a:avLst/>
          </a:prstGeom>
        </p:spPr>
      </p:pic>
    </p:spTree>
    <p:extLst>
      <p:ext uri="{BB962C8B-B14F-4D97-AF65-F5344CB8AC3E}">
        <p14:creationId xmlns:p14="http://schemas.microsoft.com/office/powerpoint/2010/main" val="3768853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en-GB" dirty="0" err="1" smtClean="0"/>
              <a:t>Perchè</a:t>
            </a:r>
            <a:r>
              <a:rPr lang="en-GB" dirty="0" smtClean="0"/>
              <a:t> </a:t>
            </a:r>
            <a:r>
              <a:rPr lang="en-GB" dirty="0" err="1" smtClean="0"/>
              <a:t>quella</a:t>
            </a:r>
            <a:r>
              <a:rPr lang="en-GB" dirty="0" smtClean="0"/>
              <a:t> </a:t>
            </a:r>
            <a:r>
              <a:rPr lang="en-GB" dirty="0" err="1" smtClean="0"/>
              <a:t>ecologica</a:t>
            </a:r>
            <a:r>
              <a:rPr lang="en-GB" dirty="0" smtClean="0"/>
              <a:t> è </a:t>
            </a:r>
            <a:r>
              <a:rPr lang="en-GB" dirty="0" err="1" smtClean="0"/>
              <a:t>una</a:t>
            </a:r>
            <a:r>
              <a:rPr lang="en-GB" dirty="0" smtClean="0"/>
              <a:t> </a:t>
            </a:r>
            <a:r>
              <a:rPr lang="en-GB" dirty="0" err="1" smtClean="0"/>
              <a:t>crisi</a:t>
            </a:r>
            <a:r>
              <a:rPr lang="en-GB" dirty="0" smtClean="0"/>
              <a:t> </a:t>
            </a:r>
            <a:r>
              <a:rPr lang="en-GB" dirty="0" err="1" smtClean="0"/>
              <a:t>diversa</a:t>
            </a:r>
            <a:r>
              <a:rPr lang="en-GB" dirty="0" smtClean="0"/>
              <a:t> (</a:t>
            </a:r>
            <a:r>
              <a:rPr lang="en-GB" dirty="0" err="1" smtClean="0"/>
              <a:t>Sermide</a:t>
            </a:r>
            <a:r>
              <a:rPr lang="en-GB" dirty="0" smtClean="0"/>
              <a:t>)</a:t>
            </a:r>
          </a:p>
          <a:p>
            <a:endParaRPr lang="en-GB" dirty="0"/>
          </a:p>
          <a:p>
            <a:r>
              <a:rPr lang="en-GB" dirty="0" smtClean="0"/>
              <a:t>Le </a:t>
            </a:r>
            <a:r>
              <a:rPr lang="en-GB" dirty="0" err="1" smtClean="0"/>
              <a:t>tre</a:t>
            </a:r>
            <a:r>
              <a:rPr lang="en-GB" dirty="0" smtClean="0"/>
              <a:t> </a:t>
            </a:r>
            <a:r>
              <a:rPr lang="en-GB" dirty="0" err="1" smtClean="0"/>
              <a:t>decisioni</a:t>
            </a:r>
            <a:r>
              <a:rPr lang="en-GB" dirty="0" smtClean="0"/>
              <a:t> di </a:t>
            </a:r>
            <a:r>
              <a:rPr lang="en-GB" dirty="0" err="1" smtClean="0"/>
              <a:t>ieri</a:t>
            </a:r>
            <a:r>
              <a:rPr lang="en-GB" dirty="0" smtClean="0"/>
              <a:t> in Europa e le </a:t>
            </a:r>
            <a:r>
              <a:rPr lang="en-GB" dirty="0" err="1" smtClean="0"/>
              <a:t>polemiche</a:t>
            </a:r>
            <a:r>
              <a:rPr lang="en-GB" dirty="0" smtClean="0"/>
              <a:t> </a:t>
            </a:r>
            <a:r>
              <a:rPr lang="en-GB" dirty="0" err="1" smtClean="0"/>
              <a:t>seguite</a:t>
            </a:r>
            <a:r>
              <a:rPr lang="en-GB" dirty="0" smtClean="0"/>
              <a:t>..</a:t>
            </a:r>
            <a:endParaRPr lang="it-IT" dirty="0"/>
          </a:p>
        </p:txBody>
      </p:sp>
    </p:spTree>
    <p:extLst>
      <p:ext uri="{BB962C8B-B14F-4D97-AF65-F5344CB8AC3E}">
        <p14:creationId xmlns:p14="http://schemas.microsoft.com/office/powerpoint/2010/main" val="232589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063183" y="2346639"/>
            <a:ext cx="8192082" cy="3098198"/>
          </a:xfrm>
          <a:prstGeom prst="rect">
            <a:avLst/>
          </a:prstGeom>
        </p:spPr>
      </p:pic>
    </p:spTree>
    <p:extLst>
      <p:ext uri="{BB962C8B-B14F-4D97-AF65-F5344CB8AC3E}">
        <p14:creationId xmlns:p14="http://schemas.microsoft.com/office/powerpoint/2010/main" val="289834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06400" y="273050"/>
            <a:ext cx="12655703" cy="6142465"/>
          </a:xfrm>
          <a:prstGeom prst="rect">
            <a:avLst/>
          </a:prstGeom>
        </p:spPr>
      </p:pic>
    </p:spTree>
    <p:extLst>
      <p:ext uri="{BB962C8B-B14F-4D97-AF65-F5344CB8AC3E}">
        <p14:creationId xmlns:p14="http://schemas.microsoft.com/office/powerpoint/2010/main" val="2617676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406400" y="-1447800"/>
            <a:ext cx="13004800" cy="9753600"/>
          </a:xfrm>
          <a:prstGeom prst="rect">
            <a:avLst/>
          </a:prstGeom>
        </p:spPr>
      </p:pic>
    </p:spTree>
    <p:extLst>
      <p:ext uri="{BB962C8B-B14F-4D97-AF65-F5344CB8AC3E}">
        <p14:creationId xmlns:p14="http://schemas.microsoft.com/office/powerpoint/2010/main" val="15538718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it-IT" b="1" dirty="0"/>
              <a:t>Articolo 43</a:t>
            </a:r>
          </a:p>
          <a:p>
            <a:r>
              <a:rPr lang="it-IT" dirty="0"/>
              <a:t>A fini di utilità generale la legge può riservare originariamente o trasferire, mediante espropriazione e salvo indennizzo, allo Stato, ad enti pubblici o a comunità di lavoratori o di utenti determinate imprese o categorie di imprese, che si riferiscano a servizi pubblici essenziali o a fonti di energia o a situazioni di monopolio ed abbiano carattere di preminente interesse generale.</a:t>
            </a:r>
          </a:p>
          <a:p>
            <a:endParaRPr lang="it-IT" dirty="0"/>
          </a:p>
        </p:txBody>
      </p:sp>
    </p:spTree>
    <p:extLst>
      <p:ext uri="{BB962C8B-B14F-4D97-AF65-F5344CB8AC3E}">
        <p14:creationId xmlns:p14="http://schemas.microsoft.com/office/powerpoint/2010/main" val="1316061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468761" y="1271848"/>
            <a:ext cx="8560785" cy="4799503"/>
          </a:xfrm>
          <a:prstGeom prst="rect">
            <a:avLst/>
          </a:prstGeom>
        </p:spPr>
      </p:pic>
    </p:spTree>
    <p:extLst>
      <p:ext uri="{BB962C8B-B14F-4D97-AF65-F5344CB8AC3E}">
        <p14:creationId xmlns:p14="http://schemas.microsoft.com/office/powerpoint/2010/main" val="16860107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479665" y="1804274"/>
            <a:ext cx="7481703" cy="4242285"/>
          </a:xfrm>
          <a:prstGeom prst="rect">
            <a:avLst/>
          </a:prstGeom>
        </p:spPr>
      </p:pic>
    </p:spTree>
    <p:extLst>
      <p:ext uri="{BB962C8B-B14F-4D97-AF65-F5344CB8AC3E}">
        <p14:creationId xmlns:p14="http://schemas.microsoft.com/office/powerpoint/2010/main" val="256773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15" name="Google Shape;59;p14">
            <a:extLst>
              <a:ext uri="{FF2B5EF4-FFF2-40B4-BE49-F238E27FC236}">
                <a16:creationId xmlns:a16="http://schemas.microsoft.com/office/drawing/2014/main" id="{39BC2655-30B1-4C8B-86AF-4BFB1459CCF8}"/>
              </a:ext>
            </a:extLst>
          </p:cNvPr>
          <p:cNvPicPr preferRelativeResize="0"/>
          <p:nvPr/>
        </p:nvPicPr>
        <p:blipFill rotWithShape="1">
          <a:blip r:embed="rId3">
            <a:alphaModFix/>
          </a:blip>
          <a:srcRect b="13419"/>
          <a:stretch/>
        </p:blipFill>
        <p:spPr>
          <a:xfrm>
            <a:off x="5" y="6155217"/>
            <a:ext cx="12191996" cy="759616"/>
          </a:xfrm>
          <a:prstGeom prst="rect">
            <a:avLst/>
          </a:prstGeom>
          <a:noFill/>
          <a:ln>
            <a:noFill/>
          </a:ln>
        </p:spPr>
      </p:pic>
      <p:pic>
        <p:nvPicPr>
          <p:cNvPr id="16" name="Immagine 15">
            <a:extLst>
              <a:ext uri="{FF2B5EF4-FFF2-40B4-BE49-F238E27FC236}">
                <a16:creationId xmlns:a16="http://schemas.microsoft.com/office/drawing/2014/main" id="{EDB8430E-7885-4E58-9355-460F536089D9}"/>
              </a:ext>
            </a:extLst>
          </p:cNvPr>
          <p:cNvPicPr>
            <a:picLocks noChangeAspect="1"/>
          </p:cNvPicPr>
          <p:nvPr/>
        </p:nvPicPr>
        <p:blipFill>
          <a:blip r:embed="rId4"/>
          <a:stretch>
            <a:fillRect/>
          </a:stretch>
        </p:blipFill>
        <p:spPr>
          <a:xfrm>
            <a:off x="10334955" y="6287470"/>
            <a:ext cx="1430791" cy="551877"/>
          </a:xfrm>
          <a:prstGeom prst="rect">
            <a:avLst/>
          </a:prstGeom>
        </p:spPr>
      </p:pic>
      <p:pic>
        <p:nvPicPr>
          <p:cNvPr id="298" name="Shape 298"/>
          <p:cNvPicPr preferRelativeResize="0"/>
          <p:nvPr/>
        </p:nvPicPr>
        <p:blipFill rotWithShape="1">
          <a:blip r:embed="rId5">
            <a:alphaModFix/>
            <a:duotone>
              <a:schemeClr val="accent1">
                <a:shade val="45000"/>
                <a:satMod val="135000"/>
              </a:schemeClr>
              <a:prstClr val="white"/>
            </a:duotone>
          </a:blip>
          <a:srcRect/>
          <a:stretch/>
        </p:blipFill>
        <p:spPr>
          <a:xfrm>
            <a:off x="1961286" y="3041577"/>
            <a:ext cx="3667991" cy="3511763"/>
          </a:xfrm>
          <a:prstGeom prst="rect">
            <a:avLst/>
          </a:prstGeom>
          <a:noFill/>
          <a:ln>
            <a:noFill/>
          </a:ln>
        </p:spPr>
      </p:pic>
      <p:sp>
        <p:nvSpPr>
          <p:cNvPr id="9" name="Titolo 1">
            <a:extLst>
              <a:ext uri="{FF2B5EF4-FFF2-40B4-BE49-F238E27FC236}">
                <a16:creationId xmlns:a16="http://schemas.microsoft.com/office/drawing/2014/main" id="{61DF51F7-6EE2-4A2B-9D5F-5765F4735875}"/>
              </a:ext>
            </a:extLst>
          </p:cNvPr>
          <p:cNvSpPr txBox="1">
            <a:spLocks/>
          </p:cNvSpPr>
          <p:nvPr/>
        </p:nvSpPr>
        <p:spPr>
          <a:xfrm>
            <a:off x="2043988" y="1899616"/>
            <a:ext cx="8241203" cy="1248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000" dirty="0">
                <a:solidFill>
                  <a:srgbClr val="002060"/>
                </a:solidFill>
                <a:latin typeface="Impact"/>
              </a:rPr>
              <a:t>La forza del </a:t>
            </a:r>
          </a:p>
          <a:p>
            <a:r>
              <a:rPr lang="it-IT" sz="4000" dirty="0">
                <a:solidFill>
                  <a:srgbClr val="002060"/>
                </a:solidFill>
                <a:latin typeface="Impact"/>
              </a:rPr>
              <a:t>coordinamento</a:t>
            </a:r>
          </a:p>
        </p:txBody>
      </p:sp>
      <p:sp>
        <p:nvSpPr>
          <p:cNvPr id="10" name="Titolo 1">
            <a:extLst>
              <a:ext uri="{FF2B5EF4-FFF2-40B4-BE49-F238E27FC236}">
                <a16:creationId xmlns:a16="http://schemas.microsoft.com/office/drawing/2014/main" id="{C49D2A90-08CE-4B69-A409-0EAE2BBCB8C2}"/>
              </a:ext>
            </a:extLst>
          </p:cNvPr>
          <p:cNvSpPr txBox="1">
            <a:spLocks/>
          </p:cNvSpPr>
          <p:nvPr/>
        </p:nvSpPr>
        <p:spPr>
          <a:xfrm>
            <a:off x="6927284" y="1902272"/>
            <a:ext cx="8241203" cy="1248947"/>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4800" dirty="0">
                <a:solidFill>
                  <a:srgbClr val="FFC000"/>
                </a:solidFill>
                <a:latin typeface="Impact"/>
              </a:rPr>
              <a:t>Il mercato </a:t>
            </a:r>
          </a:p>
          <a:p>
            <a:r>
              <a:rPr lang="it-IT" sz="4800" dirty="0">
                <a:solidFill>
                  <a:srgbClr val="FFC000"/>
                </a:solidFill>
                <a:latin typeface="Impact"/>
              </a:rPr>
              <a:t>siamo </a:t>
            </a:r>
            <a:r>
              <a:rPr lang="it-IT" sz="8500" dirty="0">
                <a:solidFill>
                  <a:srgbClr val="FFC000"/>
                </a:solidFill>
                <a:latin typeface="Impact"/>
              </a:rPr>
              <a:t>noi</a:t>
            </a:r>
            <a:endParaRPr lang="it-IT" sz="4800" dirty="0">
              <a:solidFill>
                <a:srgbClr val="FFC000"/>
              </a:solidFill>
              <a:latin typeface="Impact"/>
            </a:endParaRPr>
          </a:p>
        </p:txBody>
      </p:sp>
      <p:pic>
        <p:nvPicPr>
          <p:cNvPr id="11" name="Picture 2" descr="Risultati immagini per tu">
            <a:extLst>
              <a:ext uri="{FF2B5EF4-FFF2-40B4-BE49-F238E27FC236}">
                <a16:creationId xmlns:a16="http://schemas.microsoft.com/office/drawing/2014/main" id="{187FF545-8D1F-4744-A14A-82FA9E3B7B9E}"/>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l="29792" r="25625"/>
          <a:stretch/>
        </p:blipFill>
        <p:spPr bwMode="auto">
          <a:xfrm>
            <a:off x="6829426" y="3177699"/>
            <a:ext cx="2870508" cy="3115597"/>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a:extLst>
              <a:ext uri="{FF2B5EF4-FFF2-40B4-BE49-F238E27FC236}">
                <a16:creationId xmlns:a16="http://schemas.microsoft.com/office/drawing/2014/main" id="{3B81FD4F-72B1-45EC-AD98-189B8E1E734A}"/>
              </a:ext>
            </a:extLst>
          </p:cNvPr>
          <p:cNvSpPr txBox="1">
            <a:spLocks/>
          </p:cNvSpPr>
          <p:nvPr/>
        </p:nvSpPr>
        <p:spPr>
          <a:xfrm>
            <a:off x="891608" y="472560"/>
            <a:ext cx="10156277" cy="124894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chemeClr val="dk2"/>
              </a:buClr>
              <a:buSzPts val="2800"/>
            </a:pPr>
            <a:r>
              <a:rPr lang="it-IT" sz="3200" b="1" dirty="0">
                <a:latin typeface="Arial"/>
                <a:cs typeface="Arial"/>
              </a:rPr>
              <a:t>2 principi di riferimento del Voto col Portafoglio</a:t>
            </a:r>
          </a:p>
        </p:txBody>
      </p:sp>
      <p:cxnSp>
        <p:nvCxnSpPr>
          <p:cNvPr id="13" name="Google Shape;64;p14">
            <a:extLst>
              <a:ext uri="{FF2B5EF4-FFF2-40B4-BE49-F238E27FC236}">
                <a16:creationId xmlns:a16="http://schemas.microsoft.com/office/drawing/2014/main" id="{E8375C30-6D16-4604-8C2C-9323335B9C51}"/>
              </a:ext>
            </a:extLst>
          </p:cNvPr>
          <p:cNvCxnSpPr/>
          <p:nvPr/>
        </p:nvCxnSpPr>
        <p:spPr>
          <a:xfrm>
            <a:off x="-15233" y="1097033"/>
            <a:ext cx="9700000" cy="15600"/>
          </a:xfrm>
          <a:prstGeom prst="straightConnector1">
            <a:avLst/>
          </a:prstGeom>
          <a:noFill/>
          <a:ln w="38100" cap="flat" cmpd="sng">
            <a:solidFill>
              <a:srgbClr val="448684"/>
            </a:solidFill>
            <a:prstDash val="solid"/>
            <a:round/>
            <a:headEnd type="none" w="med" len="med"/>
            <a:tailEnd type="none" w="med" len="med"/>
          </a:ln>
        </p:spPr>
      </p:cxnSp>
      <p:cxnSp>
        <p:nvCxnSpPr>
          <p:cNvPr id="14" name="Google Shape;65;p14">
            <a:extLst>
              <a:ext uri="{FF2B5EF4-FFF2-40B4-BE49-F238E27FC236}">
                <a16:creationId xmlns:a16="http://schemas.microsoft.com/office/drawing/2014/main" id="{DD63F187-D8CC-4554-B73B-331AF944BDAB}"/>
              </a:ext>
            </a:extLst>
          </p:cNvPr>
          <p:cNvCxnSpPr/>
          <p:nvPr/>
        </p:nvCxnSpPr>
        <p:spPr>
          <a:xfrm>
            <a:off x="-15233" y="1198633"/>
            <a:ext cx="9298400" cy="22000"/>
          </a:xfrm>
          <a:prstGeom prst="straightConnector1">
            <a:avLst/>
          </a:prstGeom>
          <a:noFill/>
          <a:ln w="38100" cap="flat" cmpd="sng">
            <a:solidFill>
              <a:srgbClr val="448684"/>
            </a:solidFill>
            <a:prstDash val="solid"/>
            <a:round/>
            <a:headEnd type="none" w="med" len="med"/>
            <a:tailEnd type="none" w="med" len="med"/>
          </a:ln>
        </p:spPr>
      </p:cxnSp>
    </p:spTree>
    <p:extLst>
      <p:ext uri="{BB962C8B-B14F-4D97-AF65-F5344CB8AC3E}">
        <p14:creationId xmlns:p14="http://schemas.microsoft.com/office/powerpoint/2010/main" val="2973560294"/>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999657" y="264324"/>
            <a:ext cx="8047185" cy="1143000"/>
          </a:xfrm>
        </p:spPr>
        <p:txBody>
          <a:bodyPr>
            <a:normAutofit fontScale="90000"/>
          </a:bodyPr>
          <a:lstStyle/>
          <a:p>
            <a:r>
              <a:rPr lang="it-IT" dirty="0" smtClean="0"/>
              <a:t>Siamo consapevoli del ruolo che abbiamo?</a:t>
            </a:r>
            <a:endParaRPr lang="it-IT" dirty="0"/>
          </a:p>
        </p:txBody>
      </p:sp>
      <p:pic>
        <p:nvPicPr>
          <p:cNvPr id="4" name="Segnaposto contenuto 3"/>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0" b="100000" l="46530" r="100000"/>
                    </a14:imgEffect>
                  </a14:imgLayer>
                </a14:imgProps>
              </a:ext>
              <a:ext uri="{28A0092B-C50C-407E-A947-70E740481C1C}">
                <a14:useLocalDpi xmlns:a14="http://schemas.microsoft.com/office/drawing/2010/main" val="0"/>
              </a:ext>
            </a:extLst>
          </a:blip>
          <a:stretch>
            <a:fillRect/>
          </a:stretch>
        </p:blipFill>
        <p:spPr>
          <a:xfrm>
            <a:off x="1978590" y="1442426"/>
            <a:ext cx="8437890" cy="5087693"/>
          </a:xfr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9657" y="1439388"/>
            <a:ext cx="3222871" cy="5090730"/>
          </a:xfrm>
          <a:prstGeom prst="rect">
            <a:avLst/>
          </a:prstGeo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77718" y="5615716"/>
            <a:ext cx="896114" cy="914402"/>
          </a:xfrm>
          <a:prstGeom prst="rect">
            <a:avLst/>
          </a:prstGeom>
        </p:spPr>
      </p:pic>
      <p:sp>
        <p:nvSpPr>
          <p:cNvPr id="7" name="CasellaDiTesto 6"/>
          <p:cNvSpPr txBox="1"/>
          <p:nvPr/>
        </p:nvSpPr>
        <p:spPr>
          <a:xfrm>
            <a:off x="2135560" y="656723"/>
            <a:ext cx="1080120" cy="646331"/>
          </a:xfrm>
          <a:prstGeom prst="rect">
            <a:avLst/>
          </a:prstGeom>
          <a:noFill/>
        </p:spPr>
        <p:txBody>
          <a:bodyPr wrap="square" rtlCol="0">
            <a:spAutoFit/>
          </a:bodyPr>
          <a:lstStyle/>
          <a:p>
            <a:r>
              <a:rPr lang="it-IT" sz="3600" b="1" dirty="0">
                <a:solidFill>
                  <a:schemeClr val="bg1"/>
                </a:solidFill>
              </a:rPr>
              <a:t>2</a:t>
            </a:r>
          </a:p>
        </p:txBody>
      </p:sp>
    </p:spTree>
    <p:extLst>
      <p:ext uri="{BB962C8B-B14F-4D97-AF65-F5344CB8AC3E}">
        <p14:creationId xmlns:p14="http://schemas.microsoft.com/office/powerpoint/2010/main" val="3128648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txBox="1">
            <a:spLocks/>
          </p:cNvSpPr>
          <p:nvPr/>
        </p:nvSpPr>
        <p:spPr>
          <a:xfrm>
            <a:off x="1524001" y="188640"/>
            <a:ext cx="10154193" cy="71913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spcBef>
                <a:spcPct val="0"/>
              </a:spcBef>
              <a:defRPr/>
            </a:pPr>
            <a:r>
              <a:rPr lang="it-IT" sz="2500" dirty="0" smtClean="0">
                <a:solidFill>
                  <a:srgbClr val="58585A"/>
                </a:solidFill>
                <a:latin typeface="Myriad Pro" pitchFamily="34" charset="0"/>
                <a:ea typeface="+mj-ea"/>
                <a:cs typeface="+mj-cs"/>
                <a:sym typeface="Wingdings" panose="05000000000000000000" pitchFamily="2" charset="2"/>
              </a:rPr>
              <a:t>I </a:t>
            </a:r>
            <a:r>
              <a:rPr lang="it-IT" sz="2500" dirty="0" err="1" smtClean="0">
                <a:solidFill>
                  <a:srgbClr val="58585A"/>
                </a:solidFill>
                <a:latin typeface="Myriad Pro" pitchFamily="34" charset="0"/>
                <a:ea typeface="+mj-ea"/>
                <a:cs typeface="+mj-cs"/>
                <a:sym typeface="Wingdings" panose="05000000000000000000" pitchFamily="2" charset="2"/>
              </a:rPr>
              <a:t>Sustainable</a:t>
            </a:r>
            <a:r>
              <a:rPr lang="it-IT" sz="2500" dirty="0" smtClean="0">
                <a:solidFill>
                  <a:srgbClr val="58585A"/>
                </a:solidFill>
                <a:latin typeface="Myriad Pro" pitchFamily="34" charset="0"/>
                <a:ea typeface="+mj-ea"/>
                <a:cs typeface="+mj-cs"/>
                <a:sym typeface="Wingdings" panose="05000000000000000000" pitchFamily="2" charset="2"/>
              </a:rPr>
              <a:t> Development </a:t>
            </a:r>
            <a:r>
              <a:rPr lang="it-IT" sz="2500" dirty="0" err="1" smtClean="0">
                <a:solidFill>
                  <a:srgbClr val="58585A"/>
                </a:solidFill>
                <a:latin typeface="Myriad Pro" pitchFamily="34" charset="0"/>
                <a:ea typeface="+mj-ea"/>
                <a:cs typeface="+mj-cs"/>
                <a:sym typeface="Wingdings" panose="05000000000000000000" pitchFamily="2" charset="2"/>
              </a:rPr>
              <a:t>Goals</a:t>
            </a:r>
            <a:r>
              <a:rPr lang="it-IT" sz="2500" dirty="0" smtClean="0">
                <a:solidFill>
                  <a:srgbClr val="58585A"/>
                </a:solidFill>
                <a:latin typeface="Myriad Pro" pitchFamily="34" charset="0"/>
                <a:ea typeface="+mj-ea"/>
                <a:cs typeface="+mj-cs"/>
                <a:sym typeface="Wingdings" panose="05000000000000000000" pitchFamily="2" charset="2"/>
              </a:rPr>
              <a:t> sono già nel «mondo a 4 mani»</a:t>
            </a:r>
            <a:endParaRPr lang="it-IT" sz="2500" dirty="0">
              <a:solidFill>
                <a:srgbClr val="58585A"/>
              </a:solidFill>
              <a:latin typeface="Myriad Pro" pitchFamily="34" charset="0"/>
              <a:ea typeface="+mj-ea"/>
              <a:cs typeface="+mj-cs"/>
            </a:endParaRPr>
          </a:p>
        </p:txBody>
      </p:sp>
      <p:pic>
        <p:nvPicPr>
          <p:cNvPr id="8" name="Immagine 7"/>
          <p:cNvPicPr>
            <a:picLocks noChangeAspect="1"/>
          </p:cNvPicPr>
          <p:nvPr/>
        </p:nvPicPr>
        <p:blipFill rotWithShape="1">
          <a:blip r:embed="rId2"/>
          <a:srcRect l="11813" t="19485" r="13473" b="12594"/>
          <a:stretch/>
        </p:blipFill>
        <p:spPr>
          <a:xfrm>
            <a:off x="652869" y="1131815"/>
            <a:ext cx="10729234" cy="5483830"/>
          </a:xfrm>
          <a:prstGeom prst="rect">
            <a:avLst/>
          </a:prstGeom>
        </p:spPr>
      </p:pic>
    </p:spTree>
    <p:extLst>
      <p:ext uri="{BB962C8B-B14F-4D97-AF65-F5344CB8AC3E}">
        <p14:creationId xmlns:p14="http://schemas.microsoft.com/office/powerpoint/2010/main" val="13650106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 name="Immagine 3"/>
          <p:cNvPicPr>
            <a:picLocks noChangeAspect="1"/>
          </p:cNvPicPr>
          <p:nvPr/>
        </p:nvPicPr>
        <p:blipFill>
          <a:blip r:embed="rId2"/>
          <a:stretch>
            <a:fillRect/>
          </a:stretch>
        </p:blipFill>
        <p:spPr>
          <a:xfrm>
            <a:off x="498330" y="245206"/>
            <a:ext cx="5801535" cy="6506483"/>
          </a:xfrm>
          <a:prstGeom prst="rect">
            <a:avLst/>
          </a:prstGeom>
        </p:spPr>
      </p:pic>
      <p:pic>
        <p:nvPicPr>
          <p:cNvPr id="5" name="Immagine 4"/>
          <p:cNvPicPr>
            <a:picLocks noChangeAspect="1"/>
          </p:cNvPicPr>
          <p:nvPr/>
        </p:nvPicPr>
        <p:blipFill>
          <a:blip r:embed="rId3"/>
          <a:stretch>
            <a:fillRect/>
          </a:stretch>
        </p:blipFill>
        <p:spPr>
          <a:xfrm>
            <a:off x="6096000" y="477037"/>
            <a:ext cx="6327765" cy="1547723"/>
          </a:xfrm>
          <a:prstGeom prst="rect">
            <a:avLst/>
          </a:prstGeom>
        </p:spPr>
      </p:pic>
      <p:pic>
        <p:nvPicPr>
          <p:cNvPr id="9" name="Immagine 8"/>
          <p:cNvPicPr>
            <a:picLocks noChangeAspect="1"/>
          </p:cNvPicPr>
          <p:nvPr/>
        </p:nvPicPr>
        <p:blipFill>
          <a:blip r:embed="rId4"/>
          <a:stretch>
            <a:fillRect/>
          </a:stretch>
        </p:blipFill>
        <p:spPr>
          <a:xfrm>
            <a:off x="6346698" y="3731863"/>
            <a:ext cx="5677692" cy="2505425"/>
          </a:xfrm>
          <a:prstGeom prst="rect">
            <a:avLst/>
          </a:prstGeom>
        </p:spPr>
      </p:pic>
    </p:spTree>
    <p:extLst>
      <p:ext uri="{BB962C8B-B14F-4D97-AF65-F5344CB8AC3E}">
        <p14:creationId xmlns:p14="http://schemas.microsoft.com/office/powerpoint/2010/main" val="332866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dirty="0"/>
              <a:t> </a:t>
            </a:r>
            <a:r>
              <a:rPr lang="it-IT" dirty="0"/>
              <a:t/>
            </a:r>
            <a:br>
              <a:rPr lang="it-IT" dirty="0"/>
            </a:br>
            <a:r>
              <a:rPr lang="it-IT" sz="3100" dirty="0"/>
              <a:t>La rivoluzione industriale ha prodotti progressi spettacolari in termini di crescita economica aspettativa di vita e aumento esponenziale della popolazione mondiale </a:t>
            </a:r>
          </a:p>
        </p:txBody>
      </p:sp>
      <p:sp>
        <p:nvSpPr>
          <p:cNvPr id="3" name="Segnaposto contenuto 2"/>
          <p:cNvSpPr>
            <a:spLocks noGrp="1"/>
          </p:cNvSpPr>
          <p:nvPr>
            <p:ph idx="1"/>
          </p:nvPr>
        </p:nvSpPr>
        <p:spPr/>
        <p:txBody>
          <a:bodyPr/>
          <a:lstStyle/>
          <a:p>
            <a:endParaRPr lang="it-IT" dirty="0"/>
          </a:p>
        </p:txBody>
      </p:sp>
      <p:pic>
        <p:nvPicPr>
          <p:cNvPr id="5" name="Immagine 4"/>
          <p:cNvPicPr>
            <a:picLocks noChangeAspect="1"/>
          </p:cNvPicPr>
          <p:nvPr/>
        </p:nvPicPr>
        <p:blipFill>
          <a:blip r:embed="rId2"/>
          <a:stretch>
            <a:fillRect/>
          </a:stretch>
        </p:blipFill>
        <p:spPr>
          <a:xfrm>
            <a:off x="576441" y="2577127"/>
            <a:ext cx="10412985" cy="3812719"/>
          </a:xfrm>
          <a:prstGeom prst="rect">
            <a:avLst/>
          </a:prstGeom>
        </p:spPr>
      </p:pic>
    </p:spTree>
    <p:extLst>
      <p:ext uri="{BB962C8B-B14F-4D97-AF65-F5344CB8AC3E}">
        <p14:creationId xmlns:p14="http://schemas.microsoft.com/office/powerpoint/2010/main" val="3915170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37734"/>
          </a:xfrm>
        </p:spPr>
        <p:txBody>
          <a:bodyPr/>
          <a:lstStyle/>
          <a:p>
            <a:r>
              <a:rPr lang="en-GB" dirty="0" err="1" smtClean="0"/>
              <a:t>Finalmente</a:t>
            </a:r>
            <a:r>
              <a:rPr lang="en-GB" dirty="0" smtClean="0"/>
              <a:t> </a:t>
            </a:r>
            <a:r>
              <a:rPr lang="en-GB" dirty="0" err="1" smtClean="0"/>
              <a:t>c’è</a:t>
            </a:r>
            <a:r>
              <a:rPr lang="en-GB" dirty="0" smtClean="0"/>
              <a:t> </a:t>
            </a:r>
            <a:r>
              <a:rPr lang="en-GB" dirty="0" err="1" smtClean="0"/>
              <a:t>arrivata</a:t>
            </a:r>
            <a:r>
              <a:rPr lang="en-GB" dirty="0" smtClean="0"/>
              <a:t>…</a:t>
            </a:r>
            <a:endParaRPr lang="it-IT" dirty="0"/>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081993" y="881421"/>
            <a:ext cx="9774014" cy="6239746"/>
          </a:xfrm>
          <a:prstGeom prst="rect">
            <a:avLst/>
          </a:prstGeom>
        </p:spPr>
      </p:pic>
    </p:spTree>
    <p:extLst>
      <p:ext uri="{BB962C8B-B14F-4D97-AF65-F5344CB8AC3E}">
        <p14:creationId xmlns:p14="http://schemas.microsoft.com/office/powerpoint/2010/main" val="41292845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571500" y="-1014413"/>
            <a:ext cx="13335000" cy="8886825"/>
          </a:xfrm>
          <a:prstGeom prst="rect">
            <a:avLst/>
          </a:prstGeom>
        </p:spPr>
      </p:pic>
    </p:spTree>
    <p:extLst>
      <p:ext uri="{BB962C8B-B14F-4D97-AF65-F5344CB8AC3E}">
        <p14:creationId xmlns:p14="http://schemas.microsoft.com/office/powerpoint/2010/main" val="2319830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paradosso della globalizzazione</a:t>
            </a:r>
            <a:endParaRPr lang="it-IT" dirty="0"/>
          </a:p>
        </p:txBody>
      </p:sp>
      <p:sp>
        <p:nvSpPr>
          <p:cNvPr id="3" name="Segnaposto contenuto 2"/>
          <p:cNvSpPr>
            <a:spLocks noGrp="1"/>
          </p:cNvSpPr>
          <p:nvPr>
            <p:ph idx="1"/>
          </p:nvPr>
        </p:nvSpPr>
        <p:spPr/>
        <p:txBody>
          <a:bodyPr/>
          <a:lstStyle/>
          <a:p>
            <a:r>
              <a:rPr lang="it-IT" dirty="0" smtClean="0"/>
              <a:t>Il perimetro degli stati nazionali è troppo piccolo rispetto al campo di gioco delle imprese…le politiche dal lato dell’offerta non funzionano più…ci vogliono politiche dal lato della domanda di «salvaguardia» che regolino la globalizzazione</a:t>
            </a:r>
            <a:endParaRPr lang="it-IT" dirty="0"/>
          </a:p>
        </p:txBody>
      </p:sp>
      <p:sp>
        <p:nvSpPr>
          <p:cNvPr id="4" name="Ovale 3"/>
          <p:cNvSpPr/>
          <p:nvPr/>
        </p:nvSpPr>
        <p:spPr>
          <a:xfrm>
            <a:off x="2795451" y="3500846"/>
            <a:ext cx="7881258" cy="24384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7407729" y="4392590"/>
            <a:ext cx="2124891" cy="11103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3790950" y="4219575"/>
            <a:ext cx="2162175" cy="369332"/>
          </a:xfrm>
          <a:prstGeom prst="rect">
            <a:avLst/>
          </a:prstGeom>
          <a:noFill/>
        </p:spPr>
        <p:txBody>
          <a:bodyPr wrap="square" rtlCol="0">
            <a:spAutoFit/>
          </a:bodyPr>
          <a:lstStyle/>
          <a:p>
            <a:r>
              <a:rPr lang="it-IT" dirty="0" smtClean="0"/>
              <a:t>Mercato globale</a:t>
            </a:r>
            <a:endParaRPr lang="it-IT" dirty="0"/>
          </a:p>
        </p:txBody>
      </p:sp>
      <p:sp>
        <p:nvSpPr>
          <p:cNvPr id="8" name="CasellaDiTesto 7"/>
          <p:cNvSpPr txBox="1"/>
          <p:nvPr/>
        </p:nvSpPr>
        <p:spPr>
          <a:xfrm>
            <a:off x="7651024" y="4763095"/>
            <a:ext cx="1638300" cy="369332"/>
          </a:xfrm>
          <a:prstGeom prst="rect">
            <a:avLst/>
          </a:prstGeom>
          <a:noFill/>
        </p:spPr>
        <p:txBody>
          <a:bodyPr wrap="square" rtlCol="0">
            <a:spAutoFit/>
          </a:bodyPr>
          <a:lstStyle/>
          <a:p>
            <a:r>
              <a:rPr lang="it-IT" dirty="0" smtClean="0"/>
              <a:t>Stato nazionale</a:t>
            </a:r>
            <a:endParaRPr lang="it-IT" dirty="0"/>
          </a:p>
        </p:txBody>
      </p:sp>
    </p:spTree>
    <p:extLst>
      <p:ext uri="{BB962C8B-B14F-4D97-AF65-F5344CB8AC3E}">
        <p14:creationId xmlns:p14="http://schemas.microsoft.com/office/powerpoint/2010/main" val="39012989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paradosso della globalizzazione</a:t>
            </a:r>
            <a:endParaRPr lang="it-IT" dirty="0"/>
          </a:p>
        </p:txBody>
      </p:sp>
      <p:sp>
        <p:nvSpPr>
          <p:cNvPr id="3" name="Segnaposto contenuto 2"/>
          <p:cNvSpPr>
            <a:spLocks noGrp="1"/>
          </p:cNvSpPr>
          <p:nvPr>
            <p:ph idx="1"/>
          </p:nvPr>
        </p:nvSpPr>
        <p:spPr/>
        <p:txBody>
          <a:bodyPr/>
          <a:lstStyle/>
          <a:p>
            <a:r>
              <a:rPr lang="it-IT" dirty="0" smtClean="0"/>
              <a:t>Le politiche dal lato dell’offerta (aumento tutele del lavoro a livello nazionale rischiano di non essere a prova di globalizzazione producendo delocalizzazione)</a:t>
            </a:r>
            <a:endParaRPr lang="it-IT" dirty="0"/>
          </a:p>
        </p:txBody>
      </p:sp>
      <p:sp>
        <p:nvSpPr>
          <p:cNvPr id="4" name="Ovale 3"/>
          <p:cNvSpPr/>
          <p:nvPr/>
        </p:nvSpPr>
        <p:spPr>
          <a:xfrm>
            <a:off x="2795451" y="3500846"/>
            <a:ext cx="7881258" cy="24384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7407729" y="4392590"/>
            <a:ext cx="2124891" cy="11103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3790950" y="4219575"/>
            <a:ext cx="2162175" cy="369332"/>
          </a:xfrm>
          <a:prstGeom prst="rect">
            <a:avLst/>
          </a:prstGeom>
          <a:noFill/>
        </p:spPr>
        <p:txBody>
          <a:bodyPr wrap="square" rtlCol="0">
            <a:spAutoFit/>
          </a:bodyPr>
          <a:lstStyle/>
          <a:p>
            <a:r>
              <a:rPr lang="it-IT" dirty="0" smtClean="0"/>
              <a:t>Mercato globale</a:t>
            </a:r>
            <a:endParaRPr lang="it-IT" dirty="0"/>
          </a:p>
        </p:txBody>
      </p:sp>
      <p:sp>
        <p:nvSpPr>
          <p:cNvPr id="8" name="CasellaDiTesto 7"/>
          <p:cNvSpPr txBox="1"/>
          <p:nvPr/>
        </p:nvSpPr>
        <p:spPr>
          <a:xfrm>
            <a:off x="7651024" y="4763095"/>
            <a:ext cx="1638300" cy="369332"/>
          </a:xfrm>
          <a:prstGeom prst="rect">
            <a:avLst/>
          </a:prstGeom>
          <a:noFill/>
        </p:spPr>
        <p:txBody>
          <a:bodyPr wrap="square" rtlCol="0">
            <a:spAutoFit/>
          </a:bodyPr>
          <a:lstStyle/>
          <a:p>
            <a:r>
              <a:rPr lang="it-IT" dirty="0" smtClean="0"/>
              <a:t>Stato nazionale</a:t>
            </a:r>
            <a:endParaRPr lang="it-IT" dirty="0"/>
          </a:p>
        </p:txBody>
      </p:sp>
      <p:cxnSp>
        <p:nvCxnSpPr>
          <p:cNvPr id="9" name="Connettore 2 8"/>
          <p:cNvCxnSpPr/>
          <p:nvPr/>
        </p:nvCxnSpPr>
        <p:spPr>
          <a:xfrm flipH="1" flipV="1">
            <a:off x="6600825" y="4305300"/>
            <a:ext cx="1428750" cy="4577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flipV="1">
            <a:off x="7188654" y="4032758"/>
            <a:ext cx="1428750" cy="4577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flipV="1">
            <a:off x="6598648" y="4823083"/>
            <a:ext cx="1428750" cy="4577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39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paradosso della globalizzazione</a:t>
            </a:r>
            <a:endParaRPr lang="it-IT" dirty="0"/>
          </a:p>
        </p:txBody>
      </p:sp>
      <p:sp>
        <p:nvSpPr>
          <p:cNvPr id="3" name="Segnaposto contenuto 2"/>
          <p:cNvSpPr>
            <a:spLocks noGrp="1"/>
          </p:cNvSpPr>
          <p:nvPr>
            <p:ph idx="1"/>
          </p:nvPr>
        </p:nvSpPr>
        <p:spPr/>
        <p:txBody>
          <a:bodyPr/>
          <a:lstStyle/>
          <a:p>
            <a:r>
              <a:rPr lang="it-IT" dirty="0" smtClean="0"/>
              <a:t>Le politiche dal lato della domanda (green/social </a:t>
            </a:r>
            <a:r>
              <a:rPr lang="it-IT" dirty="0" err="1" smtClean="0"/>
              <a:t>consumption</a:t>
            </a:r>
            <a:r>
              <a:rPr lang="it-IT" dirty="0" smtClean="0"/>
              <a:t> </a:t>
            </a:r>
            <a:r>
              <a:rPr lang="it-IT" dirty="0" err="1" smtClean="0"/>
              <a:t>taxes</a:t>
            </a:r>
            <a:r>
              <a:rPr lang="it-IT" dirty="0" smtClean="0"/>
              <a:t>, regole sugli appalti sostenibili, informazioni ai consumatori responsabili) ristabiliscono equilibrio sanzionando filiere insostenibili in ciascun paese</a:t>
            </a:r>
            <a:endParaRPr lang="it-IT" dirty="0"/>
          </a:p>
        </p:txBody>
      </p:sp>
      <p:sp>
        <p:nvSpPr>
          <p:cNvPr id="4" name="Ovale 3"/>
          <p:cNvSpPr/>
          <p:nvPr/>
        </p:nvSpPr>
        <p:spPr>
          <a:xfrm>
            <a:off x="2795451" y="3500846"/>
            <a:ext cx="7881258" cy="24384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7407729" y="4392590"/>
            <a:ext cx="2124891" cy="11103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3790950" y="4219575"/>
            <a:ext cx="2162175" cy="369332"/>
          </a:xfrm>
          <a:prstGeom prst="rect">
            <a:avLst/>
          </a:prstGeom>
          <a:noFill/>
        </p:spPr>
        <p:txBody>
          <a:bodyPr wrap="square" rtlCol="0">
            <a:spAutoFit/>
          </a:bodyPr>
          <a:lstStyle/>
          <a:p>
            <a:r>
              <a:rPr lang="it-IT" dirty="0" smtClean="0"/>
              <a:t>Mercato globale</a:t>
            </a:r>
            <a:endParaRPr lang="it-IT" dirty="0"/>
          </a:p>
        </p:txBody>
      </p:sp>
      <p:sp>
        <p:nvSpPr>
          <p:cNvPr id="8" name="CasellaDiTesto 7"/>
          <p:cNvSpPr txBox="1"/>
          <p:nvPr/>
        </p:nvSpPr>
        <p:spPr>
          <a:xfrm>
            <a:off x="7651024" y="4763095"/>
            <a:ext cx="1638300" cy="369332"/>
          </a:xfrm>
          <a:prstGeom prst="rect">
            <a:avLst/>
          </a:prstGeom>
          <a:noFill/>
        </p:spPr>
        <p:txBody>
          <a:bodyPr wrap="square" rtlCol="0">
            <a:spAutoFit/>
          </a:bodyPr>
          <a:lstStyle/>
          <a:p>
            <a:r>
              <a:rPr lang="it-IT" dirty="0" smtClean="0"/>
              <a:t>Stato nazionale</a:t>
            </a:r>
            <a:endParaRPr lang="it-IT" dirty="0"/>
          </a:p>
        </p:txBody>
      </p:sp>
      <p:cxnSp>
        <p:nvCxnSpPr>
          <p:cNvPr id="9" name="Connettore 2 8"/>
          <p:cNvCxnSpPr/>
          <p:nvPr/>
        </p:nvCxnSpPr>
        <p:spPr>
          <a:xfrm>
            <a:off x="6915150" y="3857625"/>
            <a:ext cx="1123950" cy="90547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V="1">
            <a:off x="6038850" y="5132427"/>
            <a:ext cx="1762125" cy="3705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7430725" y="3748385"/>
            <a:ext cx="2114550" cy="646331"/>
          </a:xfrm>
          <a:prstGeom prst="rect">
            <a:avLst/>
          </a:prstGeom>
          <a:noFill/>
        </p:spPr>
        <p:txBody>
          <a:bodyPr wrap="square" rtlCol="0">
            <a:spAutoFit/>
          </a:bodyPr>
          <a:lstStyle/>
          <a:p>
            <a:r>
              <a:rPr lang="it-IT" dirty="0" smtClean="0"/>
              <a:t>Filiera sostenibile IVA 10%</a:t>
            </a:r>
            <a:endParaRPr lang="it-IT" dirty="0"/>
          </a:p>
        </p:txBody>
      </p:sp>
      <p:sp>
        <p:nvSpPr>
          <p:cNvPr id="13" name="CasellaDiTesto 12"/>
          <p:cNvSpPr txBox="1"/>
          <p:nvPr/>
        </p:nvSpPr>
        <p:spPr>
          <a:xfrm>
            <a:off x="6430600" y="5352757"/>
            <a:ext cx="2114550" cy="646331"/>
          </a:xfrm>
          <a:prstGeom prst="rect">
            <a:avLst/>
          </a:prstGeom>
          <a:noFill/>
        </p:spPr>
        <p:txBody>
          <a:bodyPr wrap="square" rtlCol="0">
            <a:spAutoFit/>
          </a:bodyPr>
          <a:lstStyle/>
          <a:p>
            <a:r>
              <a:rPr lang="it-IT" dirty="0" smtClean="0"/>
              <a:t>Filiera poco sostenibile IVA 30%</a:t>
            </a:r>
            <a:endParaRPr lang="it-IT" dirty="0"/>
          </a:p>
        </p:txBody>
      </p:sp>
      <p:sp>
        <p:nvSpPr>
          <p:cNvPr id="7" name="CasellaDiTesto 6"/>
          <p:cNvSpPr txBox="1"/>
          <p:nvPr/>
        </p:nvSpPr>
        <p:spPr>
          <a:xfrm>
            <a:off x="348342" y="3683726"/>
            <a:ext cx="2116183" cy="2031325"/>
          </a:xfrm>
          <a:prstGeom prst="rect">
            <a:avLst/>
          </a:prstGeom>
          <a:noFill/>
        </p:spPr>
        <p:txBody>
          <a:bodyPr wrap="square" rtlCol="0">
            <a:spAutoFit/>
          </a:bodyPr>
          <a:lstStyle/>
          <a:p>
            <a:r>
              <a:rPr lang="it-IT" dirty="0" smtClean="0"/>
              <a:t>I tre pilastri</a:t>
            </a:r>
          </a:p>
          <a:p>
            <a:endParaRPr lang="it-IT" dirty="0"/>
          </a:p>
          <a:p>
            <a:r>
              <a:rPr lang="it-IT" dirty="0" err="1" smtClean="0">
                <a:solidFill>
                  <a:srgbClr val="FF0000"/>
                </a:solidFill>
              </a:rPr>
              <a:t>Border</a:t>
            </a:r>
            <a:r>
              <a:rPr lang="it-IT" dirty="0" smtClean="0">
                <a:solidFill>
                  <a:srgbClr val="FF0000"/>
                </a:solidFill>
              </a:rPr>
              <a:t> Carbon </a:t>
            </a:r>
            <a:r>
              <a:rPr lang="it-IT" dirty="0" err="1" smtClean="0">
                <a:solidFill>
                  <a:srgbClr val="FF0000"/>
                </a:solidFill>
              </a:rPr>
              <a:t>Tax</a:t>
            </a:r>
            <a:endParaRPr lang="it-IT" dirty="0" smtClean="0">
              <a:solidFill>
                <a:srgbClr val="FF0000"/>
              </a:solidFill>
            </a:endParaRPr>
          </a:p>
          <a:p>
            <a:endParaRPr lang="it-IT" dirty="0">
              <a:solidFill>
                <a:srgbClr val="FF0000"/>
              </a:solidFill>
            </a:endParaRPr>
          </a:p>
          <a:p>
            <a:r>
              <a:rPr lang="it-IT" dirty="0" smtClean="0">
                <a:solidFill>
                  <a:srgbClr val="FF0000"/>
                </a:solidFill>
              </a:rPr>
              <a:t>Web </a:t>
            </a:r>
            <a:r>
              <a:rPr lang="it-IT" dirty="0" err="1" smtClean="0">
                <a:solidFill>
                  <a:srgbClr val="FF0000"/>
                </a:solidFill>
              </a:rPr>
              <a:t>Tax</a:t>
            </a:r>
            <a:endParaRPr lang="it-IT" dirty="0" smtClean="0">
              <a:solidFill>
                <a:srgbClr val="FF0000"/>
              </a:solidFill>
            </a:endParaRPr>
          </a:p>
          <a:p>
            <a:endParaRPr lang="it-IT" dirty="0">
              <a:solidFill>
                <a:srgbClr val="FF0000"/>
              </a:solidFill>
            </a:endParaRPr>
          </a:p>
          <a:p>
            <a:r>
              <a:rPr lang="it-IT" dirty="0" err="1" smtClean="0">
                <a:solidFill>
                  <a:srgbClr val="FF0000"/>
                </a:solidFill>
              </a:rPr>
              <a:t>Dignity</a:t>
            </a:r>
            <a:r>
              <a:rPr lang="it-IT" dirty="0" smtClean="0">
                <a:solidFill>
                  <a:srgbClr val="FF0000"/>
                </a:solidFill>
              </a:rPr>
              <a:t> of </a:t>
            </a:r>
            <a:r>
              <a:rPr lang="it-IT" dirty="0" err="1" smtClean="0">
                <a:solidFill>
                  <a:srgbClr val="FF0000"/>
                </a:solidFill>
              </a:rPr>
              <a:t>Labor</a:t>
            </a:r>
            <a:r>
              <a:rPr lang="it-IT" dirty="0" smtClean="0">
                <a:solidFill>
                  <a:srgbClr val="FF0000"/>
                </a:solidFill>
              </a:rPr>
              <a:t> </a:t>
            </a:r>
            <a:r>
              <a:rPr lang="it-IT" dirty="0" err="1" smtClean="0">
                <a:solidFill>
                  <a:srgbClr val="FF0000"/>
                </a:solidFill>
              </a:rPr>
              <a:t>Tax</a:t>
            </a:r>
            <a:endParaRPr lang="it-IT" dirty="0">
              <a:solidFill>
                <a:srgbClr val="FF0000"/>
              </a:solidFill>
            </a:endParaRPr>
          </a:p>
        </p:txBody>
      </p:sp>
    </p:spTree>
    <p:extLst>
      <p:ext uri="{BB962C8B-B14F-4D97-AF65-F5344CB8AC3E}">
        <p14:creationId xmlns:p14="http://schemas.microsoft.com/office/powerpoint/2010/main" val="11956006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Un </a:t>
            </a:r>
            <a:r>
              <a:rPr lang="en-GB" dirty="0" err="1" smtClean="0"/>
              <a:t>approccio</a:t>
            </a:r>
            <a:r>
              <a:rPr lang="en-GB" dirty="0" smtClean="0"/>
              <a:t> “medico” al bene </a:t>
            </a:r>
            <a:r>
              <a:rPr lang="en-GB" dirty="0" err="1" smtClean="0"/>
              <a:t>comune</a:t>
            </a:r>
            <a:r>
              <a:rPr lang="en-GB" dirty="0" smtClean="0"/>
              <a:t>…</a:t>
            </a:r>
            <a:endParaRPr lang="it-IT" dirty="0"/>
          </a:p>
        </p:txBody>
      </p:sp>
      <p:sp>
        <p:nvSpPr>
          <p:cNvPr id="3" name="Segnaposto contenuto 2"/>
          <p:cNvSpPr>
            <a:spLocks noGrp="1"/>
          </p:cNvSpPr>
          <p:nvPr>
            <p:ph idx="1"/>
          </p:nvPr>
        </p:nvSpPr>
        <p:spPr>
          <a:xfrm>
            <a:off x="9517595" y="1690688"/>
            <a:ext cx="2586155" cy="4555200"/>
          </a:xfrm>
        </p:spPr>
        <p:txBody>
          <a:bodyPr>
            <a:normAutofit fontScale="85000" lnSpcReduction="20000"/>
          </a:bodyPr>
          <a:lstStyle/>
          <a:p>
            <a:pPr marL="152396" indent="0">
              <a:buNone/>
            </a:pPr>
            <a:r>
              <a:rPr lang="en-GB" dirty="0" smtClean="0"/>
              <a:t>..e da un </a:t>
            </a:r>
            <a:r>
              <a:rPr lang="en-GB" dirty="0" err="1" smtClean="0"/>
              <a:t>buon</a:t>
            </a:r>
            <a:r>
              <a:rPr lang="en-GB" dirty="0" smtClean="0"/>
              <a:t> </a:t>
            </a:r>
            <a:r>
              <a:rPr lang="en-GB" dirty="0" err="1" smtClean="0"/>
              <a:t>metodo</a:t>
            </a:r>
            <a:endParaRPr lang="en-GB" dirty="0" smtClean="0"/>
          </a:p>
          <a:p>
            <a:pPr marL="152396" indent="0">
              <a:buNone/>
            </a:pPr>
            <a:endParaRPr lang="en-GB" dirty="0" smtClean="0"/>
          </a:p>
          <a:p>
            <a:pPr marL="152396" indent="0">
              <a:buNone/>
            </a:pPr>
            <a:r>
              <a:rPr lang="en-GB" dirty="0" smtClean="0"/>
              <a:t>i) </a:t>
            </a:r>
            <a:r>
              <a:rPr lang="en-GB" dirty="0" err="1" smtClean="0"/>
              <a:t>Studiare</a:t>
            </a:r>
            <a:r>
              <a:rPr lang="en-GB" dirty="0" smtClean="0"/>
              <a:t> </a:t>
            </a:r>
            <a:r>
              <a:rPr lang="en-GB" dirty="0" err="1" smtClean="0"/>
              <a:t>anatomia</a:t>
            </a:r>
            <a:r>
              <a:rPr lang="en-GB" dirty="0" smtClean="0"/>
              <a:t> e </a:t>
            </a:r>
            <a:r>
              <a:rPr lang="en-GB" dirty="0" err="1" smtClean="0"/>
              <a:t>patologie</a:t>
            </a:r>
            <a:r>
              <a:rPr lang="en-GB" dirty="0" smtClean="0"/>
              <a:t> </a:t>
            </a:r>
            <a:r>
              <a:rPr lang="en-GB" dirty="0" err="1" smtClean="0"/>
              <a:t>società</a:t>
            </a:r>
            <a:endParaRPr lang="en-GB" dirty="0" smtClean="0"/>
          </a:p>
          <a:p>
            <a:pPr marL="152396" indent="0">
              <a:buNone/>
            </a:pPr>
            <a:endParaRPr lang="en-GB" dirty="0" smtClean="0"/>
          </a:p>
          <a:p>
            <a:pPr marL="152396" indent="0">
              <a:buNone/>
            </a:pPr>
            <a:r>
              <a:rPr lang="en-GB" dirty="0" smtClean="0"/>
              <a:t>ii) </a:t>
            </a:r>
            <a:r>
              <a:rPr lang="en-GB" dirty="0" err="1" smtClean="0"/>
              <a:t>Avere</a:t>
            </a:r>
            <a:r>
              <a:rPr lang="en-GB" dirty="0" smtClean="0"/>
              <a:t> </a:t>
            </a:r>
            <a:r>
              <a:rPr lang="en-GB" dirty="0" err="1" smtClean="0"/>
              <a:t>una</a:t>
            </a:r>
            <a:r>
              <a:rPr lang="en-GB" dirty="0" smtClean="0"/>
              <a:t> </a:t>
            </a:r>
            <a:r>
              <a:rPr lang="en-GB" dirty="0" err="1" smtClean="0"/>
              <a:t>visione</a:t>
            </a:r>
            <a:r>
              <a:rPr lang="en-GB" dirty="0" smtClean="0"/>
              <a:t> di “salute sociale”</a:t>
            </a:r>
          </a:p>
          <a:p>
            <a:pPr marL="152396" indent="0">
              <a:buNone/>
            </a:pPr>
            <a:endParaRPr lang="en-GB" dirty="0" smtClean="0"/>
          </a:p>
          <a:p>
            <a:pPr marL="152396" indent="0">
              <a:buNone/>
            </a:pPr>
            <a:r>
              <a:rPr lang="en-GB" dirty="0" smtClean="0"/>
              <a:t>iii) </a:t>
            </a:r>
            <a:r>
              <a:rPr lang="en-GB" dirty="0" err="1" smtClean="0"/>
              <a:t>Elaborare</a:t>
            </a:r>
            <a:r>
              <a:rPr lang="en-GB" dirty="0" smtClean="0"/>
              <a:t> e </a:t>
            </a:r>
            <a:r>
              <a:rPr lang="en-GB" dirty="0" err="1" smtClean="0"/>
              <a:t>proporre</a:t>
            </a:r>
            <a:r>
              <a:rPr lang="en-GB" dirty="0" smtClean="0"/>
              <a:t> cure</a:t>
            </a:r>
            <a:endParaRPr lang="it-IT" dirty="0"/>
          </a:p>
        </p:txBody>
      </p:sp>
      <p:pic>
        <p:nvPicPr>
          <p:cNvPr id="4" name="Immagine 3"/>
          <p:cNvPicPr>
            <a:picLocks noChangeAspect="1"/>
          </p:cNvPicPr>
          <p:nvPr/>
        </p:nvPicPr>
        <p:blipFill>
          <a:blip r:embed="rId2"/>
          <a:stretch>
            <a:fillRect/>
          </a:stretch>
        </p:blipFill>
        <p:spPr>
          <a:xfrm>
            <a:off x="415601" y="1577595"/>
            <a:ext cx="8516783" cy="5280405"/>
          </a:xfrm>
          <a:prstGeom prst="rect">
            <a:avLst/>
          </a:prstGeom>
        </p:spPr>
      </p:pic>
    </p:spTree>
    <p:extLst>
      <p:ext uri="{BB962C8B-B14F-4D97-AF65-F5344CB8AC3E}">
        <p14:creationId xmlns:p14="http://schemas.microsoft.com/office/powerpoint/2010/main" val="2453543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4" name="Immagine 3"/>
          <p:cNvPicPr>
            <a:picLocks noChangeAspect="1"/>
          </p:cNvPicPr>
          <p:nvPr/>
        </p:nvPicPr>
        <p:blipFill rotWithShape="1">
          <a:blip r:embed="rId2"/>
          <a:srcRect b="8476"/>
          <a:stretch/>
        </p:blipFill>
        <p:spPr>
          <a:xfrm>
            <a:off x="1787236" y="233170"/>
            <a:ext cx="7897091" cy="6556212"/>
          </a:xfrm>
          <a:prstGeom prst="rect">
            <a:avLst/>
          </a:prstGeom>
        </p:spPr>
      </p:pic>
    </p:spTree>
    <p:extLst>
      <p:ext uri="{BB962C8B-B14F-4D97-AF65-F5344CB8AC3E}">
        <p14:creationId xmlns:p14="http://schemas.microsoft.com/office/powerpoint/2010/main" val="22437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19288" y="765175"/>
            <a:ext cx="8229600" cy="1143000"/>
          </a:xfrm>
        </p:spPr>
        <p:txBody>
          <a:bodyPr>
            <a:normAutofit fontScale="90000"/>
          </a:bodyPr>
          <a:lstStyle/>
          <a:p>
            <a:pPr eaLnBrk="1" hangingPunct="1"/>
            <a:r>
              <a:rPr lang="it-IT" sz="2800" dirty="0" smtClean="0"/>
              <a:t>Il paradosso di </a:t>
            </a:r>
            <a:r>
              <a:rPr lang="it-IT" sz="2800" dirty="0" err="1" smtClean="0"/>
              <a:t>Easterlin</a:t>
            </a:r>
            <a:r>
              <a:rPr lang="it-IT" sz="2800" dirty="0" smtClean="0"/>
              <a:t/>
            </a:r>
            <a:br>
              <a:rPr lang="it-IT" sz="2800" dirty="0" smtClean="0"/>
            </a:br>
            <a:r>
              <a:rPr lang="it-IT" sz="2800" dirty="0" smtClean="0"/>
              <a:t/>
            </a:r>
            <a:br>
              <a:rPr lang="it-IT" sz="2800" dirty="0" smtClean="0"/>
            </a:br>
            <a:r>
              <a:rPr lang="it-IT" sz="2800" dirty="0"/>
              <a:t>l</a:t>
            </a:r>
            <a:r>
              <a:rPr lang="it-IT" sz="2800" dirty="0" smtClean="0"/>
              <a:t>a crescita del PIL non è condizione sufficiente per aumento soddisfazione di vita…</a:t>
            </a:r>
            <a:r>
              <a:rPr lang="it-IT" sz="2800" dirty="0"/>
              <a:t/>
            </a:r>
            <a:br>
              <a:rPr lang="it-IT" sz="2800" dirty="0"/>
            </a:br>
            <a:endParaRPr lang="it-IT" sz="2800" dirty="0"/>
          </a:p>
        </p:txBody>
      </p:sp>
      <p:pic>
        <p:nvPicPr>
          <p:cNvPr id="27651" name="Picture 3" descr="Income_vs_happiness"/>
          <p:cNvPicPr>
            <a:picLocks noGrp="1" noChangeAspect="1" noChangeArrowheads="1"/>
          </p:cNvPicPr>
          <p:nvPr>
            <p:ph type="body" idx="1"/>
          </p:nvPr>
        </p:nvPicPr>
        <p:blipFill>
          <a:blip r:embed="rId3">
            <a:lum bright="-20000" contrast="20000"/>
            <a:extLst>
              <a:ext uri="{28A0092B-C50C-407E-A947-70E740481C1C}">
                <a14:useLocalDpi xmlns:a14="http://schemas.microsoft.com/office/drawing/2010/main" val="0"/>
              </a:ext>
            </a:extLst>
          </a:blip>
          <a:srcRect/>
          <a:stretch>
            <a:fillRect/>
          </a:stretch>
        </p:blipFill>
        <p:spPr>
          <a:xfrm>
            <a:off x="1361665" y="2264229"/>
            <a:ext cx="7642215" cy="4538845"/>
          </a:xfrm>
          <a:noFill/>
          <a:ln w="12700">
            <a:solidFill>
              <a:srgbClr val="0066FF"/>
            </a:solidFill>
            <a:miter lim="800000"/>
            <a:headEnd/>
            <a:tailEnd/>
          </a:ln>
        </p:spPr>
      </p:pic>
      <p:sp>
        <p:nvSpPr>
          <p:cNvPr id="27652" name="Text Box 4"/>
          <p:cNvSpPr txBox="1">
            <a:spLocks noChangeArrowheads="1"/>
          </p:cNvSpPr>
          <p:nvPr/>
        </p:nvSpPr>
        <p:spPr bwMode="auto">
          <a:xfrm>
            <a:off x="8040689" y="2565401"/>
            <a:ext cx="2232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it-IT"/>
          </a:p>
        </p:txBody>
      </p:sp>
    </p:spTree>
    <p:extLst>
      <p:ext uri="{BB962C8B-B14F-4D97-AF65-F5344CB8AC3E}">
        <p14:creationId xmlns:p14="http://schemas.microsoft.com/office/powerpoint/2010/main" val="52373137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Il </a:t>
            </a:r>
            <a:r>
              <a:rPr lang="en-GB" dirty="0" err="1" smtClean="0"/>
              <a:t>nuovo</a:t>
            </a:r>
            <a:r>
              <a:rPr lang="en-GB" dirty="0" smtClean="0"/>
              <a:t> </a:t>
            </a:r>
            <a:r>
              <a:rPr lang="en-GB" dirty="0" err="1" smtClean="0"/>
              <a:t>paradosso</a:t>
            </a:r>
            <a:r>
              <a:rPr lang="en-GB" dirty="0" smtClean="0"/>
              <a:t> di </a:t>
            </a:r>
            <a:r>
              <a:rPr lang="en-GB" dirty="0" err="1" smtClean="0"/>
              <a:t>Easterlin</a:t>
            </a:r>
            <a:r>
              <a:rPr lang="en-GB" dirty="0" smtClean="0"/>
              <a:t> COVID-</a:t>
            </a:r>
            <a:r>
              <a:rPr lang="en-GB" dirty="0" err="1" smtClean="0"/>
              <a:t>felicità</a:t>
            </a:r>
            <a:endParaRPr lang="it-IT" dirty="0"/>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988826" y="1690688"/>
            <a:ext cx="9736213" cy="5176299"/>
          </a:xfrm>
          <a:prstGeom prst="rect">
            <a:avLst/>
          </a:prstGeom>
        </p:spPr>
      </p:pic>
    </p:spTree>
    <p:extLst>
      <p:ext uri="{BB962C8B-B14F-4D97-AF65-F5344CB8AC3E}">
        <p14:creationId xmlns:p14="http://schemas.microsoft.com/office/powerpoint/2010/main" val="1735097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L’effetto</a:t>
            </a:r>
            <a:r>
              <a:rPr lang="en-GB" dirty="0" smtClean="0"/>
              <a:t> è </a:t>
            </a:r>
            <a:r>
              <a:rPr lang="en-GB" dirty="0" err="1" smtClean="0"/>
              <a:t>concentrato</a:t>
            </a:r>
            <a:r>
              <a:rPr lang="en-GB" dirty="0" smtClean="0"/>
              <a:t> </a:t>
            </a:r>
            <a:r>
              <a:rPr lang="en-GB" dirty="0" err="1" smtClean="0"/>
              <a:t>nell’età</a:t>
            </a:r>
            <a:r>
              <a:rPr lang="en-GB" dirty="0" smtClean="0"/>
              <a:t> di mezzo…</a:t>
            </a:r>
            <a:endParaRPr lang="it-IT" dirty="0"/>
          </a:p>
        </p:txBody>
      </p:sp>
      <p:sp>
        <p:nvSpPr>
          <p:cNvPr id="3" name="Segnaposto contenuto 2"/>
          <p:cNvSpPr>
            <a:spLocks noGrp="1"/>
          </p:cNvSpPr>
          <p:nvPr>
            <p:ph idx="1"/>
          </p:nvPr>
        </p:nvSpPr>
        <p:spPr>
          <a:xfrm>
            <a:off x="2085109" y="1160606"/>
            <a:ext cx="10515600" cy="4351338"/>
          </a:xfrm>
        </p:spPr>
        <p:txBody>
          <a:bodyPr/>
          <a:lstStyle/>
          <a:p>
            <a:endParaRPr lang="it-IT"/>
          </a:p>
        </p:txBody>
      </p:sp>
      <p:pic>
        <p:nvPicPr>
          <p:cNvPr id="4" name="Immagine 3"/>
          <p:cNvPicPr>
            <a:picLocks noChangeAspect="1"/>
          </p:cNvPicPr>
          <p:nvPr/>
        </p:nvPicPr>
        <p:blipFill>
          <a:blip r:embed="rId2"/>
          <a:stretch>
            <a:fillRect/>
          </a:stretch>
        </p:blipFill>
        <p:spPr>
          <a:xfrm>
            <a:off x="838200" y="1782013"/>
            <a:ext cx="9813282" cy="5180990"/>
          </a:xfrm>
          <a:prstGeom prst="rect">
            <a:avLst/>
          </a:prstGeom>
        </p:spPr>
      </p:pic>
    </p:spTree>
    <p:extLst>
      <p:ext uri="{BB962C8B-B14F-4D97-AF65-F5344CB8AC3E}">
        <p14:creationId xmlns:p14="http://schemas.microsoft.com/office/powerpoint/2010/main" val="2972275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161310" y="733049"/>
            <a:ext cx="7230801" cy="5914211"/>
          </a:xfrm>
          <a:prstGeom prst="rect">
            <a:avLst/>
          </a:prstGeom>
        </p:spPr>
      </p:pic>
    </p:spTree>
    <p:extLst>
      <p:ext uri="{BB962C8B-B14F-4D97-AF65-F5344CB8AC3E}">
        <p14:creationId xmlns:p14="http://schemas.microsoft.com/office/powerpoint/2010/main" val="32472285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1300891" y="1027906"/>
            <a:ext cx="9841463" cy="5521083"/>
          </a:xfrm>
          <a:prstGeom prst="rect">
            <a:avLst/>
          </a:prstGeom>
        </p:spPr>
      </p:pic>
    </p:spTree>
    <p:extLst>
      <p:ext uri="{BB962C8B-B14F-4D97-AF65-F5344CB8AC3E}">
        <p14:creationId xmlns:p14="http://schemas.microsoft.com/office/powerpoint/2010/main" val="32882916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924034" y="365125"/>
            <a:ext cx="5291344" cy="6358264"/>
          </a:xfrm>
          <a:prstGeom prst="rect">
            <a:avLst/>
          </a:prstGeom>
        </p:spPr>
      </p:pic>
    </p:spTree>
    <p:extLst>
      <p:ext uri="{BB962C8B-B14F-4D97-AF65-F5344CB8AC3E}">
        <p14:creationId xmlns:p14="http://schemas.microsoft.com/office/powerpoint/2010/main" val="7948270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The great resignation</a:t>
            </a:r>
            <a:endParaRPr lang="it-IT" dirty="0"/>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585260" y="1753985"/>
            <a:ext cx="6309762" cy="4964186"/>
          </a:xfrm>
          <a:prstGeom prst="rect">
            <a:avLst/>
          </a:prstGeom>
        </p:spPr>
      </p:pic>
    </p:spTree>
    <p:extLst>
      <p:ext uri="{BB962C8B-B14F-4D97-AF65-F5344CB8AC3E}">
        <p14:creationId xmlns:p14="http://schemas.microsoft.com/office/powerpoint/2010/main" val="3386253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smtClean="0"/>
              <a:t>Ragioni</a:t>
            </a:r>
            <a:r>
              <a:rPr lang="en-GB" dirty="0" smtClean="0"/>
              <a:t> per cui i </a:t>
            </a:r>
            <a:r>
              <a:rPr lang="en-GB" dirty="0" err="1" smtClean="0"/>
              <a:t>giovani</a:t>
            </a:r>
            <a:r>
              <a:rPr lang="en-GB" dirty="0" smtClean="0"/>
              <a:t> </a:t>
            </a:r>
            <a:r>
              <a:rPr lang="en-GB" dirty="0" err="1" smtClean="0"/>
              <a:t>si</a:t>
            </a:r>
            <a:r>
              <a:rPr lang="en-GB" dirty="0" smtClean="0"/>
              <a:t> </a:t>
            </a:r>
            <a:r>
              <a:rPr lang="en-GB" dirty="0" err="1" smtClean="0"/>
              <a:t>dimettono</a:t>
            </a:r>
            <a:endParaRPr lang="it-IT" dirty="0"/>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440921" y="2294313"/>
            <a:ext cx="7012562" cy="4125475"/>
          </a:xfrm>
          <a:prstGeom prst="rect">
            <a:avLst/>
          </a:prstGeom>
        </p:spPr>
      </p:pic>
    </p:spTree>
    <p:extLst>
      <p:ext uri="{BB962C8B-B14F-4D97-AF65-F5344CB8AC3E}">
        <p14:creationId xmlns:p14="http://schemas.microsoft.com/office/powerpoint/2010/main" val="26019796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en-GB" dirty="0" smtClean="0"/>
          </a:p>
          <a:p>
            <a:r>
              <a:rPr lang="en-GB" dirty="0" smtClean="0"/>
              <a:t>T0 lavoro in </a:t>
            </a:r>
            <a:r>
              <a:rPr lang="en-GB" dirty="0" err="1" smtClean="0"/>
              <a:t>presenza</a:t>
            </a:r>
            <a:r>
              <a:rPr lang="en-GB" dirty="0" smtClean="0"/>
              <a:t> (con </a:t>
            </a:r>
            <a:r>
              <a:rPr lang="en-GB" dirty="0" err="1" smtClean="0"/>
              <a:t>limitata</a:t>
            </a:r>
            <a:r>
              <a:rPr lang="en-GB" dirty="0" smtClean="0"/>
              <a:t> </a:t>
            </a:r>
            <a:r>
              <a:rPr lang="en-GB" dirty="0" err="1" smtClean="0"/>
              <a:t>ricchezza</a:t>
            </a:r>
            <a:r>
              <a:rPr lang="en-GB" dirty="0" smtClean="0"/>
              <a:t> di </a:t>
            </a:r>
            <a:r>
              <a:rPr lang="en-GB" dirty="0" err="1" smtClean="0"/>
              <a:t>senso</a:t>
            </a:r>
            <a:r>
              <a:rPr lang="en-GB" dirty="0" smtClean="0"/>
              <a:t> e capabilities)</a:t>
            </a:r>
            <a:endParaRPr lang="it-IT" dirty="0"/>
          </a:p>
          <a:p>
            <a:endParaRPr lang="en-GB" dirty="0" smtClean="0"/>
          </a:p>
          <a:p>
            <a:r>
              <a:rPr lang="en-GB" dirty="0" smtClean="0"/>
              <a:t>T1 </a:t>
            </a:r>
            <a:r>
              <a:rPr lang="en-GB" dirty="0" err="1" smtClean="0"/>
              <a:t>esperienza</a:t>
            </a:r>
            <a:r>
              <a:rPr lang="en-GB" dirty="0" smtClean="0"/>
              <a:t> </a:t>
            </a:r>
            <a:r>
              <a:rPr lang="en-GB" dirty="0" err="1" smtClean="0"/>
              <a:t>forzata</a:t>
            </a:r>
            <a:r>
              <a:rPr lang="en-GB" dirty="0" smtClean="0"/>
              <a:t> di </a:t>
            </a:r>
            <a:r>
              <a:rPr lang="en-GB" dirty="0" err="1" smtClean="0"/>
              <a:t>nuove</a:t>
            </a:r>
            <a:r>
              <a:rPr lang="en-GB" dirty="0" smtClean="0"/>
              <a:t> capabilities e </a:t>
            </a:r>
            <a:r>
              <a:rPr lang="en-GB" dirty="0" err="1" smtClean="0"/>
              <a:t>senso</a:t>
            </a:r>
            <a:r>
              <a:rPr lang="en-GB" dirty="0" smtClean="0"/>
              <a:t> di vita (no commuting, </a:t>
            </a:r>
            <a:r>
              <a:rPr lang="en-GB" dirty="0" err="1" smtClean="0"/>
              <a:t>worklife</a:t>
            </a:r>
            <a:r>
              <a:rPr lang="en-GB" dirty="0" smtClean="0"/>
              <a:t> balance)</a:t>
            </a:r>
          </a:p>
          <a:p>
            <a:endParaRPr lang="en-GB" dirty="0" smtClean="0"/>
          </a:p>
          <a:p>
            <a:r>
              <a:rPr lang="en-GB" dirty="0" smtClean="0"/>
              <a:t>T2 </a:t>
            </a:r>
            <a:r>
              <a:rPr lang="en-GB" dirty="0" err="1" smtClean="0"/>
              <a:t>rifiuto</a:t>
            </a:r>
            <a:r>
              <a:rPr lang="en-GB" dirty="0" smtClean="0"/>
              <a:t> di </a:t>
            </a:r>
            <a:r>
              <a:rPr lang="en-GB" dirty="0" err="1" smtClean="0"/>
              <a:t>tornare</a:t>
            </a:r>
            <a:r>
              <a:rPr lang="en-GB" dirty="0" smtClean="0"/>
              <a:t> in T0 se non è </a:t>
            </a:r>
            <a:r>
              <a:rPr lang="en-GB" dirty="0" err="1" smtClean="0"/>
              <a:t>offerto</a:t>
            </a:r>
            <a:r>
              <a:rPr lang="en-GB" dirty="0" smtClean="0"/>
              <a:t> </a:t>
            </a:r>
            <a:r>
              <a:rPr lang="en-GB" dirty="0" err="1" smtClean="0"/>
              <a:t>contratto</a:t>
            </a:r>
            <a:r>
              <a:rPr lang="en-GB" dirty="0" smtClean="0"/>
              <a:t> </a:t>
            </a:r>
            <a:r>
              <a:rPr lang="en-GB" dirty="0" err="1" smtClean="0"/>
              <a:t>ibrido</a:t>
            </a:r>
            <a:r>
              <a:rPr lang="en-GB" dirty="0" smtClean="0"/>
              <a:t> che </a:t>
            </a:r>
            <a:r>
              <a:rPr lang="en-GB" dirty="0" err="1" smtClean="0"/>
              <a:t>consente</a:t>
            </a:r>
            <a:r>
              <a:rPr lang="en-GB" dirty="0" smtClean="0"/>
              <a:t> di </a:t>
            </a:r>
            <a:r>
              <a:rPr lang="en-GB" dirty="0" err="1" smtClean="0"/>
              <a:t>fruire</a:t>
            </a:r>
            <a:r>
              <a:rPr lang="en-GB" dirty="0" smtClean="0"/>
              <a:t> </a:t>
            </a:r>
            <a:r>
              <a:rPr lang="en-GB" dirty="0" err="1" smtClean="0"/>
              <a:t>delle</a:t>
            </a:r>
            <a:r>
              <a:rPr lang="en-GB" dirty="0" smtClean="0"/>
              <a:t> capabilities </a:t>
            </a:r>
            <a:r>
              <a:rPr lang="en-GB" dirty="0" err="1" smtClean="0"/>
              <a:t>sperimentate</a:t>
            </a:r>
            <a:r>
              <a:rPr lang="en-GB" dirty="0" smtClean="0"/>
              <a:t> </a:t>
            </a:r>
            <a:r>
              <a:rPr lang="en-GB" smtClean="0"/>
              <a:t>in T1</a:t>
            </a:r>
            <a:endParaRPr lang="it-IT" dirty="0"/>
          </a:p>
          <a:p>
            <a:endParaRPr lang="it-IT" dirty="0"/>
          </a:p>
        </p:txBody>
      </p:sp>
    </p:spTree>
    <p:extLst>
      <p:ext uri="{BB962C8B-B14F-4D97-AF65-F5344CB8AC3E}">
        <p14:creationId xmlns:p14="http://schemas.microsoft.com/office/powerpoint/2010/main" val="35503521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ntonio Genovesi">
            <a:extLst>
              <a:ext uri="{FF2B5EF4-FFF2-40B4-BE49-F238E27FC236}">
                <a16:creationId xmlns:a16="http://schemas.microsoft.com/office/drawing/2014/main" id="{A1369DBF-D340-4C58-B8DA-E349BB9BC9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3"/>
          <a:stretch/>
        </p:blipFill>
        <p:spPr bwMode="auto">
          <a:xfrm>
            <a:off x="581526" y="258142"/>
            <a:ext cx="3118719" cy="3118719"/>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John Stuart Mill">
            <a:extLst>
              <a:ext uri="{FF2B5EF4-FFF2-40B4-BE49-F238E27FC236}">
                <a16:creationId xmlns:a16="http://schemas.microsoft.com/office/drawing/2014/main" id="{DDF0E637-C081-4C0D-852E-ADFB812A76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25" r="3" b="6227"/>
          <a:stretch/>
        </p:blipFill>
        <p:spPr bwMode="auto">
          <a:xfrm>
            <a:off x="581526" y="3486450"/>
            <a:ext cx="3118719" cy="3118719"/>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3801354" y="1172009"/>
            <a:ext cx="7363991" cy="5053695"/>
          </a:xfrm>
        </p:spPr>
        <p:txBody>
          <a:bodyPr>
            <a:normAutofit/>
          </a:bodyPr>
          <a:lstStyle/>
          <a:p>
            <a:r>
              <a:rPr lang="it-IT" sz="2000" dirty="0" err="1"/>
              <a:t>Fatigate</a:t>
            </a:r>
            <a:r>
              <a:rPr lang="it-IT" sz="2000" dirty="0"/>
              <a:t> per il vostro interesse, niuno uomo potrebbe operare altrimenti, che per la sua felicità sarebbe un uomo meno uomo: ma non vogliate fare l’altrui miseria, e se potete e quando potete studiatevi di far gli altri felici. Quanto più si opera per interesse, tanto più, </a:t>
            </a:r>
            <a:r>
              <a:rPr lang="it-IT" sz="2000" dirty="0" err="1"/>
              <a:t>purchè</a:t>
            </a:r>
            <a:r>
              <a:rPr lang="it-IT" sz="2000" dirty="0"/>
              <a:t> non si sia pazzi, si </a:t>
            </a:r>
            <a:r>
              <a:rPr lang="it-IT" sz="2000" dirty="0" err="1"/>
              <a:t>debb’esser</a:t>
            </a:r>
            <a:r>
              <a:rPr lang="it-IT" sz="2000" dirty="0"/>
              <a:t> virtuosi. È legge dell'universo che non si può far la nostra felicità senza  far quella degli altri”” (Genovesi, </a:t>
            </a:r>
            <a:r>
              <a:rPr lang="it-IT" sz="2000" i="1" dirty="0"/>
              <a:t>Autobiografia e lettere</a:t>
            </a:r>
            <a:r>
              <a:rPr lang="it-IT" sz="2000" dirty="0"/>
              <a:t>, p. 449)</a:t>
            </a:r>
          </a:p>
          <a:p>
            <a:endParaRPr lang="it-IT" sz="2000" dirty="0"/>
          </a:p>
          <a:p>
            <a:endParaRPr lang="it-IT" sz="2000" dirty="0"/>
          </a:p>
          <a:p>
            <a:r>
              <a:rPr lang="it-IT" sz="2000" i="1" dirty="0"/>
              <a:t>Sono  felici solamente quelli che si pongono obiettivi diversi dalla loro felicità personale: cioè la felicità degli altri, il progresso dell’umanità, perfino qualche arte, o occupazione perseguiti non come mezzi, ma come fini ideali in se stessi. Aspirando in tal modo a qualche altra cosa, trovano la felicità lungo la strada</a:t>
            </a:r>
            <a:r>
              <a:rPr lang="it-IT" sz="2000" dirty="0"/>
              <a:t>.” (John Stuart </a:t>
            </a:r>
            <a:r>
              <a:rPr lang="it-IT" sz="2000" dirty="0" err="1"/>
              <a:t>Mill</a:t>
            </a:r>
            <a:r>
              <a:rPr lang="it-IT" sz="2000" dirty="0"/>
              <a:t>).</a:t>
            </a:r>
          </a:p>
          <a:p>
            <a:endParaRPr lang="it-IT" sz="2000" dirty="0"/>
          </a:p>
        </p:txBody>
      </p:sp>
      <p:pic>
        <p:nvPicPr>
          <p:cNvPr id="4" name="Google Shape;59;p14">
            <a:extLst>
              <a:ext uri="{FF2B5EF4-FFF2-40B4-BE49-F238E27FC236}">
                <a16:creationId xmlns:a16="http://schemas.microsoft.com/office/drawing/2014/main" id="{52EE5FAD-CD28-42A5-A868-C6D665361EFD}"/>
              </a:ext>
            </a:extLst>
          </p:cNvPr>
          <p:cNvPicPr preferRelativeResize="0"/>
          <p:nvPr/>
        </p:nvPicPr>
        <p:blipFill rotWithShape="1">
          <a:blip r:embed="rId4">
            <a:alphaModFix/>
          </a:blip>
          <a:srcRect b="13419"/>
          <a:stretch/>
        </p:blipFill>
        <p:spPr>
          <a:xfrm>
            <a:off x="0" y="6100861"/>
            <a:ext cx="12192000" cy="757140"/>
          </a:xfrm>
          <a:prstGeom prst="rect">
            <a:avLst/>
          </a:prstGeom>
          <a:noFill/>
          <a:ln>
            <a:noFill/>
          </a:ln>
        </p:spPr>
      </p:pic>
    </p:spTree>
    <p:extLst>
      <p:ext uri="{BB962C8B-B14F-4D97-AF65-F5344CB8AC3E}">
        <p14:creationId xmlns:p14="http://schemas.microsoft.com/office/powerpoint/2010/main" val="3516105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59;p14">
            <a:extLst>
              <a:ext uri="{FF2B5EF4-FFF2-40B4-BE49-F238E27FC236}">
                <a16:creationId xmlns:a16="http://schemas.microsoft.com/office/drawing/2014/main" id="{A7B5F39C-1BFB-4EC9-A74A-941CC05FF8A9}"/>
              </a:ext>
            </a:extLst>
          </p:cNvPr>
          <p:cNvPicPr preferRelativeResize="0"/>
          <p:nvPr/>
        </p:nvPicPr>
        <p:blipFill rotWithShape="1">
          <a:blip r:embed="rId2">
            <a:alphaModFix/>
          </a:blip>
          <a:srcRect b="13419"/>
          <a:stretch/>
        </p:blipFill>
        <p:spPr>
          <a:xfrm>
            <a:off x="0" y="6100861"/>
            <a:ext cx="12192000" cy="757140"/>
          </a:xfrm>
          <a:prstGeom prst="rect">
            <a:avLst/>
          </a:prstGeom>
          <a:noFill/>
          <a:ln>
            <a:noFill/>
          </a:ln>
        </p:spPr>
      </p:pic>
      <p:sp>
        <p:nvSpPr>
          <p:cNvPr id="2" name="Titolo 1"/>
          <p:cNvSpPr>
            <a:spLocks noGrp="1"/>
          </p:cNvSpPr>
          <p:nvPr>
            <p:ph type="title"/>
          </p:nvPr>
        </p:nvSpPr>
        <p:spPr>
          <a:xfrm>
            <a:off x="237837" y="145449"/>
            <a:ext cx="10515600" cy="1325563"/>
          </a:xfrm>
        </p:spPr>
        <p:txBody>
          <a:bodyPr>
            <a:normAutofit/>
          </a:bodyPr>
          <a:lstStyle/>
          <a:p>
            <a:r>
              <a:rPr lang="it-IT" sz="3200" b="1" dirty="0">
                <a:solidFill>
                  <a:srgbClr val="000000"/>
                </a:solidFill>
              </a:rPr>
              <a:t>La risposta finale alla ricerca di  senso è la </a:t>
            </a:r>
            <a:r>
              <a:rPr lang="it-IT" sz="3200" b="1" dirty="0" err="1">
                <a:solidFill>
                  <a:srgbClr val="000000"/>
                </a:solidFill>
              </a:rPr>
              <a:t>generatività</a:t>
            </a:r>
            <a:r>
              <a:rPr lang="it-IT" sz="3200" b="1" dirty="0">
                <a:solidFill>
                  <a:srgbClr val="000000"/>
                </a:solidFill>
              </a:rPr>
              <a:t> (desiderare, far nascere, accompagnare, lasciar andare)</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4473" y="4091345"/>
            <a:ext cx="2912817" cy="2107379"/>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473" y="1763240"/>
            <a:ext cx="2912816" cy="1955179"/>
          </a:xfrm>
          <a:prstGeom prst="rect">
            <a:avLst/>
          </a:prstGeom>
        </p:spPr>
      </p:pic>
      <p:sp>
        <p:nvSpPr>
          <p:cNvPr id="3" name="CasellaDiTesto 2"/>
          <p:cNvSpPr txBox="1"/>
          <p:nvPr/>
        </p:nvSpPr>
        <p:spPr>
          <a:xfrm>
            <a:off x="1062485" y="1690689"/>
            <a:ext cx="6633715" cy="3754874"/>
          </a:xfrm>
          <a:prstGeom prst="rect">
            <a:avLst/>
          </a:prstGeom>
          <a:noFill/>
        </p:spPr>
        <p:txBody>
          <a:bodyPr wrap="square" rtlCol="0">
            <a:spAutoFit/>
          </a:bodyPr>
          <a:lstStyle/>
          <a:p>
            <a:r>
              <a:rPr lang="it-IT" sz="1400" b="1" dirty="0" err="1"/>
              <a:t>Generatività</a:t>
            </a:r>
            <a:r>
              <a:rPr lang="it-IT" sz="1400" b="1" dirty="0"/>
              <a:t> Biologica: mettere al mondo figli</a:t>
            </a:r>
          </a:p>
          <a:p>
            <a:endParaRPr lang="it-IT" sz="1400" b="1" dirty="0"/>
          </a:p>
          <a:p>
            <a:r>
              <a:rPr lang="it-IT" sz="1400" b="1" dirty="0" err="1"/>
              <a:t>Generatività</a:t>
            </a:r>
            <a:r>
              <a:rPr lang="it-IT" sz="1400" b="1" dirty="0"/>
              <a:t> parentale: partecipazione a crescita ed educazione figli</a:t>
            </a:r>
          </a:p>
          <a:p>
            <a:endParaRPr lang="it-IT" sz="1400" b="1" dirty="0"/>
          </a:p>
          <a:p>
            <a:r>
              <a:rPr lang="it-IT" sz="1400" b="1" dirty="0" err="1"/>
              <a:t>Generatività</a:t>
            </a:r>
            <a:r>
              <a:rPr lang="it-IT" sz="1400" b="1" dirty="0"/>
              <a:t> sociale: lavorare per costruire capitale sociale e il tessuto della società civile</a:t>
            </a:r>
          </a:p>
          <a:p>
            <a:endParaRPr lang="it-IT" sz="1400" b="1" dirty="0"/>
          </a:p>
          <a:p>
            <a:r>
              <a:rPr lang="it-IT" sz="1400" b="1" dirty="0" err="1"/>
              <a:t>Generatività</a:t>
            </a:r>
            <a:r>
              <a:rPr lang="it-IT" sz="1400" b="1" dirty="0"/>
              <a:t> politica: lavorare per costruire soluzioni per il paese</a:t>
            </a:r>
          </a:p>
          <a:p>
            <a:endParaRPr lang="it-IT" sz="1400" b="1" dirty="0"/>
          </a:p>
          <a:p>
            <a:r>
              <a:rPr lang="it-IT" sz="1400" b="1" dirty="0" err="1"/>
              <a:t>Generatività</a:t>
            </a:r>
            <a:r>
              <a:rPr lang="it-IT" sz="1400" b="1" dirty="0"/>
              <a:t> nell’economia civile: favorire una creazione di valore economico socialmente ed economicamente sostenibile</a:t>
            </a:r>
          </a:p>
          <a:p>
            <a:endParaRPr lang="it-IT" sz="1400" b="1" dirty="0"/>
          </a:p>
          <a:p>
            <a:r>
              <a:rPr lang="it-IT" sz="1400" b="1" dirty="0" err="1"/>
              <a:t>Generatività</a:t>
            </a:r>
            <a:r>
              <a:rPr lang="it-IT" sz="1400" b="1" dirty="0"/>
              <a:t> culturale: lavorare per produrre idee guida che possano favorire la </a:t>
            </a:r>
            <a:r>
              <a:rPr lang="it-IT" sz="1400" b="1" dirty="0" err="1"/>
              <a:t>generatività</a:t>
            </a:r>
            <a:endParaRPr lang="it-IT" sz="1400" b="1" dirty="0"/>
          </a:p>
          <a:p>
            <a:endParaRPr lang="it-IT" sz="1400" b="1" dirty="0"/>
          </a:p>
          <a:p>
            <a:r>
              <a:rPr lang="it-IT" sz="1400" b="1" dirty="0" err="1"/>
              <a:t>Generatività</a:t>
            </a:r>
            <a:r>
              <a:rPr lang="it-IT" sz="1400" b="1" dirty="0"/>
              <a:t> spirituale: aiutare le persone nella ricerca di senso, nel percorso di fede e nella connessione con la dimensione dell’Assoluto</a:t>
            </a:r>
          </a:p>
        </p:txBody>
      </p:sp>
      <p:cxnSp>
        <p:nvCxnSpPr>
          <p:cNvPr id="8" name="Google Shape;64;p14">
            <a:extLst>
              <a:ext uri="{FF2B5EF4-FFF2-40B4-BE49-F238E27FC236}">
                <a16:creationId xmlns:a16="http://schemas.microsoft.com/office/drawing/2014/main" id="{58579739-6BC9-4478-8510-5615E011E514}"/>
              </a:ext>
            </a:extLst>
          </p:cNvPr>
          <p:cNvCxnSpPr>
            <a:cxnSpLocks/>
          </p:cNvCxnSpPr>
          <p:nvPr/>
        </p:nvCxnSpPr>
        <p:spPr>
          <a:xfrm>
            <a:off x="0" y="1248148"/>
            <a:ext cx="8984203" cy="3189"/>
          </a:xfrm>
          <a:prstGeom prst="straightConnector1">
            <a:avLst/>
          </a:prstGeom>
          <a:noFill/>
          <a:ln w="38100" cap="flat" cmpd="sng">
            <a:solidFill>
              <a:srgbClr val="448684"/>
            </a:solidFill>
            <a:prstDash val="solid"/>
            <a:round/>
            <a:headEnd type="none" w="med" len="med"/>
            <a:tailEnd type="none" w="med" len="med"/>
          </a:ln>
        </p:spPr>
      </p:cxnSp>
      <p:cxnSp>
        <p:nvCxnSpPr>
          <p:cNvPr id="10" name="Google Shape;65;p14">
            <a:extLst>
              <a:ext uri="{FF2B5EF4-FFF2-40B4-BE49-F238E27FC236}">
                <a16:creationId xmlns:a16="http://schemas.microsoft.com/office/drawing/2014/main" id="{C0C8CD22-4E35-4E7A-B5E8-D37253C0EE3B}"/>
              </a:ext>
            </a:extLst>
          </p:cNvPr>
          <p:cNvCxnSpPr>
            <a:cxnSpLocks/>
          </p:cNvCxnSpPr>
          <p:nvPr/>
        </p:nvCxnSpPr>
        <p:spPr>
          <a:xfrm>
            <a:off x="0" y="1324347"/>
            <a:ext cx="6973800" cy="16500"/>
          </a:xfrm>
          <a:prstGeom prst="straightConnector1">
            <a:avLst/>
          </a:prstGeom>
          <a:noFill/>
          <a:ln w="38100" cap="flat" cmpd="sng">
            <a:solidFill>
              <a:srgbClr val="448684"/>
            </a:solidFill>
            <a:prstDash val="solid"/>
            <a:round/>
            <a:headEnd type="none" w="med" len="med"/>
            <a:tailEnd type="none" w="med" len="med"/>
          </a:ln>
        </p:spPr>
      </p:cxnSp>
    </p:spTree>
    <p:extLst>
      <p:ext uri="{BB962C8B-B14F-4D97-AF65-F5344CB8AC3E}">
        <p14:creationId xmlns:p14="http://schemas.microsoft.com/office/powerpoint/2010/main" val="2212555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Case deaton.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12338" t="14282" r="31767"/>
          <a:stretch/>
        </p:blipFill>
        <p:spPr>
          <a:xfrm>
            <a:off x="4950703" y="-132696"/>
            <a:ext cx="6883400" cy="5708299"/>
          </a:xfrm>
        </p:spPr>
      </p:pic>
      <p:pic>
        <p:nvPicPr>
          <p:cNvPr id="5" name="Immagine 4"/>
          <p:cNvPicPr>
            <a:picLocks noChangeAspect="1"/>
          </p:cNvPicPr>
          <p:nvPr/>
        </p:nvPicPr>
        <p:blipFill>
          <a:blip r:embed="rId3"/>
          <a:stretch>
            <a:fillRect/>
          </a:stretch>
        </p:blipFill>
        <p:spPr>
          <a:xfrm>
            <a:off x="8601937" y="2452717"/>
            <a:ext cx="3147483" cy="4405283"/>
          </a:xfrm>
          <a:prstGeom prst="rect">
            <a:avLst/>
          </a:prstGeom>
        </p:spPr>
      </p:pic>
      <p:pic>
        <p:nvPicPr>
          <p:cNvPr id="6" name="Immagine 5"/>
          <p:cNvPicPr>
            <a:picLocks noChangeAspect="1"/>
          </p:cNvPicPr>
          <p:nvPr/>
        </p:nvPicPr>
        <p:blipFill>
          <a:blip r:embed="rId4"/>
          <a:stretch>
            <a:fillRect/>
          </a:stretch>
        </p:blipFill>
        <p:spPr>
          <a:xfrm>
            <a:off x="186660" y="1093075"/>
            <a:ext cx="4764043" cy="4892619"/>
          </a:xfrm>
          <a:prstGeom prst="rect">
            <a:avLst/>
          </a:prstGeom>
        </p:spPr>
      </p:pic>
    </p:spTree>
    <p:extLst>
      <p:ext uri="{BB962C8B-B14F-4D97-AF65-F5344CB8AC3E}">
        <p14:creationId xmlns:p14="http://schemas.microsoft.com/office/powerpoint/2010/main" val="2011919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dirty="0">
                <a:solidFill>
                  <a:srgbClr val="303030">
                    <a:lumMod val="90000"/>
                    <a:lumOff val="10000"/>
                  </a:srgbClr>
                </a:solidFill>
              </a:rPr>
              <a:t>Leonardo Becchetti and Gianluigi Conzo, </a:t>
            </a:r>
            <a:r>
              <a:rPr lang="it-IT" dirty="0" err="1">
                <a:solidFill>
                  <a:srgbClr val="303030">
                    <a:lumMod val="90000"/>
                    <a:lumOff val="10000"/>
                  </a:srgbClr>
                </a:solidFill>
              </a:rPr>
              <a:t>University</a:t>
            </a:r>
            <a:r>
              <a:rPr lang="it-IT" dirty="0">
                <a:solidFill>
                  <a:srgbClr val="303030">
                    <a:lumMod val="90000"/>
                    <a:lumOff val="10000"/>
                  </a:srgbClr>
                </a:solidFill>
              </a:rPr>
              <a:t> of Rome Tor Vergata</a:t>
            </a:r>
          </a:p>
        </p:txBody>
      </p:sp>
      <p:pic>
        <p:nvPicPr>
          <p:cNvPr id="4" name="Segnaposto contenuto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112224" y="551026"/>
            <a:ext cx="1728192" cy="389990"/>
          </a:xfrm>
          <a:prstGeom prst="rect">
            <a:avLst/>
          </a:prstGeom>
        </p:spPr>
      </p:pic>
      <p:sp>
        <p:nvSpPr>
          <p:cNvPr id="5" name="Rettangolo 4"/>
          <p:cNvSpPr/>
          <p:nvPr/>
        </p:nvSpPr>
        <p:spPr>
          <a:xfrm>
            <a:off x="2279576" y="745976"/>
            <a:ext cx="5616624" cy="369332"/>
          </a:xfrm>
          <a:prstGeom prst="rect">
            <a:avLst/>
          </a:prstGeom>
        </p:spPr>
        <p:txBody>
          <a:bodyPr wrap="square">
            <a:spAutoFit/>
          </a:bodyPr>
          <a:lstStyle/>
          <a:p>
            <a:r>
              <a:rPr lang="en-GB" dirty="0">
                <a:solidFill>
                  <a:srgbClr val="006600"/>
                </a:solidFill>
              </a:rPr>
              <a:t>Descriptive findings</a:t>
            </a:r>
          </a:p>
        </p:txBody>
      </p:sp>
      <p:pic>
        <p:nvPicPr>
          <p:cNvPr id="7" name="Immagine 6">
            <a:extLst>
              <a:ext uri="{FF2B5EF4-FFF2-40B4-BE49-F238E27FC236}">
                <a16:creationId xmlns:a16="http://schemas.microsoft.com/office/drawing/2014/main" id="{450C9B89-8AF7-C349-84DB-7D6F1AEB188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7270" y="1115308"/>
            <a:ext cx="2066482" cy="2166470"/>
          </a:xfrm>
          <a:prstGeom prst="rect">
            <a:avLst/>
          </a:prstGeom>
          <a:noFill/>
          <a:ln>
            <a:noFill/>
          </a:ln>
        </p:spPr>
      </p:pic>
      <p:pic>
        <p:nvPicPr>
          <p:cNvPr id="8" name="Immagine 7">
            <a:extLst>
              <a:ext uri="{FF2B5EF4-FFF2-40B4-BE49-F238E27FC236}">
                <a16:creationId xmlns:a16="http://schemas.microsoft.com/office/drawing/2014/main" id="{BBDA552E-8DDF-5E4E-BC58-1B26DD5DAFD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29197" y="1182750"/>
            <a:ext cx="2064212" cy="2142059"/>
          </a:xfrm>
          <a:prstGeom prst="rect">
            <a:avLst/>
          </a:prstGeom>
          <a:noFill/>
          <a:ln>
            <a:noFill/>
          </a:ln>
        </p:spPr>
      </p:pic>
      <p:pic>
        <p:nvPicPr>
          <p:cNvPr id="9" name="Immagine 8">
            <a:extLst>
              <a:ext uri="{FF2B5EF4-FFF2-40B4-BE49-F238E27FC236}">
                <a16:creationId xmlns:a16="http://schemas.microsoft.com/office/drawing/2014/main" id="{4BFCD2FD-F90C-1E46-ABFE-1FF23B4B2F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868" y="1162115"/>
            <a:ext cx="2064213" cy="2142059"/>
          </a:xfrm>
          <a:prstGeom prst="rect">
            <a:avLst/>
          </a:prstGeom>
          <a:noFill/>
          <a:ln>
            <a:noFill/>
          </a:ln>
        </p:spPr>
      </p:pic>
      <p:sp>
        <p:nvSpPr>
          <p:cNvPr id="3" name="CasellaDiTesto 2">
            <a:extLst>
              <a:ext uri="{FF2B5EF4-FFF2-40B4-BE49-F238E27FC236}">
                <a16:creationId xmlns:a16="http://schemas.microsoft.com/office/drawing/2014/main" id="{AF77022B-519A-7C4B-BCE7-98E3775E03B4}"/>
              </a:ext>
            </a:extLst>
          </p:cNvPr>
          <p:cNvSpPr txBox="1"/>
          <p:nvPr/>
        </p:nvSpPr>
        <p:spPr>
          <a:xfrm>
            <a:off x="1470126" y="3326569"/>
            <a:ext cx="2736304" cy="276999"/>
          </a:xfrm>
          <a:prstGeom prst="rect">
            <a:avLst/>
          </a:prstGeom>
          <a:noFill/>
        </p:spPr>
        <p:txBody>
          <a:bodyPr wrap="square" rtlCol="0">
            <a:spAutoFit/>
          </a:bodyPr>
          <a:lstStyle/>
          <a:p>
            <a:pPr algn="ctr"/>
            <a:r>
              <a:rPr lang="en-GB" sz="1200" dirty="0"/>
              <a:t>Y axis: life satisfaction</a:t>
            </a:r>
            <a:endParaRPr lang="it-IT" sz="1200" dirty="0"/>
          </a:p>
        </p:txBody>
      </p:sp>
      <p:sp>
        <p:nvSpPr>
          <p:cNvPr id="10" name="CasellaDiTesto 9">
            <a:extLst>
              <a:ext uri="{FF2B5EF4-FFF2-40B4-BE49-F238E27FC236}">
                <a16:creationId xmlns:a16="http://schemas.microsoft.com/office/drawing/2014/main" id="{8F1A6B43-24D6-A64A-B052-BA11968BDC25}"/>
              </a:ext>
            </a:extLst>
          </p:cNvPr>
          <p:cNvSpPr txBox="1"/>
          <p:nvPr/>
        </p:nvSpPr>
        <p:spPr>
          <a:xfrm>
            <a:off x="3693151" y="3345679"/>
            <a:ext cx="2736304" cy="276999"/>
          </a:xfrm>
          <a:prstGeom prst="rect">
            <a:avLst/>
          </a:prstGeom>
          <a:noFill/>
        </p:spPr>
        <p:txBody>
          <a:bodyPr wrap="square" rtlCol="0">
            <a:spAutoFit/>
          </a:bodyPr>
          <a:lstStyle/>
          <a:p>
            <a:pPr algn="ctr"/>
            <a:r>
              <a:rPr lang="en-GB" sz="1200" dirty="0"/>
              <a:t>Y axis: feeling in good spirit</a:t>
            </a:r>
            <a:endParaRPr lang="it-IT" sz="1200" dirty="0"/>
          </a:p>
        </p:txBody>
      </p:sp>
      <p:sp>
        <p:nvSpPr>
          <p:cNvPr id="11" name="CasellaDiTesto 10">
            <a:extLst>
              <a:ext uri="{FF2B5EF4-FFF2-40B4-BE49-F238E27FC236}">
                <a16:creationId xmlns:a16="http://schemas.microsoft.com/office/drawing/2014/main" id="{5B749365-BAF8-BA4F-B542-A0D06D520CA9}"/>
              </a:ext>
            </a:extLst>
          </p:cNvPr>
          <p:cNvSpPr txBox="1"/>
          <p:nvPr/>
        </p:nvSpPr>
        <p:spPr>
          <a:xfrm>
            <a:off x="5916176" y="3346667"/>
            <a:ext cx="2736304" cy="276999"/>
          </a:xfrm>
          <a:prstGeom prst="rect">
            <a:avLst/>
          </a:prstGeom>
          <a:noFill/>
        </p:spPr>
        <p:txBody>
          <a:bodyPr wrap="square" rtlCol="0">
            <a:spAutoFit/>
          </a:bodyPr>
          <a:lstStyle/>
          <a:p>
            <a:pPr algn="ctr"/>
            <a:r>
              <a:rPr lang="en-GB" sz="1200" dirty="0"/>
              <a:t>Y axis: calm and peaceful</a:t>
            </a:r>
            <a:endParaRPr lang="it-IT" sz="1200" dirty="0"/>
          </a:p>
        </p:txBody>
      </p:sp>
      <p:pic>
        <p:nvPicPr>
          <p:cNvPr id="14" name="Immagine 13">
            <a:extLst>
              <a:ext uri="{FF2B5EF4-FFF2-40B4-BE49-F238E27FC236}">
                <a16:creationId xmlns:a16="http://schemas.microsoft.com/office/drawing/2014/main" id="{F8D784EB-F677-534F-8937-687979E6664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3925" y="1175483"/>
            <a:ext cx="2064214" cy="2128690"/>
          </a:xfrm>
          <a:prstGeom prst="rect">
            <a:avLst/>
          </a:prstGeom>
          <a:noFill/>
          <a:ln>
            <a:noFill/>
          </a:ln>
        </p:spPr>
      </p:pic>
      <p:sp>
        <p:nvSpPr>
          <p:cNvPr id="15" name="CasellaDiTesto 14">
            <a:extLst>
              <a:ext uri="{FF2B5EF4-FFF2-40B4-BE49-F238E27FC236}">
                <a16:creationId xmlns:a16="http://schemas.microsoft.com/office/drawing/2014/main" id="{B301FB19-6DF6-B64A-87B4-AF44D3A1285C}"/>
              </a:ext>
            </a:extLst>
          </p:cNvPr>
          <p:cNvSpPr txBox="1"/>
          <p:nvPr/>
        </p:nvSpPr>
        <p:spPr>
          <a:xfrm>
            <a:off x="8037880" y="3345424"/>
            <a:ext cx="2736304" cy="276999"/>
          </a:xfrm>
          <a:prstGeom prst="rect">
            <a:avLst/>
          </a:prstGeom>
          <a:noFill/>
        </p:spPr>
        <p:txBody>
          <a:bodyPr wrap="square" rtlCol="0">
            <a:spAutoFit/>
          </a:bodyPr>
          <a:lstStyle/>
          <a:p>
            <a:pPr algn="ctr"/>
            <a:r>
              <a:rPr lang="en-GB" sz="1200" dirty="0"/>
              <a:t>Y axis: positive about myself</a:t>
            </a:r>
            <a:endParaRPr lang="it-IT" sz="1200" dirty="0"/>
          </a:p>
        </p:txBody>
      </p:sp>
      <p:pic>
        <p:nvPicPr>
          <p:cNvPr id="16" name="Immagine 15">
            <a:extLst>
              <a:ext uri="{FF2B5EF4-FFF2-40B4-BE49-F238E27FC236}">
                <a16:creationId xmlns:a16="http://schemas.microsoft.com/office/drawing/2014/main" id="{A0F0487D-006C-F34C-A5AA-3BF82A12144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57364" y="3722406"/>
            <a:ext cx="2106389" cy="2020286"/>
          </a:xfrm>
          <a:prstGeom prst="rect">
            <a:avLst/>
          </a:prstGeom>
          <a:noFill/>
          <a:ln>
            <a:noFill/>
          </a:ln>
        </p:spPr>
      </p:pic>
      <p:sp>
        <p:nvSpPr>
          <p:cNvPr id="17" name="CasellaDiTesto 16">
            <a:extLst>
              <a:ext uri="{FF2B5EF4-FFF2-40B4-BE49-F238E27FC236}">
                <a16:creationId xmlns:a16="http://schemas.microsoft.com/office/drawing/2014/main" id="{052A1AB4-E3C8-B842-97CA-6A954A5313A6}"/>
              </a:ext>
            </a:extLst>
          </p:cNvPr>
          <p:cNvSpPr txBox="1"/>
          <p:nvPr/>
        </p:nvSpPr>
        <p:spPr>
          <a:xfrm>
            <a:off x="1470126" y="5780398"/>
            <a:ext cx="2736304" cy="276999"/>
          </a:xfrm>
          <a:prstGeom prst="rect">
            <a:avLst/>
          </a:prstGeom>
          <a:noFill/>
        </p:spPr>
        <p:txBody>
          <a:bodyPr wrap="square" rtlCol="0">
            <a:spAutoFit/>
          </a:bodyPr>
          <a:lstStyle/>
          <a:p>
            <a:pPr algn="ctr"/>
            <a:r>
              <a:rPr lang="en-GB" sz="1200" dirty="0"/>
              <a:t>Y axis: resilience</a:t>
            </a:r>
            <a:endParaRPr lang="it-IT" sz="1200" dirty="0"/>
          </a:p>
        </p:txBody>
      </p:sp>
      <p:pic>
        <p:nvPicPr>
          <p:cNvPr id="18" name="Immagine 17">
            <a:extLst>
              <a:ext uri="{FF2B5EF4-FFF2-40B4-BE49-F238E27FC236}">
                <a16:creationId xmlns:a16="http://schemas.microsoft.com/office/drawing/2014/main" id="{99CDEF4E-E928-D847-804B-E2B903135A9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09215" y="3761445"/>
            <a:ext cx="2084195" cy="1921072"/>
          </a:xfrm>
          <a:prstGeom prst="rect">
            <a:avLst/>
          </a:prstGeom>
          <a:noFill/>
          <a:ln>
            <a:noFill/>
          </a:ln>
        </p:spPr>
      </p:pic>
      <p:sp>
        <p:nvSpPr>
          <p:cNvPr id="19" name="CasellaDiTesto 18">
            <a:extLst>
              <a:ext uri="{FF2B5EF4-FFF2-40B4-BE49-F238E27FC236}">
                <a16:creationId xmlns:a16="http://schemas.microsoft.com/office/drawing/2014/main" id="{25A3297D-8546-0546-A579-CEFC4586AA22}"/>
              </a:ext>
            </a:extLst>
          </p:cNvPr>
          <p:cNvSpPr txBox="1"/>
          <p:nvPr/>
        </p:nvSpPr>
        <p:spPr>
          <a:xfrm>
            <a:off x="3693151" y="5761288"/>
            <a:ext cx="2736304" cy="461665"/>
          </a:xfrm>
          <a:prstGeom prst="rect">
            <a:avLst/>
          </a:prstGeom>
          <a:noFill/>
        </p:spPr>
        <p:txBody>
          <a:bodyPr wrap="square" rtlCol="0">
            <a:spAutoFit/>
          </a:bodyPr>
          <a:lstStyle/>
          <a:p>
            <a:pPr algn="ctr"/>
            <a:r>
              <a:rPr lang="en-GB" sz="1200" dirty="0"/>
              <a:t>Y axis: voting in last </a:t>
            </a:r>
          </a:p>
          <a:p>
            <a:pPr algn="ctr"/>
            <a:r>
              <a:rPr lang="en-GB" sz="1200" dirty="0"/>
              <a:t>national elections</a:t>
            </a:r>
            <a:endParaRPr lang="it-IT" sz="1200" dirty="0"/>
          </a:p>
        </p:txBody>
      </p:sp>
      <p:pic>
        <p:nvPicPr>
          <p:cNvPr id="20" name="Immagine 19">
            <a:extLst>
              <a:ext uri="{FF2B5EF4-FFF2-40B4-BE49-F238E27FC236}">
                <a16:creationId xmlns:a16="http://schemas.microsoft.com/office/drawing/2014/main" id="{5612D7E8-F975-ED43-8227-42D8F1BE28A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1435" y="3792886"/>
            <a:ext cx="2162491" cy="1903000"/>
          </a:xfrm>
          <a:prstGeom prst="rect">
            <a:avLst/>
          </a:prstGeom>
          <a:noFill/>
          <a:ln>
            <a:noFill/>
          </a:ln>
        </p:spPr>
      </p:pic>
      <p:sp>
        <p:nvSpPr>
          <p:cNvPr id="21" name="CasellaDiTesto 20">
            <a:extLst>
              <a:ext uri="{FF2B5EF4-FFF2-40B4-BE49-F238E27FC236}">
                <a16:creationId xmlns:a16="http://schemas.microsoft.com/office/drawing/2014/main" id="{DA23E8ED-8B31-AC4B-9B6B-23E58ACF5585}"/>
              </a:ext>
            </a:extLst>
          </p:cNvPr>
          <p:cNvSpPr txBox="1"/>
          <p:nvPr/>
        </p:nvSpPr>
        <p:spPr>
          <a:xfrm>
            <a:off x="5830716" y="5741280"/>
            <a:ext cx="2736304" cy="461665"/>
          </a:xfrm>
          <a:prstGeom prst="rect">
            <a:avLst/>
          </a:prstGeom>
          <a:noFill/>
        </p:spPr>
        <p:txBody>
          <a:bodyPr wrap="square" rtlCol="0">
            <a:spAutoFit/>
          </a:bodyPr>
          <a:lstStyle/>
          <a:p>
            <a:pPr algn="ctr"/>
            <a:r>
              <a:rPr lang="en-GB" sz="1200" dirty="0"/>
              <a:t>Y axis: most people can </a:t>
            </a:r>
          </a:p>
          <a:p>
            <a:pPr algn="ctr"/>
            <a:r>
              <a:rPr lang="en-GB" sz="1200" dirty="0"/>
              <a:t>be trusted</a:t>
            </a:r>
          </a:p>
        </p:txBody>
      </p:sp>
      <p:pic>
        <p:nvPicPr>
          <p:cNvPr id="22" name="Immagine 21">
            <a:extLst>
              <a:ext uri="{FF2B5EF4-FFF2-40B4-BE49-F238E27FC236}">
                <a16:creationId xmlns:a16="http://schemas.microsoft.com/office/drawing/2014/main" id="{DCEF9822-444D-1048-9863-17234A8ACE5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52176" y="3779268"/>
            <a:ext cx="1982462" cy="1929313"/>
          </a:xfrm>
          <a:prstGeom prst="rect">
            <a:avLst/>
          </a:prstGeom>
          <a:noFill/>
          <a:ln>
            <a:noFill/>
          </a:ln>
        </p:spPr>
      </p:pic>
      <p:sp>
        <p:nvSpPr>
          <p:cNvPr id="23" name="CasellaDiTesto 22">
            <a:extLst>
              <a:ext uri="{FF2B5EF4-FFF2-40B4-BE49-F238E27FC236}">
                <a16:creationId xmlns:a16="http://schemas.microsoft.com/office/drawing/2014/main" id="{AE6B8B05-4EB2-9049-85CC-CEE4899C1A0E}"/>
              </a:ext>
            </a:extLst>
          </p:cNvPr>
          <p:cNvSpPr txBox="1"/>
          <p:nvPr/>
        </p:nvSpPr>
        <p:spPr>
          <a:xfrm>
            <a:off x="8088799" y="5753974"/>
            <a:ext cx="2736304" cy="276999"/>
          </a:xfrm>
          <a:prstGeom prst="rect">
            <a:avLst/>
          </a:prstGeom>
          <a:noFill/>
        </p:spPr>
        <p:txBody>
          <a:bodyPr wrap="square" rtlCol="0">
            <a:spAutoFit/>
          </a:bodyPr>
          <a:lstStyle/>
          <a:p>
            <a:pPr algn="ctr"/>
            <a:r>
              <a:rPr lang="en-GB" sz="1200" dirty="0"/>
              <a:t>Y axis: active citizenship</a:t>
            </a:r>
          </a:p>
        </p:txBody>
      </p:sp>
    </p:spTree>
    <p:extLst>
      <p:ext uri="{BB962C8B-B14F-4D97-AF65-F5344CB8AC3E}">
        <p14:creationId xmlns:p14="http://schemas.microsoft.com/office/powerpoint/2010/main" val="11262492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3528285" y="810893"/>
            <a:ext cx="8750112" cy="6047107"/>
          </a:xfrm>
          <a:prstGeom prst="rect">
            <a:avLst/>
          </a:prstGeom>
        </p:spPr>
      </p:pic>
      <p:sp>
        <p:nvSpPr>
          <p:cNvPr id="3" name="CasellaDiTesto 2"/>
          <p:cNvSpPr txBox="1"/>
          <p:nvPr/>
        </p:nvSpPr>
        <p:spPr>
          <a:xfrm>
            <a:off x="216130" y="58189"/>
            <a:ext cx="3117273" cy="6186309"/>
          </a:xfrm>
          <a:prstGeom prst="rect">
            <a:avLst/>
          </a:prstGeom>
          <a:noFill/>
        </p:spPr>
        <p:txBody>
          <a:bodyPr wrap="square" rtlCol="0">
            <a:spAutoFit/>
          </a:bodyPr>
          <a:lstStyle/>
          <a:p>
            <a:r>
              <a:rPr lang="en-GB" dirty="0"/>
              <a:t>F</a:t>
            </a:r>
            <a:r>
              <a:rPr lang="en-GB" dirty="0" smtClean="0"/>
              <a:t>our </a:t>
            </a:r>
            <a:r>
              <a:rPr lang="en-GB" dirty="0"/>
              <a:t>regular waves (2006, 2010,</a:t>
            </a:r>
          </a:p>
          <a:p>
            <a:r>
              <a:rPr lang="en-GB" dirty="0"/>
              <a:t>2013 and 2015) of the Survey of Health, Aging and Retirement in</a:t>
            </a:r>
          </a:p>
          <a:p>
            <a:r>
              <a:rPr lang="it-IT" dirty="0"/>
              <a:t>Europe (SHARE) database.</a:t>
            </a:r>
          </a:p>
          <a:p>
            <a:r>
              <a:rPr lang="en-GB" dirty="0"/>
              <a:t>SHARE is aa panel dataset collecting information on more than</a:t>
            </a:r>
          </a:p>
          <a:p>
            <a:r>
              <a:rPr lang="en-GB" dirty="0"/>
              <a:t>45,000 European (plus Israeli) respondents aged 50 and above from</a:t>
            </a:r>
          </a:p>
          <a:p>
            <a:r>
              <a:rPr lang="en-GB" dirty="0"/>
              <a:t>21 countries (in the sixth wave):</a:t>
            </a:r>
          </a:p>
          <a:p>
            <a:r>
              <a:rPr lang="it-IT" dirty="0"/>
              <a:t>Austria, Germany, </a:t>
            </a:r>
            <a:r>
              <a:rPr lang="it-IT" dirty="0" err="1"/>
              <a:t>Sweden</a:t>
            </a:r>
            <a:r>
              <a:rPr lang="it-IT" dirty="0"/>
              <a:t>, Netherlands, </a:t>
            </a:r>
            <a:r>
              <a:rPr lang="it-IT" dirty="0" err="1"/>
              <a:t>Spain</a:t>
            </a:r>
            <a:r>
              <a:rPr lang="it-IT" dirty="0"/>
              <a:t>, Italy, France, </a:t>
            </a:r>
            <a:r>
              <a:rPr lang="it-IT" dirty="0" err="1"/>
              <a:t>Denmark</a:t>
            </a:r>
            <a:r>
              <a:rPr lang="it-IT" dirty="0"/>
              <a:t>,</a:t>
            </a:r>
          </a:p>
          <a:p>
            <a:r>
              <a:rPr lang="it-IT" dirty="0" err="1"/>
              <a:t>Greece</a:t>
            </a:r>
            <a:r>
              <a:rPr lang="it-IT" dirty="0"/>
              <a:t>, </a:t>
            </a:r>
            <a:r>
              <a:rPr lang="it-IT" dirty="0" err="1"/>
              <a:t>Switzerland</a:t>
            </a:r>
            <a:r>
              <a:rPr lang="it-IT" dirty="0"/>
              <a:t>, </a:t>
            </a:r>
            <a:r>
              <a:rPr lang="it-IT" dirty="0" err="1"/>
              <a:t>Belgium</a:t>
            </a:r>
            <a:r>
              <a:rPr lang="it-IT" dirty="0"/>
              <a:t>, </a:t>
            </a:r>
            <a:r>
              <a:rPr lang="it-IT" dirty="0" err="1"/>
              <a:t>Israel</a:t>
            </a:r>
            <a:r>
              <a:rPr lang="it-IT" dirty="0"/>
              <a:t>, </a:t>
            </a:r>
            <a:r>
              <a:rPr lang="it-IT" dirty="0" err="1"/>
              <a:t>Czech</a:t>
            </a:r>
            <a:r>
              <a:rPr lang="it-IT" dirty="0"/>
              <a:t> Republic, Poland, </a:t>
            </a:r>
            <a:r>
              <a:rPr lang="it-IT" dirty="0" err="1"/>
              <a:t>Ireland</a:t>
            </a:r>
            <a:r>
              <a:rPr lang="it-IT" dirty="0"/>
              <a:t>,</a:t>
            </a:r>
          </a:p>
          <a:p>
            <a:r>
              <a:rPr lang="pt-BR" dirty="0"/>
              <a:t>Luxemburg, Hungary, Portugal, Slovenia, Estonia and Croatia</a:t>
            </a:r>
            <a:endParaRPr lang="it-IT" dirty="0"/>
          </a:p>
        </p:txBody>
      </p:sp>
      <p:sp>
        <p:nvSpPr>
          <p:cNvPr id="4" name="CasellaDiTesto 3"/>
          <p:cNvSpPr txBox="1"/>
          <p:nvPr/>
        </p:nvSpPr>
        <p:spPr>
          <a:xfrm>
            <a:off x="3638912" y="250368"/>
            <a:ext cx="8528858" cy="830997"/>
          </a:xfrm>
          <a:prstGeom prst="rect">
            <a:avLst/>
          </a:prstGeom>
          <a:noFill/>
        </p:spPr>
        <p:txBody>
          <a:bodyPr wrap="square" rtlCol="0">
            <a:spAutoFit/>
          </a:bodyPr>
          <a:lstStyle/>
          <a:p>
            <a:pPr algn="ctr"/>
            <a:r>
              <a:rPr lang="en-GB" sz="2400" b="1" dirty="0" err="1" smtClean="0"/>
              <a:t>Scarsa</a:t>
            </a:r>
            <a:r>
              <a:rPr lang="en-GB" sz="2400" b="1" dirty="0" smtClean="0"/>
              <a:t> </a:t>
            </a:r>
            <a:r>
              <a:rPr lang="en-GB" sz="2400" b="1" dirty="0" err="1" smtClean="0"/>
              <a:t>generatività</a:t>
            </a:r>
            <a:r>
              <a:rPr lang="en-GB" sz="2400" b="1" dirty="0" smtClean="0"/>
              <a:t>/</a:t>
            </a:r>
            <a:r>
              <a:rPr lang="en-GB" sz="2400" b="1" dirty="0" err="1" smtClean="0"/>
              <a:t>ricchezza</a:t>
            </a:r>
            <a:r>
              <a:rPr lang="en-GB" sz="2400" b="1" dirty="0" smtClean="0"/>
              <a:t> di </a:t>
            </a:r>
            <a:r>
              <a:rPr lang="en-GB" sz="2400" b="1" dirty="0" err="1" smtClean="0"/>
              <a:t>senso</a:t>
            </a:r>
            <a:r>
              <a:rPr lang="en-GB" sz="2400" b="1" dirty="0" smtClean="0"/>
              <a:t> di vita reduce </a:t>
            </a:r>
            <a:r>
              <a:rPr lang="en-GB" sz="2400" b="1" dirty="0" err="1" smtClean="0"/>
              <a:t>aspettativa</a:t>
            </a:r>
            <a:r>
              <a:rPr lang="en-GB" sz="2400" b="1" dirty="0" smtClean="0"/>
              <a:t> </a:t>
            </a:r>
            <a:r>
              <a:rPr lang="en-GB" sz="2400" b="1" dirty="0" err="1" smtClean="0"/>
              <a:t>attesa</a:t>
            </a:r>
            <a:r>
              <a:rPr lang="en-GB" sz="2400" b="1" dirty="0" smtClean="0"/>
              <a:t> di vita….</a:t>
            </a:r>
            <a:endParaRPr lang="it-IT" sz="2400" b="1" dirty="0"/>
          </a:p>
        </p:txBody>
      </p:sp>
    </p:spTree>
    <p:extLst>
      <p:ext uri="{BB962C8B-B14F-4D97-AF65-F5344CB8AC3E}">
        <p14:creationId xmlns:p14="http://schemas.microsoft.com/office/powerpoint/2010/main" val="39298192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471128" y="85725"/>
            <a:ext cx="6691922" cy="6691922"/>
          </a:xfrm>
          <a:prstGeom prst="rect">
            <a:avLst/>
          </a:prstGeom>
        </p:spPr>
      </p:pic>
    </p:spTree>
    <p:extLst>
      <p:ext uri="{BB962C8B-B14F-4D97-AF65-F5344CB8AC3E}">
        <p14:creationId xmlns:p14="http://schemas.microsoft.com/office/powerpoint/2010/main" val="26255304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790662" y="1438101"/>
            <a:ext cx="9837069" cy="5233427"/>
          </a:xfrm>
          <a:prstGeom prst="rect">
            <a:avLst/>
          </a:prstGeom>
        </p:spPr>
      </p:pic>
      <p:sp>
        <p:nvSpPr>
          <p:cNvPr id="3" name="CasellaDiTesto 2"/>
          <p:cNvSpPr txBox="1"/>
          <p:nvPr/>
        </p:nvSpPr>
        <p:spPr>
          <a:xfrm>
            <a:off x="1363287" y="390698"/>
            <a:ext cx="9767455" cy="646331"/>
          </a:xfrm>
          <a:prstGeom prst="rect">
            <a:avLst/>
          </a:prstGeom>
          <a:noFill/>
        </p:spPr>
        <p:txBody>
          <a:bodyPr wrap="square" rtlCol="0">
            <a:spAutoFit/>
          </a:bodyPr>
          <a:lstStyle/>
          <a:p>
            <a:pPr algn="ctr"/>
            <a:r>
              <a:rPr lang="en-GB" b="1" dirty="0" smtClean="0"/>
              <a:t>Chi </a:t>
            </a:r>
            <a:r>
              <a:rPr lang="en-GB" b="1" dirty="0" err="1" smtClean="0"/>
              <a:t>si</a:t>
            </a:r>
            <a:r>
              <a:rPr lang="en-GB" b="1" dirty="0" smtClean="0"/>
              <a:t> </a:t>
            </a:r>
            <a:r>
              <a:rPr lang="en-GB" b="1" dirty="0" err="1" smtClean="0"/>
              <a:t>aspetta</a:t>
            </a:r>
            <a:r>
              <a:rPr lang="en-GB" b="1" dirty="0" smtClean="0"/>
              <a:t> </a:t>
            </a:r>
            <a:r>
              <a:rPr lang="en-GB" b="1" dirty="0" err="1" smtClean="0"/>
              <a:t>minore</a:t>
            </a:r>
            <a:r>
              <a:rPr lang="en-GB" b="1" dirty="0" smtClean="0"/>
              <a:t> </a:t>
            </a:r>
            <a:r>
              <a:rPr lang="en-GB" b="1" dirty="0" err="1" smtClean="0"/>
              <a:t>durata</a:t>
            </a:r>
            <a:r>
              <a:rPr lang="en-GB" b="1" dirty="0" smtClean="0"/>
              <a:t> della vita ha </a:t>
            </a:r>
            <a:r>
              <a:rPr lang="en-GB" b="1" dirty="0" err="1" smtClean="0"/>
              <a:t>ragione</a:t>
            </a:r>
            <a:r>
              <a:rPr lang="en-GB" b="1" dirty="0" smtClean="0"/>
              <a:t>: </a:t>
            </a:r>
            <a:r>
              <a:rPr lang="en-GB" b="1" dirty="0" err="1" smtClean="0"/>
              <a:t>scarsa</a:t>
            </a:r>
            <a:r>
              <a:rPr lang="en-GB" b="1" dirty="0" smtClean="0"/>
              <a:t> </a:t>
            </a:r>
            <a:r>
              <a:rPr lang="en-GB" b="1" dirty="0" err="1" smtClean="0"/>
              <a:t>generatività</a:t>
            </a:r>
            <a:r>
              <a:rPr lang="en-GB" b="1" dirty="0" smtClean="0"/>
              <a:t>/</a:t>
            </a:r>
            <a:r>
              <a:rPr lang="en-GB" b="1" dirty="0" err="1" smtClean="0"/>
              <a:t>povertà</a:t>
            </a:r>
            <a:r>
              <a:rPr lang="en-GB" b="1" dirty="0" smtClean="0"/>
              <a:t> di </a:t>
            </a:r>
            <a:r>
              <a:rPr lang="en-GB" b="1" dirty="0" err="1" smtClean="0"/>
              <a:t>senso</a:t>
            </a:r>
            <a:r>
              <a:rPr lang="en-GB" b="1" dirty="0" smtClean="0"/>
              <a:t> di vita </a:t>
            </a:r>
            <a:r>
              <a:rPr lang="en-GB" b="1" dirty="0" err="1" smtClean="0"/>
              <a:t>aumenta</a:t>
            </a:r>
            <a:r>
              <a:rPr lang="en-GB" b="1" dirty="0" smtClean="0"/>
              <a:t> la </a:t>
            </a:r>
            <a:r>
              <a:rPr lang="en-GB" b="1" dirty="0" err="1" smtClean="0"/>
              <a:t>probabilità</a:t>
            </a:r>
            <a:r>
              <a:rPr lang="en-GB" b="1" dirty="0" smtClean="0"/>
              <a:t> di </a:t>
            </a:r>
            <a:r>
              <a:rPr lang="en-GB" b="1" dirty="0" err="1" smtClean="0"/>
              <a:t>contrarre</a:t>
            </a:r>
            <a:r>
              <a:rPr lang="en-GB" b="1" dirty="0" smtClean="0"/>
              <a:t> </a:t>
            </a:r>
            <a:r>
              <a:rPr lang="en-GB" b="1" dirty="0" err="1" smtClean="0"/>
              <a:t>malattie</a:t>
            </a:r>
            <a:r>
              <a:rPr lang="en-GB" b="1" dirty="0" smtClean="0"/>
              <a:t> e di </a:t>
            </a:r>
            <a:r>
              <a:rPr lang="en-GB" b="1" dirty="0" err="1" smtClean="0"/>
              <a:t>decessi</a:t>
            </a:r>
            <a:r>
              <a:rPr lang="en-GB" b="1" dirty="0" smtClean="0"/>
              <a:t>…</a:t>
            </a:r>
            <a:endParaRPr lang="it-IT" b="1" dirty="0"/>
          </a:p>
        </p:txBody>
      </p:sp>
    </p:spTree>
    <p:extLst>
      <p:ext uri="{BB962C8B-B14F-4D97-AF65-F5344CB8AC3E}">
        <p14:creationId xmlns:p14="http://schemas.microsoft.com/office/powerpoint/2010/main" val="855327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2903PRIM.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5147" t="16213" r="9430"/>
          <a:stretch/>
        </p:blipFill>
        <p:spPr>
          <a:xfrm>
            <a:off x="1" y="403991"/>
            <a:ext cx="12000411" cy="6365155"/>
          </a:xfrm>
        </p:spPr>
      </p:pic>
    </p:spTree>
    <p:extLst>
      <p:ext uri="{BB962C8B-B14F-4D97-AF65-F5344CB8AC3E}">
        <p14:creationId xmlns:p14="http://schemas.microsoft.com/office/powerpoint/2010/main" val="909898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ratività_at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211" y="177252"/>
            <a:ext cx="5075579" cy="6538333"/>
          </a:xfrm>
          <a:prstGeom prst="rect">
            <a:avLst/>
          </a:prstGeom>
        </p:spPr>
      </p:pic>
      <p:sp>
        <p:nvSpPr>
          <p:cNvPr id="3" name="CasellaDiTesto 2"/>
          <p:cNvSpPr txBox="1"/>
          <p:nvPr/>
        </p:nvSpPr>
        <p:spPr>
          <a:xfrm>
            <a:off x="722812" y="3429000"/>
            <a:ext cx="2316480" cy="2246769"/>
          </a:xfrm>
          <a:prstGeom prst="rect">
            <a:avLst/>
          </a:prstGeom>
          <a:noFill/>
        </p:spPr>
        <p:txBody>
          <a:bodyPr wrap="square" rtlCol="0">
            <a:spAutoFit/>
          </a:bodyPr>
          <a:lstStyle/>
          <a:p>
            <a:r>
              <a:rPr lang="it-IT" sz="1400" dirty="0"/>
              <a:t>Alcuni attributi individuali della </a:t>
            </a:r>
            <a:r>
              <a:rPr lang="it-IT" sz="1400" dirty="0" err="1"/>
              <a:t>generatività</a:t>
            </a:r>
            <a:r>
              <a:rPr lang="it-IT" sz="1400" dirty="0"/>
              <a:t> dagli </a:t>
            </a:r>
            <a:r>
              <a:rPr lang="it-IT" sz="1400"/>
              <a:t>studi empirici</a:t>
            </a:r>
            <a:endParaRPr lang="it-IT" sz="1400" dirty="0"/>
          </a:p>
          <a:p>
            <a:endParaRPr lang="it-IT" sz="1400" b="1" dirty="0"/>
          </a:p>
          <a:p>
            <a:r>
              <a:rPr lang="it-IT" sz="1400" b="1" dirty="0"/>
              <a:t>Espressività personale orientata ad un fine</a:t>
            </a:r>
          </a:p>
          <a:p>
            <a:endParaRPr lang="it-IT" sz="1400" b="1" dirty="0"/>
          </a:p>
          <a:p>
            <a:endParaRPr lang="it-IT" sz="1400" b="1" dirty="0"/>
          </a:p>
          <a:p>
            <a:r>
              <a:rPr lang="it-IT" sz="1400" b="1" dirty="0"/>
              <a:t>Co</a:t>
            </a:r>
            <a:r>
              <a:rPr lang="it-IT" sz="1400" dirty="0"/>
              <a:t>involgimento che implica uno sforzo</a:t>
            </a:r>
          </a:p>
        </p:txBody>
      </p:sp>
      <p:sp>
        <p:nvSpPr>
          <p:cNvPr id="4" name="CasellaDiTesto 3"/>
          <p:cNvSpPr txBox="1"/>
          <p:nvPr/>
        </p:nvSpPr>
        <p:spPr>
          <a:xfrm>
            <a:off x="8633790" y="1149531"/>
            <a:ext cx="3305663" cy="1384995"/>
          </a:xfrm>
          <a:prstGeom prst="rect">
            <a:avLst/>
          </a:prstGeom>
          <a:noFill/>
        </p:spPr>
        <p:txBody>
          <a:bodyPr wrap="square" rtlCol="0">
            <a:spAutoFit/>
          </a:bodyPr>
          <a:lstStyle/>
          <a:p>
            <a:r>
              <a:rPr lang="it-IT" sz="1400" dirty="0"/>
              <a:t>Indicatori locali di </a:t>
            </a:r>
            <a:r>
              <a:rPr lang="it-IT" sz="1400" dirty="0" err="1"/>
              <a:t>generatività</a:t>
            </a:r>
            <a:r>
              <a:rPr lang="it-IT" sz="1400" dirty="0"/>
              <a:t>:</a:t>
            </a:r>
          </a:p>
          <a:p>
            <a:r>
              <a:rPr lang="it-IT" sz="1400" dirty="0"/>
              <a:t>Start up, brevetti, nuove imprese, organizzazioni terzo settore, numero volontari, fertilità, longevità attiva, riduzione dei NEET</a:t>
            </a:r>
          </a:p>
          <a:p>
            <a:endParaRPr lang="it-IT" sz="1400" dirty="0"/>
          </a:p>
        </p:txBody>
      </p:sp>
      <p:sp>
        <p:nvSpPr>
          <p:cNvPr id="5" name="CasellaDiTesto 4"/>
          <p:cNvSpPr txBox="1"/>
          <p:nvPr/>
        </p:nvSpPr>
        <p:spPr>
          <a:xfrm>
            <a:off x="722813" y="461554"/>
            <a:ext cx="2429691" cy="1384995"/>
          </a:xfrm>
          <a:prstGeom prst="rect">
            <a:avLst/>
          </a:prstGeom>
          <a:noFill/>
        </p:spPr>
        <p:txBody>
          <a:bodyPr wrap="square" rtlCol="0">
            <a:spAutoFit/>
          </a:bodyPr>
          <a:lstStyle/>
          <a:p>
            <a:r>
              <a:rPr lang="it-IT" sz="1400" dirty="0"/>
              <a:t>«Puoi avere reddito, salute, istruzione ma se passi giornata sdraiato sul divano non sei felice. Felicità non ha a che fare con le dotazioni ma con la capacità di mettersi in gioco»</a:t>
            </a:r>
          </a:p>
        </p:txBody>
      </p:sp>
      <p:pic>
        <p:nvPicPr>
          <p:cNvPr id="7" name="Immagine 6"/>
          <p:cNvPicPr>
            <a:picLocks noChangeAspect="1"/>
          </p:cNvPicPr>
          <p:nvPr/>
        </p:nvPicPr>
        <p:blipFill>
          <a:blip r:embed="rId3"/>
          <a:stretch>
            <a:fillRect/>
          </a:stretch>
        </p:blipFill>
        <p:spPr>
          <a:xfrm>
            <a:off x="8047906" y="4463935"/>
            <a:ext cx="4050127" cy="2147452"/>
          </a:xfrm>
          <a:prstGeom prst="rect">
            <a:avLst/>
          </a:prstGeom>
        </p:spPr>
      </p:pic>
    </p:spTree>
    <p:extLst>
      <p:ext uri="{BB962C8B-B14F-4D97-AF65-F5344CB8AC3E}">
        <p14:creationId xmlns:p14="http://schemas.microsoft.com/office/powerpoint/2010/main" val="11384760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5552902" y="847483"/>
            <a:ext cx="4272741" cy="5511836"/>
          </a:xfrm>
          <a:prstGeom prst="rect">
            <a:avLst/>
          </a:prstGeom>
        </p:spPr>
      </p:pic>
      <p:pic>
        <p:nvPicPr>
          <p:cNvPr id="3" name="Immagine 2"/>
          <p:cNvPicPr>
            <a:picLocks noChangeAspect="1"/>
          </p:cNvPicPr>
          <p:nvPr/>
        </p:nvPicPr>
        <p:blipFill>
          <a:blip r:embed="rId3"/>
          <a:stretch>
            <a:fillRect/>
          </a:stretch>
        </p:blipFill>
        <p:spPr>
          <a:xfrm>
            <a:off x="536647" y="598033"/>
            <a:ext cx="4279819" cy="6010735"/>
          </a:xfrm>
          <a:prstGeom prst="rect">
            <a:avLst/>
          </a:prstGeom>
        </p:spPr>
      </p:pic>
    </p:spTree>
    <p:extLst>
      <p:ext uri="{BB962C8B-B14F-4D97-AF65-F5344CB8AC3E}">
        <p14:creationId xmlns:p14="http://schemas.microsoft.com/office/powerpoint/2010/main" val="881445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graphicFrame>
        <p:nvGraphicFramePr>
          <p:cNvPr id="4" name="Tabella 3"/>
          <p:cNvGraphicFramePr>
            <a:graphicFrameLocks noGrp="1"/>
          </p:cNvGraphicFramePr>
          <p:nvPr>
            <p:extLst/>
          </p:nvPr>
        </p:nvGraphicFramePr>
        <p:xfrm>
          <a:off x="2035832" y="129395"/>
          <a:ext cx="8842077" cy="6819008"/>
        </p:xfrm>
        <a:graphic>
          <a:graphicData uri="http://schemas.openxmlformats.org/drawingml/2006/table">
            <a:tbl>
              <a:tblPr firstRow="1" firstCol="1" bandRow="1">
                <a:tableStyleId>{5C22544A-7EE6-4342-B048-85BDC9FD1C3A}</a:tableStyleId>
              </a:tblPr>
              <a:tblGrid>
                <a:gridCol w="2947053">
                  <a:extLst>
                    <a:ext uri="{9D8B030D-6E8A-4147-A177-3AD203B41FA5}">
                      <a16:colId xmlns:a16="http://schemas.microsoft.com/office/drawing/2014/main" val="20000"/>
                    </a:ext>
                  </a:extLst>
                </a:gridCol>
                <a:gridCol w="2947053">
                  <a:extLst>
                    <a:ext uri="{9D8B030D-6E8A-4147-A177-3AD203B41FA5}">
                      <a16:colId xmlns:a16="http://schemas.microsoft.com/office/drawing/2014/main" val="20001"/>
                    </a:ext>
                  </a:extLst>
                </a:gridCol>
                <a:gridCol w="2947971">
                  <a:extLst>
                    <a:ext uri="{9D8B030D-6E8A-4147-A177-3AD203B41FA5}">
                      <a16:colId xmlns:a16="http://schemas.microsoft.com/office/drawing/2014/main" val="20002"/>
                    </a:ext>
                  </a:extLst>
                </a:gridCol>
              </a:tblGrid>
              <a:tr h="652272">
                <a:tc>
                  <a:txBody>
                    <a:bodyPr/>
                    <a:lstStyle/>
                    <a:p>
                      <a:pPr>
                        <a:lnSpc>
                          <a:spcPct val="107000"/>
                        </a:lnSpc>
                        <a:spcAft>
                          <a:spcPts val="0"/>
                        </a:spcAft>
                      </a:pPr>
                      <a:r>
                        <a:rPr lang="it-IT" sz="2000" dirty="0">
                          <a:effectLst/>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Vecchio paradigma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Paradigma economia civile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0"/>
                  </a:ext>
                </a:extLst>
              </a:tr>
              <a:tr h="450621">
                <a:tc>
                  <a:txBody>
                    <a:bodyPr/>
                    <a:lstStyle/>
                    <a:p>
                      <a:pPr>
                        <a:lnSpc>
                          <a:spcPct val="107000"/>
                        </a:lnSpc>
                        <a:spcAft>
                          <a:spcPts val="0"/>
                        </a:spcAft>
                      </a:pPr>
                      <a:r>
                        <a:rPr lang="it-IT" sz="2000" dirty="0">
                          <a:effectLst/>
                        </a:rPr>
                        <a:t>Individui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a:effectLst/>
                        </a:rPr>
                        <a:t>Massimizzatori di utilità</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Cercatori di senso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1"/>
                  </a:ext>
                </a:extLst>
              </a:tr>
              <a:tr h="1956816">
                <a:tc>
                  <a:txBody>
                    <a:bodyPr/>
                    <a:lstStyle/>
                    <a:p>
                      <a:pPr>
                        <a:lnSpc>
                          <a:spcPct val="107000"/>
                        </a:lnSpc>
                        <a:spcAft>
                          <a:spcPts val="0"/>
                        </a:spcAft>
                      </a:pPr>
                      <a:r>
                        <a:rPr lang="it-IT" sz="2000" dirty="0">
                          <a:effectLst/>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err="1">
                          <a:effectLst/>
                        </a:rPr>
                        <a:t>Miopemente</a:t>
                      </a:r>
                      <a:r>
                        <a:rPr lang="it-IT" sz="2000" dirty="0">
                          <a:effectLst/>
                        </a:rPr>
                        <a:t> </a:t>
                      </a:r>
                      <a:r>
                        <a:rPr lang="it-IT" sz="2000" dirty="0" err="1">
                          <a:effectLst/>
                        </a:rPr>
                        <a:t>autointeressati</a:t>
                      </a:r>
                      <a:r>
                        <a:rPr lang="it-IT" sz="2000" dirty="0">
                          <a:effectLst/>
                        </a:rPr>
                        <a:t>, idioti sociali, incapaci di risolvere dilemmi sociali generando </a:t>
                      </a:r>
                      <a:r>
                        <a:rPr lang="it-IT" sz="2000" dirty="0" err="1">
                          <a:effectLst/>
                        </a:rPr>
                        <a:t>superadditività</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Abbinano preferenze sociali ad </a:t>
                      </a:r>
                      <a:r>
                        <a:rPr lang="it-IT" sz="2000" dirty="0" err="1">
                          <a:effectLst/>
                        </a:rPr>
                        <a:t>autointeresse</a:t>
                      </a:r>
                      <a:r>
                        <a:rPr lang="it-IT" sz="2000" dirty="0">
                          <a:effectLst/>
                        </a:rPr>
                        <a:t>, </a:t>
                      </a:r>
                      <a:r>
                        <a:rPr lang="it-IT" sz="2000" dirty="0" smtClean="0">
                          <a:effectLst/>
                        </a:rPr>
                        <a:t>capaci </a:t>
                      </a:r>
                      <a:r>
                        <a:rPr lang="it-IT" sz="2000" dirty="0">
                          <a:effectLst/>
                        </a:rPr>
                        <a:t>di risolvere dilemmi sociali generando </a:t>
                      </a:r>
                      <a:r>
                        <a:rPr lang="it-IT" sz="2000" dirty="0" err="1">
                          <a:effectLst/>
                        </a:rPr>
                        <a:t>superadditività</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2"/>
                  </a:ext>
                </a:extLst>
              </a:tr>
              <a:tr h="978408">
                <a:tc>
                  <a:txBody>
                    <a:bodyPr/>
                    <a:lstStyle/>
                    <a:p>
                      <a:pPr>
                        <a:lnSpc>
                          <a:spcPct val="107000"/>
                        </a:lnSpc>
                        <a:spcAft>
                          <a:spcPts val="0"/>
                        </a:spcAft>
                      </a:pPr>
                      <a:r>
                        <a:rPr lang="it-IT" sz="2000" dirty="0">
                          <a:effectLst/>
                        </a:rPr>
                        <a:t>Imprese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err="1">
                          <a:effectLst/>
                        </a:rPr>
                        <a:t>Massimizzatrici</a:t>
                      </a:r>
                      <a:r>
                        <a:rPr lang="it-IT" sz="2000" dirty="0">
                          <a:effectLst/>
                        </a:rPr>
                        <a:t> di profitto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a:effectLst/>
                        </a:rPr>
                        <a:t>Creatrici di valore aggiunto per gli stakeholders</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3"/>
                  </a:ext>
                </a:extLst>
              </a:tr>
              <a:tr h="978408">
                <a:tc>
                  <a:txBody>
                    <a:bodyPr/>
                    <a:lstStyle/>
                    <a:p>
                      <a:pPr>
                        <a:lnSpc>
                          <a:spcPct val="107000"/>
                        </a:lnSpc>
                        <a:spcAft>
                          <a:spcPts val="0"/>
                        </a:spcAft>
                      </a:pPr>
                      <a:r>
                        <a:rPr lang="it-IT" sz="2000" dirty="0">
                          <a:effectLst/>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Povere nella produzione di senso e di impatto sociale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a:effectLst/>
                        </a:rPr>
                        <a:t>Ricche nella produzione di senso e di impatto sociale</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4"/>
                  </a:ext>
                </a:extLst>
              </a:tr>
              <a:tr h="1802483">
                <a:tc>
                  <a:txBody>
                    <a:bodyPr/>
                    <a:lstStyle/>
                    <a:p>
                      <a:pPr>
                        <a:lnSpc>
                          <a:spcPct val="107000"/>
                        </a:lnSpc>
                        <a:spcAft>
                          <a:spcPts val="0"/>
                        </a:spcAft>
                      </a:pPr>
                      <a:r>
                        <a:rPr lang="it-IT" sz="2000">
                          <a:effectLst/>
                        </a:rPr>
                        <a:t>Valore</a:t>
                      </a:r>
                      <a:endParaRPr lang="it-IT" sz="200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err="1">
                          <a:effectLst/>
                        </a:rPr>
                        <a:t>PIl</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2000" dirty="0">
                          <a:effectLst/>
                        </a:rPr>
                        <a:t>BES o stock beni spirituali, relazionali, economici, ambientali di cui una comunità può godere su un territorio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803162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normAutofit/>
          </a:bodyPr>
          <a:lstStyle/>
          <a:p>
            <a:pPr>
              <a:defRPr/>
            </a:pPr>
            <a:r>
              <a:rPr lang="it-IT" dirty="0" smtClean="0"/>
              <a:t>L’uomo incapace di relazioni di qualità è socialmente dannoso</a:t>
            </a:r>
            <a:endParaRPr lang="it-IT" dirty="0"/>
          </a:p>
        </p:txBody>
      </p:sp>
      <p:sp>
        <p:nvSpPr>
          <p:cNvPr id="3" name="Segnaposto contenuto 2"/>
          <p:cNvSpPr>
            <a:spLocks noGrp="1"/>
          </p:cNvSpPr>
          <p:nvPr>
            <p:ph idx="1"/>
          </p:nvPr>
        </p:nvSpPr>
        <p:spPr/>
        <p:txBody>
          <a:bodyPr rtlCol="0">
            <a:normAutofit/>
          </a:bodyPr>
          <a:lstStyle/>
          <a:p>
            <a:pPr>
              <a:defRPr/>
            </a:pPr>
            <a:r>
              <a:rPr lang="it-IT" dirty="0"/>
              <a:t>« Il tuo grano è maturo, oggi, il mio lo sarà domani. Sarebbe utile per entrambi se oggi io... lavorassi per te e tu domani dessi una mano a me. Ma io non provo nessun particolare sentimento di benevolenza nei tuoi confronti e so che neppure tu lo provi per me. Perciò io oggi non lavorerò per te perché non ho alcuna garanzia che domani tu mostrerai gratitudine nei miei confronti. Così ti lascio lavorare da solo oggi e tu ti comporterai allo stesso modo domani. Ma il maltempo sopravviene e così entrambi finiamo per perdere i nostri raccolti per mancanza di fiducia reciproca e di una garanzia.» </a:t>
            </a:r>
            <a:r>
              <a:rPr lang="it-IT" dirty="0" smtClean="0"/>
              <a:t>(Hume Trattato </a:t>
            </a:r>
            <a:r>
              <a:rPr lang="it-IT" dirty="0"/>
              <a:t>sulla natura umana, 1740, libro III).</a:t>
            </a:r>
          </a:p>
        </p:txBody>
      </p:sp>
      <p:sp>
        <p:nvSpPr>
          <p:cNvPr id="4" name="CasellaDiTesto 3"/>
          <p:cNvSpPr txBox="1"/>
          <p:nvPr/>
        </p:nvSpPr>
        <p:spPr>
          <a:xfrm>
            <a:off x="1166950" y="5843451"/>
            <a:ext cx="9457508" cy="523220"/>
          </a:xfrm>
          <a:prstGeom prst="rect">
            <a:avLst/>
          </a:prstGeom>
          <a:noFill/>
        </p:spPr>
        <p:txBody>
          <a:bodyPr wrap="square" rtlCol="0">
            <a:spAutoFit/>
          </a:bodyPr>
          <a:lstStyle/>
          <a:p>
            <a:r>
              <a:rPr lang="it-IT" sz="1400" dirty="0">
                <a:solidFill>
                  <a:srgbClr val="FF0000"/>
                </a:solidFill>
              </a:rPr>
              <a:t>Alternativa dell’economia civile (al binomio homo </a:t>
            </a:r>
            <a:r>
              <a:rPr lang="it-IT" sz="1400" dirty="0" err="1">
                <a:solidFill>
                  <a:srgbClr val="FF0000"/>
                </a:solidFill>
              </a:rPr>
              <a:t>homini</a:t>
            </a:r>
            <a:r>
              <a:rPr lang="it-IT" sz="1400" dirty="0">
                <a:solidFill>
                  <a:srgbClr val="FF0000"/>
                </a:solidFill>
              </a:rPr>
              <a:t> lupus/leviatano): dono che stimola reciprocità, crea relazioni che aumentano il costo opportunità di tradire la fiducia e dunque favoriscono soluzioni cooperative che generano </a:t>
            </a:r>
            <a:r>
              <a:rPr lang="it-IT" sz="1400" dirty="0" err="1">
                <a:solidFill>
                  <a:srgbClr val="FF0000"/>
                </a:solidFill>
              </a:rPr>
              <a:t>superadditività</a:t>
            </a:r>
            <a:endParaRPr lang="it-IT" sz="1400" dirty="0">
              <a:solidFill>
                <a:srgbClr val="FF0000"/>
              </a:solidFill>
            </a:endParaRPr>
          </a:p>
        </p:txBody>
      </p:sp>
    </p:spTree>
    <p:extLst>
      <p:ext uri="{BB962C8B-B14F-4D97-AF65-F5344CB8AC3E}">
        <p14:creationId xmlns:p14="http://schemas.microsoft.com/office/powerpoint/2010/main" val="13834979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838200"/>
            <a:ext cx="8229600" cy="1143000"/>
          </a:xfrm>
        </p:spPr>
        <p:txBody>
          <a:bodyPr>
            <a:normAutofit fontScale="90000"/>
          </a:bodyPr>
          <a:lstStyle/>
          <a:p>
            <a:r>
              <a:rPr lang="it-IT" dirty="0" smtClean="0"/>
              <a:t>The secret of the </a:t>
            </a:r>
            <a:r>
              <a:rPr lang="it-IT" dirty="0" err="1" smtClean="0"/>
              <a:t>wealth</a:t>
            </a:r>
            <a:r>
              <a:rPr lang="it-IT" dirty="0" smtClean="0"/>
              <a:t> of </a:t>
            </a:r>
            <a:r>
              <a:rPr lang="it-IT" dirty="0" err="1" smtClean="0"/>
              <a:t>regions</a:t>
            </a:r>
            <a:r>
              <a:rPr lang="it-IT" dirty="0" smtClean="0"/>
              <a:t>, </a:t>
            </a:r>
            <a:r>
              <a:rPr lang="it-IT" dirty="0" err="1" smtClean="0"/>
              <a:t>nations</a:t>
            </a:r>
            <a:r>
              <a:rPr lang="it-IT" dirty="0" smtClean="0"/>
              <a:t>, companies </a:t>
            </a:r>
            <a:r>
              <a:rPr lang="it-IT" dirty="0" err="1" smtClean="0"/>
              <a:t>is</a:t>
            </a:r>
            <a:r>
              <a:rPr lang="it-IT" dirty="0" smtClean="0"/>
              <a:t> social capital (trust + </a:t>
            </a:r>
            <a:r>
              <a:rPr lang="it-IT" dirty="0" err="1" smtClean="0"/>
              <a:t>trustworthiness</a:t>
            </a:r>
            <a:r>
              <a:rPr lang="it-IT" dirty="0" smtClean="0"/>
              <a:t>) </a:t>
            </a:r>
            <a:r>
              <a:rPr lang="it-IT" dirty="0" err="1" smtClean="0"/>
              <a:t>but</a:t>
            </a:r>
            <a:r>
              <a:rPr lang="it-IT" dirty="0" smtClean="0"/>
              <a:t> trust </a:t>
            </a:r>
            <a:r>
              <a:rPr lang="it-IT" dirty="0" err="1" smtClean="0"/>
              <a:t>is</a:t>
            </a:r>
            <a:r>
              <a:rPr lang="it-IT" dirty="0" smtClean="0"/>
              <a:t> social </a:t>
            </a:r>
            <a:r>
              <a:rPr lang="it-IT" dirty="0" err="1" smtClean="0"/>
              <a:t>risk</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8474" y="2675325"/>
            <a:ext cx="4645325" cy="2857500"/>
          </a:xfrm>
        </p:spPr>
      </p:pic>
    </p:spTree>
    <p:extLst>
      <p:ext uri="{BB962C8B-B14F-4D97-AF65-F5344CB8AC3E}">
        <p14:creationId xmlns:p14="http://schemas.microsoft.com/office/powerpoint/2010/main" val="10139486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7502" y="431627"/>
            <a:ext cx="4634839" cy="5811838"/>
          </a:xfrm>
        </p:spPr>
        <p:txBody>
          <a:bodyPr/>
          <a:lstStyle/>
          <a:p>
            <a:r>
              <a:rPr lang="it-IT" dirty="0" smtClean="0"/>
              <a:t>Il 5 </a:t>
            </a:r>
            <a:r>
              <a:rPr lang="it-IT" dirty="0"/>
              <a:t>gennaio </a:t>
            </a:r>
            <a:r>
              <a:rPr lang="it-IT" dirty="0" smtClean="0"/>
              <a:t>1914 Henry </a:t>
            </a:r>
            <a:r>
              <a:rPr lang="it-IT" dirty="0"/>
              <a:t>Ford </a:t>
            </a:r>
            <a:r>
              <a:rPr lang="it-IT" dirty="0" smtClean="0"/>
              <a:t>annuncia piano </a:t>
            </a:r>
            <a:r>
              <a:rPr lang="it-IT" dirty="0"/>
              <a:t>di ristrutturazione organizzativa </a:t>
            </a:r>
            <a:r>
              <a:rPr lang="it-IT" dirty="0" smtClean="0"/>
              <a:t>i) riduzione </a:t>
            </a:r>
            <a:r>
              <a:rPr lang="it-IT" dirty="0"/>
              <a:t>dell’orario di lavoro da nove a otto ore al giorno </a:t>
            </a:r>
            <a:endParaRPr lang="it-IT" dirty="0" smtClean="0"/>
          </a:p>
          <a:p>
            <a:r>
              <a:rPr lang="it-IT" dirty="0" smtClean="0"/>
              <a:t>ii) aumento </a:t>
            </a:r>
            <a:r>
              <a:rPr lang="it-IT" dirty="0"/>
              <a:t>della paga giornaliera da </a:t>
            </a:r>
            <a:r>
              <a:rPr lang="it-IT" dirty="0" smtClean="0"/>
              <a:t>2,34 </a:t>
            </a:r>
            <a:r>
              <a:rPr lang="it-IT" dirty="0"/>
              <a:t>a 5 </a:t>
            </a:r>
            <a:r>
              <a:rPr lang="it-IT" dirty="0" smtClean="0"/>
              <a:t>dollari</a:t>
            </a:r>
          </a:p>
          <a:p>
            <a:endParaRPr lang="en-GB" dirty="0"/>
          </a:p>
          <a:p>
            <a:r>
              <a:rPr lang="en-GB" dirty="0" smtClean="0"/>
              <a:t>…a bocce </a:t>
            </a:r>
            <a:r>
              <a:rPr lang="en-GB" dirty="0" err="1" smtClean="0"/>
              <a:t>ferme</a:t>
            </a:r>
            <a:r>
              <a:rPr lang="en-GB" dirty="0" smtClean="0"/>
              <a:t> </a:t>
            </a:r>
            <a:r>
              <a:rPr lang="en-GB" dirty="0" err="1" smtClean="0"/>
              <a:t>aumento</a:t>
            </a:r>
            <a:r>
              <a:rPr lang="en-GB" dirty="0" smtClean="0"/>
              <a:t> </a:t>
            </a:r>
            <a:r>
              <a:rPr lang="en-GB" dirty="0" err="1" smtClean="0"/>
              <a:t>costi</a:t>
            </a:r>
            <a:r>
              <a:rPr lang="en-GB" dirty="0" smtClean="0"/>
              <a:t> di 10,mln </a:t>
            </a:r>
            <a:r>
              <a:rPr lang="en-GB" dirty="0" err="1" smtClean="0"/>
              <a:t>dollari</a:t>
            </a:r>
            <a:r>
              <a:rPr lang="en-GB" dirty="0" smtClean="0"/>
              <a:t> che </a:t>
            </a:r>
            <a:r>
              <a:rPr lang="en-GB" dirty="0" err="1" smtClean="0"/>
              <a:t>dimezza</a:t>
            </a:r>
            <a:r>
              <a:rPr lang="en-GB" dirty="0" smtClean="0"/>
              <a:t> i </a:t>
            </a:r>
            <a:r>
              <a:rPr lang="en-GB" dirty="0" err="1" smtClean="0"/>
              <a:t>profitti</a:t>
            </a:r>
            <a:r>
              <a:rPr lang="en-GB" dirty="0" smtClean="0"/>
              <a:t>…</a:t>
            </a:r>
            <a:endParaRPr lang="it-IT" dirty="0"/>
          </a:p>
        </p:txBody>
      </p:sp>
      <p:pic>
        <p:nvPicPr>
          <p:cNvPr id="4" name="Immagine 3"/>
          <p:cNvPicPr>
            <a:picLocks noChangeAspect="1"/>
          </p:cNvPicPr>
          <p:nvPr/>
        </p:nvPicPr>
        <p:blipFill>
          <a:blip r:embed="rId2"/>
          <a:stretch>
            <a:fillRect/>
          </a:stretch>
        </p:blipFill>
        <p:spPr>
          <a:xfrm>
            <a:off x="5473039" y="365125"/>
            <a:ext cx="6582694" cy="5268060"/>
          </a:xfrm>
          <a:prstGeom prst="rect">
            <a:avLst/>
          </a:prstGeom>
        </p:spPr>
      </p:pic>
    </p:spTree>
    <p:extLst>
      <p:ext uri="{BB962C8B-B14F-4D97-AF65-F5344CB8AC3E}">
        <p14:creationId xmlns:p14="http://schemas.microsoft.com/office/powerpoint/2010/main" val="7276424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997527"/>
            <a:ext cx="4265815" cy="5179435"/>
          </a:xfrm>
        </p:spPr>
        <p:txBody>
          <a:bodyPr>
            <a:normAutofit fontScale="77500" lnSpcReduction="20000"/>
          </a:bodyPr>
          <a:lstStyle/>
          <a:p>
            <a:r>
              <a:rPr lang="en-GB" dirty="0" smtClean="0"/>
              <a:t>EFFETTO FINALE</a:t>
            </a:r>
          </a:p>
          <a:p>
            <a:endParaRPr lang="it-IT" dirty="0" smtClean="0"/>
          </a:p>
          <a:p>
            <a:r>
              <a:rPr lang="it-IT" dirty="0" smtClean="0"/>
              <a:t>Salario + 105% </a:t>
            </a:r>
          </a:p>
          <a:p>
            <a:r>
              <a:rPr lang="en-GB" dirty="0" smtClean="0"/>
              <a:t>ma c</a:t>
            </a:r>
            <a:r>
              <a:rPr lang="it-IT" dirty="0" smtClean="0"/>
              <a:t>osto del lavoro solo + 35% </a:t>
            </a:r>
          </a:p>
          <a:p>
            <a:r>
              <a:rPr lang="it-IT" dirty="0" smtClean="0"/>
              <a:t>Questo perché assieme al salario </a:t>
            </a:r>
          </a:p>
          <a:p>
            <a:r>
              <a:rPr lang="it-IT" dirty="0" smtClean="0"/>
              <a:t>produttività del lavoratore +50%</a:t>
            </a:r>
          </a:p>
          <a:p>
            <a:r>
              <a:rPr lang="it-IT" dirty="0" smtClean="0"/>
              <a:t>riduzione turn-over dal 54 al 16% </a:t>
            </a:r>
          </a:p>
          <a:p>
            <a:r>
              <a:rPr lang="it-IT" dirty="0" smtClean="0"/>
              <a:t>Riduzione assenteismo dal 10 al 2,5%.</a:t>
            </a:r>
            <a:br>
              <a:rPr lang="it-IT" dirty="0" smtClean="0"/>
            </a:br>
            <a:endParaRPr lang="it-IT" dirty="0" smtClean="0"/>
          </a:p>
          <a:p>
            <a:r>
              <a:rPr lang="it-IT" dirty="0" smtClean="0"/>
              <a:t>I profitti invece di diminuire aumentano da 27 milioni a 40 milioni nel 1915. </a:t>
            </a:r>
          </a:p>
          <a:p>
            <a:endParaRPr lang="it-IT" dirty="0"/>
          </a:p>
        </p:txBody>
      </p:sp>
      <p:pic>
        <p:nvPicPr>
          <p:cNvPr id="4" name="Immagine 3"/>
          <p:cNvPicPr>
            <a:picLocks noChangeAspect="1"/>
          </p:cNvPicPr>
          <p:nvPr/>
        </p:nvPicPr>
        <p:blipFill>
          <a:blip r:embed="rId2"/>
          <a:stretch>
            <a:fillRect/>
          </a:stretch>
        </p:blipFill>
        <p:spPr>
          <a:xfrm>
            <a:off x="5514602" y="822325"/>
            <a:ext cx="6582694" cy="5268060"/>
          </a:xfrm>
          <a:prstGeom prst="rect">
            <a:avLst/>
          </a:prstGeom>
        </p:spPr>
      </p:pic>
    </p:spTree>
    <p:extLst>
      <p:ext uri="{BB962C8B-B14F-4D97-AF65-F5344CB8AC3E}">
        <p14:creationId xmlns:p14="http://schemas.microsoft.com/office/powerpoint/2010/main" val="18518058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en-GB" dirty="0" smtClean="0"/>
              <a:t>Le </a:t>
            </a:r>
            <a:r>
              <a:rPr lang="en-GB" dirty="0" err="1" smtClean="0"/>
              <a:t>terre</a:t>
            </a:r>
            <a:r>
              <a:rPr lang="en-GB" dirty="0" smtClean="0"/>
              <a:t> rare </a:t>
            </a:r>
            <a:r>
              <a:rPr lang="en-GB" dirty="0" err="1" smtClean="0"/>
              <a:t>relazionali</a:t>
            </a:r>
            <a:endParaRPr lang="it-IT" dirty="0"/>
          </a:p>
        </p:txBody>
      </p:sp>
      <p:sp>
        <p:nvSpPr>
          <p:cNvPr id="3" name="Segnaposto contenuto 2"/>
          <p:cNvSpPr>
            <a:spLocks noGrp="1"/>
          </p:cNvSpPr>
          <p:nvPr>
            <p:ph idx="1"/>
          </p:nvPr>
        </p:nvSpPr>
        <p:spPr/>
        <p:txBody>
          <a:bodyPr/>
          <a:lstStyle/>
          <a:p>
            <a:endParaRPr lang="it-IT" dirty="0"/>
          </a:p>
        </p:txBody>
      </p:sp>
      <p:pic>
        <p:nvPicPr>
          <p:cNvPr id="4" name="Immagine 3"/>
          <p:cNvPicPr>
            <a:picLocks noChangeAspect="1"/>
          </p:cNvPicPr>
          <p:nvPr/>
        </p:nvPicPr>
        <p:blipFill>
          <a:blip r:embed="rId2"/>
          <a:stretch>
            <a:fillRect/>
          </a:stretch>
        </p:blipFill>
        <p:spPr>
          <a:xfrm>
            <a:off x="2685011" y="3137362"/>
            <a:ext cx="5141768" cy="2354062"/>
          </a:xfrm>
          <a:prstGeom prst="rect">
            <a:avLst/>
          </a:prstGeom>
        </p:spPr>
      </p:pic>
      <p:sp>
        <p:nvSpPr>
          <p:cNvPr id="5" name="CasellaDiTesto 4"/>
          <p:cNvSpPr txBox="1"/>
          <p:nvPr/>
        </p:nvSpPr>
        <p:spPr>
          <a:xfrm>
            <a:off x="3640975" y="3487190"/>
            <a:ext cx="955963" cy="369332"/>
          </a:xfrm>
          <a:prstGeom prst="rect">
            <a:avLst/>
          </a:prstGeom>
          <a:noFill/>
        </p:spPr>
        <p:txBody>
          <a:bodyPr wrap="square" rtlCol="0">
            <a:spAutoFit/>
          </a:bodyPr>
          <a:lstStyle/>
          <a:p>
            <a:endParaRPr lang="it-IT" dirty="0"/>
          </a:p>
        </p:txBody>
      </p:sp>
      <p:sp>
        <p:nvSpPr>
          <p:cNvPr id="6" name="CasellaDiTesto 5"/>
          <p:cNvSpPr txBox="1"/>
          <p:nvPr/>
        </p:nvSpPr>
        <p:spPr>
          <a:xfrm>
            <a:off x="1496290" y="2515896"/>
            <a:ext cx="1645920" cy="369332"/>
          </a:xfrm>
          <a:prstGeom prst="rect">
            <a:avLst/>
          </a:prstGeom>
          <a:noFill/>
        </p:spPr>
        <p:txBody>
          <a:bodyPr wrap="square" rtlCol="0">
            <a:spAutoFit/>
          </a:bodyPr>
          <a:lstStyle/>
          <a:p>
            <a:r>
              <a:rPr lang="en-GB" dirty="0" err="1" smtClean="0"/>
              <a:t>Generatività</a:t>
            </a:r>
            <a:endParaRPr lang="it-IT" dirty="0"/>
          </a:p>
        </p:txBody>
      </p:sp>
      <p:sp>
        <p:nvSpPr>
          <p:cNvPr id="7" name="CasellaDiTesto 6"/>
          <p:cNvSpPr txBox="1"/>
          <p:nvPr/>
        </p:nvSpPr>
        <p:spPr>
          <a:xfrm>
            <a:off x="4414058" y="2360815"/>
            <a:ext cx="1770611" cy="369332"/>
          </a:xfrm>
          <a:prstGeom prst="rect">
            <a:avLst/>
          </a:prstGeom>
          <a:noFill/>
        </p:spPr>
        <p:txBody>
          <a:bodyPr wrap="square" rtlCol="0">
            <a:spAutoFit/>
          </a:bodyPr>
          <a:lstStyle/>
          <a:p>
            <a:r>
              <a:rPr lang="en-GB" dirty="0" err="1" smtClean="0"/>
              <a:t>Fiducia</a:t>
            </a:r>
            <a:endParaRPr lang="it-IT" dirty="0"/>
          </a:p>
        </p:txBody>
      </p:sp>
      <p:sp>
        <p:nvSpPr>
          <p:cNvPr id="8" name="CasellaDiTesto 7"/>
          <p:cNvSpPr txBox="1"/>
          <p:nvPr/>
        </p:nvSpPr>
        <p:spPr>
          <a:xfrm>
            <a:off x="7631084" y="3266902"/>
            <a:ext cx="2407390" cy="369332"/>
          </a:xfrm>
          <a:prstGeom prst="rect">
            <a:avLst/>
          </a:prstGeom>
          <a:noFill/>
        </p:spPr>
        <p:txBody>
          <a:bodyPr wrap="none" rtlCol="0">
            <a:spAutoFit/>
          </a:bodyPr>
          <a:lstStyle/>
          <a:p>
            <a:r>
              <a:rPr lang="en-GB" dirty="0" err="1" smtClean="0"/>
              <a:t>Meritevolezza</a:t>
            </a:r>
            <a:r>
              <a:rPr lang="en-GB" dirty="0" smtClean="0"/>
              <a:t> di </a:t>
            </a:r>
            <a:r>
              <a:rPr lang="en-GB" dirty="0" err="1" smtClean="0"/>
              <a:t>fiducia</a:t>
            </a:r>
            <a:endParaRPr lang="it-IT" dirty="0"/>
          </a:p>
        </p:txBody>
      </p:sp>
      <p:sp>
        <p:nvSpPr>
          <p:cNvPr id="9" name="CasellaDiTesto 8"/>
          <p:cNvSpPr txBox="1"/>
          <p:nvPr/>
        </p:nvSpPr>
        <p:spPr>
          <a:xfrm>
            <a:off x="7373389" y="4962698"/>
            <a:ext cx="1886989" cy="369332"/>
          </a:xfrm>
          <a:prstGeom prst="rect">
            <a:avLst/>
          </a:prstGeom>
          <a:noFill/>
        </p:spPr>
        <p:txBody>
          <a:bodyPr wrap="square" rtlCol="0">
            <a:spAutoFit/>
          </a:bodyPr>
          <a:lstStyle/>
          <a:p>
            <a:r>
              <a:rPr lang="en-GB" dirty="0" err="1" smtClean="0"/>
              <a:t>Scambio</a:t>
            </a:r>
            <a:r>
              <a:rPr lang="en-GB" dirty="0" smtClean="0"/>
              <a:t> di </a:t>
            </a:r>
            <a:r>
              <a:rPr lang="en-GB" dirty="0" err="1" smtClean="0"/>
              <a:t>doni</a:t>
            </a:r>
            <a:endParaRPr lang="it-IT" dirty="0"/>
          </a:p>
        </p:txBody>
      </p:sp>
      <p:sp>
        <p:nvSpPr>
          <p:cNvPr id="10" name="CasellaDiTesto 9"/>
          <p:cNvSpPr txBox="1"/>
          <p:nvPr/>
        </p:nvSpPr>
        <p:spPr>
          <a:xfrm>
            <a:off x="1097280" y="4778032"/>
            <a:ext cx="1587732" cy="369332"/>
          </a:xfrm>
          <a:prstGeom prst="rect">
            <a:avLst/>
          </a:prstGeom>
          <a:noFill/>
        </p:spPr>
        <p:txBody>
          <a:bodyPr wrap="square" rtlCol="0">
            <a:spAutoFit/>
          </a:bodyPr>
          <a:lstStyle/>
          <a:p>
            <a:r>
              <a:rPr lang="en-GB" dirty="0" err="1" smtClean="0"/>
              <a:t>Reciprocità</a:t>
            </a:r>
            <a:endParaRPr lang="it-IT" dirty="0"/>
          </a:p>
        </p:txBody>
      </p:sp>
    </p:spTree>
    <p:extLst>
      <p:ext uri="{BB962C8B-B14F-4D97-AF65-F5344CB8AC3E}">
        <p14:creationId xmlns:p14="http://schemas.microsoft.com/office/powerpoint/2010/main" val="394668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838200" y="1825625"/>
            <a:ext cx="3401291" cy="3743902"/>
          </a:xfrm>
        </p:spPr>
        <p:txBody>
          <a:bodyPr>
            <a:normAutofit fontScale="85000" lnSpcReduction="20000"/>
          </a:bodyPr>
          <a:lstStyle/>
          <a:p>
            <a:r>
              <a:rPr lang="it-IT" dirty="0"/>
              <a:t>Quest’accelerazione rende necessario integrare il tema della sostenibilità ambientale e dei limiti naturali nei modelli economici </a:t>
            </a:r>
            <a:endParaRPr lang="it-IT" dirty="0" smtClean="0"/>
          </a:p>
          <a:p>
            <a:endParaRPr lang="en-GB" dirty="0"/>
          </a:p>
          <a:p>
            <a:r>
              <a:rPr lang="it-IT" dirty="0"/>
              <a:t>Facciamo gran fatica a capire che l’economia non è esterna ma è incorporata nell’ecosistema e nella biosfera… </a:t>
            </a:r>
          </a:p>
        </p:txBody>
      </p:sp>
      <p:pic>
        <p:nvPicPr>
          <p:cNvPr id="4" name="Immagine 3"/>
          <p:cNvPicPr>
            <a:picLocks noChangeAspect="1"/>
          </p:cNvPicPr>
          <p:nvPr/>
        </p:nvPicPr>
        <p:blipFill>
          <a:blip r:embed="rId2"/>
          <a:stretch>
            <a:fillRect/>
          </a:stretch>
        </p:blipFill>
        <p:spPr>
          <a:xfrm>
            <a:off x="4403517" y="610328"/>
            <a:ext cx="7125694" cy="5687219"/>
          </a:xfrm>
          <a:prstGeom prst="rect">
            <a:avLst/>
          </a:prstGeom>
        </p:spPr>
      </p:pic>
    </p:spTree>
    <p:extLst>
      <p:ext uri="{BB962C8B-B14F-4D97-AF65-F5344CB8AC3E}">
        <p14:creationId xmlns:p14="http://schemas.microsoft.com/office/powerpoint/2010/main" val="27656419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COESIONE E’ COMPETIZIONE</a:t>
            </a:r>
            <a:endParaRPr lang="it-IT" dirty="0"/>
          </a:p>
        </p:txBody>
      </p:sp>
      <p:sp>
        <p:nvSpPr>
          <p:cNvPr id="3" name="Segnaposto contenuto 2"/>
          <p:cNvSpPr>
            <a:spLocks noGrp="1"/>
          </p:cNvSpPr>
          <p:nvPr>
            <p:ph idx="1"/>
          </p:nvPr>
        </p:nvSpPr>
        <p:spPr/>
        <p:txBody>
          <a:bodyPr>
            <a:normAutofit fontScale="62500" lnSpcReduction="20000"/>
          </a:bodyPr>
          <a:lstStyle/>
          <a:p>
            <a:r>
              <a:rPr lang="en-GB" dirty="0" err="1">
                <a:latin typeface="Fira Sans Condensed" panose="020B0503050000020004" pitchFamily="34" charset="0"/>
              </a:rPr>
              <a:t>Indagine</a:t>
            </a:r>
            <a:r>
              <a:rPr lang="en-GB" dirty="0">
                <a:latin typeface="Fira Sans Condensed" panose="020B0503050000020004" pitchFamily="34" charset="0"/>
              </a:rPr>
              <a:t> ISTAT </a:t>
            </a:r>
            <a:r>
              <a:rPr lang="en-GB" dirty="0" err="1">
                <a:latin typeface="Fira Sans Condensed" panose="020B0503050000020004" pitchFamily="34" charset="0"/>
              </a:rPr>
              <a:t>multiscopo</a:t>
            </a:r>
            <a:r>
              <a:rPr lang="en-GB" dirty="0">
                <a:latin typeface="Fira Sans Condensed" panose="020B0503050000020004" pitchFamily="34" charset="0"/>
              </a:rPr>
              <a:t> </a:t>
            </a:r>
            <a:r>
              <a:rPr lang="en-GB" dirty="0" err="1">
                <a:latin typeface="Fira Sans Condensed" panose="020B0503050000020004" pitchFamily="34" charset="0"/>
              </a:rPr>
              <a:t>su</a:t>
            </a:r>
            <a:r>
              <a:rPr lang="en-GB" dirty="0">
                <a:latin typeface="Fira Sans Condensed" panose="020B0503050000020004" pitchFamily="34" charset="0"/>
              </a:rPr>
              <a:t> 400,000 </a:t>
            </a:r>
            <a:r>
              <a:rPr lang="en-GB" dirty="0" err="1">
                <a:latin typeface="Fira Sans Condensed" panose="020B0503050000020004" pitchFamily="34" charset="0"/>
              </a:rPr>
              <a:t>imprese</a:t>
            </a:r>
            <a:endParaRPr lang="en-GB" dirty="0">
              <a:latin typeface="Fira Sans Condensed" panose="020B0503050000020004" pitchFamily="34" charset="0"/>
            </a:endParaRPr>
          </a:p>
          <a:p>
            <a:pPr marL="186262" indent="0">
              <a:buNone/>
            </a:pPr>
            <a:endParaRPr lang="en-GB" dirty="0">
              <a:latin typeface="Fira Sans Condensed" panose="020B0503050000020004" pitchFamily="34" charset="0"/>
            </a:endParaRPr>
          </a:p>
          <a:p>
            <a:r>
              <a:rPr lang="it-IT" dirty="0">
                <a:latin typeface="Fira Sans Condensed" panose="020B0503050000020004" pitchFamily="34" charset="0"/>
              </a:rPr>
              <a:t>Valore aggiunto per addetto (al netto di effetti settore NACE, provincia, dimensione, età…)</a:t>
            </a:r>
          </a:p>
          <a:p>
            <a:pPr marL="186262" indent="0">
              <a:buNone/>
            </a:pPr>
            <a:endParaRPr lang="en-GB" dirty="0">
              <a:latin typeface="Fira Sans Condensed" panose="020B0503050000020004" pitchFamily="34" charset="0"/>
            </a:endParaRPr>
          </a:p>
          <a:p>
            <a:r>
              <a:rPr lang="en-GB" dirty="0">
                <a:latin typeface="Fira Sans Condensed" panose="020B0503050000020004" pitchFamily="34" charset="0"/>
              </a:rPr>
              <a:t>1. </a:t>
            </a:r>
            <a:r>
              <a:rPr lang="en-GB" dirty="0" err="1">
                <a:latin typeface="Fira Sans Condensed" panose="020B0503050000020004" pitchFamily="34" charset="0"/>
              </a:rPr>
              <a:t>Attenzione</a:t>
            </a:r>
            <a:r>
              <a:rPr lang="en-GB" dirty="0">
                <a:latin typeface="Fira Sans Condensed" panose="020B0503050000020004" pitchFamily="34" charset="0"/>
              </a:rPr>
              <a:t> al welfare dei </a:t>
            </a:r>
            <a:r>
              <a:rPr lang="en-GB" dirty="0" err="1">
                <a:latin typeface="Fira Sans Condensed" panose="020B0503050000020004" pitchFamily="34" charset="0"/>
              </a:rPr>
              <a:t>dipendenti</a:t>
            </a:r>
            <a:r>
              <a:rPr lang="en-GB" dirty="0">
                <a:latin typeface="Fira Sans Condensed" panose="020B0503050000020004" pitchFamily="34" charset="0"/>
              </a:rPr>
              <a:t> e </a:t>
            </a:r>
            <a:r>
              <a:rPr lang="en-GB" dirty="0" err="1">
                <a:latin typeface="Fira Sans Condensed" panose="020B0503050000020004" pitchFamily="34" charset="0"/>
              </a:rPr>
              <a:t>alla</a:t>
            </a:r>
            <a:r>
              <a:rPr lang="en-GB" dirty="0">
                <a:latin typeface="Fira Sans Condensed" panose="020B0503050000020004" pitchFamily="34" charset="0"/>
              </a:rPr>
              <a:t> </a:t>
            </a:r>
            <a:r>
              <a:rPr lang="en-GB" dirty="0" err="1">
                <a:latin typeface="Fira Sans Condensed" panose="020B0503050000020004" pitchFamily="34" charset="0"/>
              </a:rPr>
              <a:t>conciliazione</a:t>
            </a:r>
            <a:r>
              <a:rPr lang="en-GB" dirty="0">
                <a:latin typeface="Fira Sans Condensed" panose="020B0503050000020004" pitchFamily="34" charset="0"/>
              </a:rPr>
              <a:t> </a:t>
            </a:r>
            <a:r>
              <a:rPr lang="en-GB" dirty="0" err="1">
                <a:latin typeface="Fira Sans Condensed" panose="020B0503050000020004" pitchFamily="34" charset="0"/>
              </a:rPr>
              <a:t>lavoro</a:t>
            </a:r>
            <a:r>
              <a:rPr lang="en-GB" dirty="0">
                <a:latin typeface="Fira Sans Condensed" panose="020B0503050000020004" pitchFamily="34" charset="0"/>
              </a:rPr>
              <a:t> Famiglia  + 4,000-6,000 euro</a:t>
            </a:r>
          </a:p>
          <a:p>
            <a:pPr marL="186258" indent="0">
              <a:buNone/>
            </a:pPr>
            <a:r>
              <a:rPr lang="en-GB" dirty="0">
                <a:latin typeface="Fira Sans Condensed" panose="020B0503050000020004" pitchFamily="34" charset="0"/>
              </a:rPr>
              <a:t> </a:t>
            </a:r>
          </a:p>
          <a:p>
            <a:r>
              <a:rPr lang="en-GB" dirty="0">
                <a:latin typeface="Fira Sans Condensed" panose="020B0503050000020004" pitchFamily="34" charset="0"/>
              </a:rPr>
              <a:t>2. team working come soft skill </a:t>
            </a:r>
            <a:r>
              <a:rPr lang="en-GB" dirty="0" err="1">
                <a:latin typeface="Fira Sans Condensed" panose="020B0503050000020004" pitchFamily="34" charset="0"/>
              </a:rPr>
              <a:t>fondamentale</a:t>
            </a:r>
            <a:r>
              <a:rPr lang="en-GB" dirty="0">
                <a:latin typeface="Fira Sans Condensed" panose="020B0503050000020004" pitchFamily="34" charset="0"/>
              </a:rPr>
              <a:t> </a:t>
            </a:r>
            <a:r>
              <a:rPr lang="en-GB" dirty="0" err="1">
                <a:latin typeface="Fira Sans Condensed" panose="020B0503050000020004" pitchFamily="34" charset="0"/>
              </a:rPr>
              <a:t>nell’assunzione</a:t>
            </a:r>
            <a:r>
              <a:rPr lang="en-GB" dirty="0">
                <a:latin typeface="Fira Sans Condensed" panose="020B0503050000020004" pitchFamily="34" charset="0"/>
              </a:rPr>
              <a:t> dei </a:t>
            </a:r>
            <a:r>
              <a:rPr lang="en-GB" dirty="0" err="1">
                <a:latin typeface="Fira Sans Condensed" panose="020B0503050000020004" pitchFamily="34" charset="0"/>
              </a:rPr>
              <a:t>dipendenti</a:t>
            </a:r>
            <a:r>
              <a:rPr lang="en-GB" dirty="0">
                <a:latin typeface="Fira Sans Condensed" panose="020B0503050000020004" pitchFamily="34" charset="0"/>
              </a:rPr>
              <a:t> + 1,500-2,000 euro</a:t>
            </a:r>
          </a:p>
          <a:p>
            <a:endParaRPr lang="en-GB" dirty="0">
              <a:latin typeface="Fira Sans Condensed" panose="020B0503050000020004" pitchFamily="34" charset="0"/>
            </a:endParaRPr>
          </a:p>
          <a:p>
            <a:r>
              <a:rPr lang="en-GB" dirty="0">
                <a:latin typeface="Fira Sans Condensed" panose="020B0503050000020004" pitchFamily="34" charset="0"/>
              </a:rPr>
              <a:t>3. </a:t>
            </a:r>
            <a:r>
              <a:rPr lang="en-GB" dirty="0" err="1">
                <a:latin typeface="Fira Sans Condensed" panose="020B0503050000020004" pitchFamily="34" charset="0"/>
              </a:rPr>
              <a:t>coinvolgimento</a:t>
            </a:r>
            <a:r>
              <a:rPr lang="en-GB" dirty="0">
                <a:latin typeface="Fira Sans Condensed" panose="020B0503050000020004" pitchFamily="34" charset="0"/>
              </a:rPr>
              <a:t> </a:t>
            </a:r>
            <a:r>
              <a:rPr lang="en-GB" dirty="0" err="1">
                <a:latin typeface="Fira Sans Condensed" panose="020B0503050000020004" pitchFamily="34" charset="0"/>
              </a:rPr>
              <a:t>degli</a:t>
            </a:r>
            <a:r>
              <a:rPr lang="en-GB" dirty="0">
                <a:latin typeface="Fira Sans Condensed" panose="020B0503050000020004" pitchFamily="34" charset="0"/>
              </a:rPr>
              <a:t> stakeholders </a:t>
            </a:r>
            <a:r>
              <a:rPr lang="en-GB" dirty="0" err="1">
                <a:latin typeface="Fira Sans Condensed" panose="020B0503050000020004" pitchFamily="34" charset="0"/>
              </a:rPr>
              <a:t>nelle</a:t>
            </a:r>
            <a:r>
              <a:rPr lang="en-GB" dirty="0">
                <a:latin typeface="Fira Sans Condensed" panose="020B0503050000020004" pitchFamily="34" charset="0"/>
              </a:rPr>
              <a:t> </a:t>
            </a:r>
            <a:r>
              <a:rPr lang="en-GB" dirty="0" err="1">
                <a:latin typeface="Fira Sans Condensed" panose="020B0503050000020004" pitchFamily="34" charset="0"/>
              </a:rPr>
              <a:t>politiche</a:t>
            </a:r>
            <a:r>
              <a:rPr lang="en-GB" dirty="0">
                <a:latin typeface="Fira Sans Condensed" panose="020B0503050000020004" pitchFamily="34" charset="0"/>
              </a:rPr>
              <a:t> di CSR 2,000-3,000 euro</a:t>
            </a:r>
          </a:p>
          <a:p>
            <a:endParaRPr lang="en-GB" dirty="0">
              <a:latin typeface="Fira Sans Condensed" panose="020B0503050000020004" pitchFamily="34" charset="0"/>
            </a:endParaRPr>
          </a:p>
          <a:p>
            <a:r>
              <a:rPr lang="en-GB" dirty="0">
                <a:latin typeface="Fira Sans Condensed" panose="020B0503050000020004" pitchFamily="34" charset="0"/>
              </a:rPr>
              <a:t>4. </a:t>
            </a:r>
            <a:r>
              <a:rPr lang="en-GB" dirty="0" err="1">
                <a:latin typeface="Fira Sans Condensed" panose="020B0503050000020004" pitchFamily="34" charset="0"/>
              </a:rPr>
              <a:t>investimento</a:t>
            </a:r>
            <a:r>
              <a:rPr lang="en-GB" dirty="0">
                <a:latin typeface="Fira Sans Condensed" panose="020B0503050000020004" pitchFamily="34" charset="0"/>
              </a:rPr>
              <a:t> </a:t>
            </a:r>
            <a:r>
              <a:rPr lang="en-GB" dirty="0" err="1">
                <a:latin typeface="Fira Sans Condensed" panose="020B0503050000020004" pitchFamily="34" charset="0"/>
              </a:rPr>
              <a:t>sul</a:t>
            </a:r>
            <a:r>
              <a:rPr lang="en-GB" dirty="0">
                <a:latin typeface="Fira Sans Condensed" panose="020B0503050000020004" pitchFamily="34" charset="0"/>
              </a:rPr>
              <a:t> </a:t>
            </a:r>
            <a:r>
              <a:rPr lang="en-GB" dirty="0" err="1">
                <a:latin typeface="Fira Sans Condensed" panose="020B0503050000020004" pitchFamily="34" charset="0"/>
              </a:rPr>
              <a:t>territorio</a:t>
            </a:r>
            <a:r>
              <a:rPr lang="en-GB" dirty="0">
                <a:latin typeface="Fira Sans Condensed" panose="020B0503050000020004" pitchFamily="34" charset="0"/>
              </a:rPr>
              <a:t> 11,000-13,000 euro </a:t>
            </a:r>
          </a:p>
          <a:p>
            <a:endParaRPr lang="en-GB" dirty="0">
              <a:latin typeface="Fira Sans Condensed" panose="020B0503050000020004" pitchFamily="34" charset="0"/>
            </a:endParaRPr>
          </a:p>
          <a:p>
            <a:pPr marL="186258" indent="0">
              <a:buNone/>
            </a:pPr>
            <a:r>
              <a:rPr lang="en-GB" b="1" dirty="0">
                <a:latin typeface="Fira Sans Condensed" panose="020B0503050000020004" pitchFamily="34" charset="0"/>
              </a:rPr>
              <a:t>La </a:t>
            </a:r>
            <a:r>
              <a:rPr lang="en-GB" b="1" dirty="0" err="1">
                <a:latin typeface="Fira Sans Condensed" panose="020B0503050000020004" pitchFamily="34" charset="0"/>
              </a:rPr>
              <a:t>coesività</a:t>
            </a:r>
            <a:r>
              <a:rPr lang="en-GB" b="1" dirty="0">
                <a:latin typeface="Fira Sans Condensed" panose="020B0503050000020004" pitchFamily="34" charset="0"/>
              </a:rPr>
              <a:t> vale 21,000 euro di </a:t>
            </a:r>
            <a:r>
              <a:rPr lang="en-GB" b="1" dirty="0" err="1">
                <a:latin typeface="Fira Sans Condensed" panose="020B0503050000020004" pitchFamily="34" charset="0"/>
              </a:rPr>
              <a:t>valore</a:t>
            </a:r>
            <a:r>
              <a:rPr lang="en-GB" b="1" dirty="0">
                <a:latin typeface="Fira Sans Condensed" panose="020B0503050000020004" pitchFamily="34" charset="0"/>
              </a:rPr>
              <a:t> </a:t>
            </a:r>
            <a:r>
              <a:rPr lang="en-GB" b="1" dirty="0" err="1">
                <a:latin typeface="Fira Sans Condensed" panose="020B0503050000020004" pitchFamily="34" charset="0"/>
              </a:rPr>
              <a:t>aggiunto</a:t>
            </a:r>
            <a:r>
              <a:rPr lang="en-GB" b="1" dirty="0">
                <a:latin typeface="Fira Sans Condensed" panose="020B0503050000020004" pitchFamily="34" charset="0"/>
              </a:rPr>
              <a:t> per </a:t>
            </a:r>
            <a:r>
              <a:rPr lang="en-GB" b="1" dirty="0" err="1">
                <a:latin typeface="Fira Sans Condensed" panose="020B0503050000020004" pitchFamily="34" charset="0"/>
              </a:rPr>
              <a:t>addetto</a:t>
            </a:r>
            <a:endParaRPr lang="en-GB" b="1" dirty="0">
              <a:latin typeface="Fira Sans Condensed" panose="020B0503050000020004" pitchFamily="34" charset="0"/>
            </a:endParaRPr>
          </a:p>
          <a:p>
            <a:endParaRPr lang="it-IT" dirty="0">
              <a:latin typeface="Fira Sans Condensed" panose="020B0503050000020004" pitchFamily="34" charset="0"/>
            </a:endParaRPr>
          </a:p>
          <a:p>
            <a:endParaRPr lang="it-IT" dirty="0"/>
          </a:p>
        </p:txBody>
      </p:sp>
    </p:spTree>
    <p:extLst>
      <p:ext uri="{BB962C8B-B14F-4D97-AF65-F5344CB8AC3E}">
        <p14:creationId xmlns:p14="http://schemas.microsoft.com/office/powerpoint/2010/main" val="7928208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graphicFrame>
        <p:nvGraphicFramePr>
          <p:cNvPr id="6" name="Segnaposto contenuto 5"/>
          <p:cNvGraphicFramePr>
            <a:graphicFrameLocks noGrp="1"/>
          </p:cNvGraphicFramePr>
          <p:nvPr>
            <p:ph idx="1"/>
            <p:extLst/>
          </p:nvPr>
        </p:nvGraphicFramePr>
        <p:xfrm>
          <a:off x="500331" y="284673"/>
          <a:ext cx="11404125" cy="6454891"/>
        </p:xfrm>
        <a:graphic>
          <a:graphicData uri="http://schemas.openxmlformats.org/drawingml/2006/table">
            <a:tbl>
              <a:tblPr firstRow="1" bandRow="1">
                <a:tableStyleId>{5C22544A-7EE6-4342-B048-85BDC9FD1C3A}</a:tableStyleId>
              </a:tblPr>
              <a:tblGrid>
                <a:gridCol w="3801375">
                  <a:extLst>
                    <a:ext uri="{9D8B030D-6E8A-4147-A177-3AD203B41FA5}">
                      <a16:colId xmlns:a16="http://schemas.microsoft.com/office/drawing/2014/main" val="20000"/>
                    </a:ext>
                  </a:extLst>
                </a:gridCol>
                <a:gridCol w="3801375">
                  <a:extLst>
                    <a:ext uri="{9D8B030D-6E8A-4147-A177-3AD203B41FA5}">
                      <a16:colId xmlns:a16="http://schemas.microsoft.com/office/drawing/2014/main" val="20001"/>
                    </a:ext>
                  </a:extLst>
                </a:gridCol>
                <a:gridCol w="3801375">
                  <a:extLst>
                    <a:ext uri="{9D8B030D-6E8A-4147-A177-3AD203B41FA5}">
                      <a16:colId xmlns:a16="http://schemas.microsoft.com/office/drawing/2014/main" val="20002"/>
                    </a:ext>
                  </a:extLst>
                </a:gridCol>
              </a:tblGrid>
              <a:tr h="883663">
                <a:tc>
                  <a:txBody>
                    <a:bodyPr/>
                    <a:lstStyle/>
                    <a:p>
                      <a:pPr>
                        <a:lnSpc>
                          <a:spcPct val="107000"/>
                        </a:lnSpc>
                        <a:spcAft>
                          <a:spcPts val="0"/>
                        </a:spcAft>
                      </a:pPr>
                      <a:r>
                        <a:rPr lang="it-IT" sz="1900" dirty="0">
                          <a:effectLst/>
                        </a:rPr>
                        <a:t> </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Vecchio paradigma</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Paradigma economia civile </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0"/>
                  </a:ext>
                </a:extLst>
              </a:tr>
              <a:tr h="1844799">
                <a:tc>
                  <a:txBody>
                    <a:bodyPr/>
                    <a:lstStyle/>
                    <a:p>
                      <a:pPr>
                        <a:lnSpc>
                          <a:spcPct val="107000"/>
                        </a:lnSpc>
                        <a:spcAft>
                          <a:spcPts val="0"/>
                        </a:spcAft>
                      </a:pPr>
                      <a:r>
                        <a:rPr lang="it-IT" sz="1900" dirty="0">
                          <a:effectLst/>
                        </a:rPr>
                        <a:t>Dinamica della politica economica</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A due mani: mercato e stato risolvono i divari tra risultato sociale migliore possibile e risultato senza intervento</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A quattro mani: cittadini attivi e imprese responsabili coadiuvano stato e mercato nel colmare i divari tra risultato sociale migliore possibile e risultato senza intervento</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1"/>
                  </a:ext>
                </a:extLst>
              </a:tr>
              <a:tr h="2347976">
                <a:tc>
                  <a:txBody>
                    <a:bodyPr/>
                    <a:lstStyle/>
                    <a:p>
                      <a:pPr>
                        <a:lnSpc>
                          <a:spcPct val="107000"/>
                        </a:lnSpc>
                        <a:spcAft>
                          <a:spcPts val="0"/>
                        </a:spcAft>
                      </a:pPr>
                      <a:r>
                        <a:rPr lang="it-IT" sz="1900">
                          <a:effectLst/>
                        </a:rPr>
                        <a:t>Fine della politica economica</a:t>
                      </a:r>
                      <a:endParaRPr lang="it-IT" sz="190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Colmare divari su variabili oggettive (PIL, occupazione)</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Colmare gap di </a:t>
                      </a:r>
                      <a:r>
                        <a:rPr lang="it-IT" sz="1900" dirty="0" err="1">
                          <a:effectLst/>
                        </a:rPr>
                        <a:t>generatività</a:t>
                      </a:r>
                      <a:r>
                        <a:rPr lang="it-IT" sz="1900" dirty="0">
                          <a:effectLst/>
                        </a:rPr>
                        <a:t> e povertà di senso (tra risultato sociale migliore possibile e risultato senza intervento) creando le condizioni migliori per il raggiungimento dell'ottimo (concetto che coincide con quello di bene comune)</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2"/>
                  </a:ext>
                </a:extLst>
              </a:tr>
              <a:tr h="1378453">
                <a:tc>
                  <a:txBody>
                    <a:bodyPr/>
                    <a:lstStyle/>
                    <a:p>
                      <a:pPr>
                        <a:lnSpc>
                          <a:spcPct val="107000"/>
                        </a:lnSpc>
                        <a:spcAft>
                          <a:spcPts val="0"/>
                        </a:spcAft>
                      </a:pPr>
                      <a:r>
                        <a:rPr lang="it-IT" sz="1900" dirty="0" err="1">
                          <a:effectLst/>
                        </a:rPr>
                        <a:t>Generatività</a:t>
                      </a:r>
                      <a:r>
                        <a:rPr lang="it-IT" sz="1900" dirty="0">
                          <a:effectLst/>
                        </a:rPr>
                        <a:t> della politica economica</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Scarsa </a:t>
                      </a:r>
                      <a:r>
                        <a:rPr lang="it-IT" sz="1900" dirty="0" err="1">
                          <a:effectLst/>
                        </a:rPr>
                        <a:t>xchè</a:t>
                      </a:r>
                      <a:r>
                        <a:rPr lang="it-IT" sz="1900" dirty="0">
                          <a:effectLst/>
                        </a:rPr>
                        <a:t> tutto demandato a pianificatori benevolenti. Cittadini e imprese non partecipano e dunque non hanno occasioni di </a:t>
                      </a:r>
                      <a:r>
                        <a:rPr lang="it-IT" sz="1900" dirty="0" err="1">
                          <a:effectLst/>
                        </a:rPr>
                        <a:t>generatività</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tc>
                  <a:txBody>
                    <a:bodyPr/>
                    <a:lstStyle/>
                    <a:p>
                      <a:pPr>
                        <a:lnSpc>
                          <a:spcPct val="107000"/>
                        </a:lnSpc>
                        <a:spcAft>
                          <a:spcPts val="0"/>
                        </a:spcAft>
                      </a:pPr>
                      <a:r>
                        <a:rPr lang="it-IT" sz="1900" dirty="0">
                          <a:effectLst/>
                        </a:rPr>
                        <a:t>Piena </a:t>
                      </a:r>
                      <a:r>
                        <a:rPr lang="it-IT" sz="1900" dirty="0" err="1">
                          <a:effectLst/>
                        </a:rPr>
                        <a:t>xchè</a:t>
                      </a:r>
                      <a:r>
                        <a:rPr lang="it-IT" sz="1900" dirty="0">
                          <a:effectLst/>
                        </a:rPr>
                        <a:t> offre occasioni di ricchezza di senso e di </a:t>
                      </a:r>
                      <a:r>
                        <a:rPr lang="it-IT" sz="1900" dirty="0" err="1">
                          <a:effectLst/>
                        </a:rPr>
                        <a:t>generatività</a:t>
                      </a:r>
                      <a:r>
                        <a:rPr lang="it-IT" sz="1900" dirty="0">
                          <a:effectLst/>
                        </a:rPr>
                        <a:t> a cittadini e imprese</a:t>
                      </a:r>
                      <a:endParaRPr lang="it-IT"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50411" marR="50411"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1107537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r>
              <a:rPr lang="en-GB" dirty="0" err="1" smtClean="0"/>
              <a:t>L’impresa</a:t>
            </a:r>
            <a:r>
              <a:rPr lang="en-GB" dirty="0" smtClean="0"/>
              <a:t> del </a:t>
            </a:r>
            <a:r>
              <a:rPr lang="en-GB" dirty="0" err="1" smtClean="0"/>
              <a:t>passato</a:t>
            </a:r>
            <a:endParaRPr lang="en-GB" dirty="0" smtClean="0"/>
          </a:p>
          <a:p>
            <a:r>
              <a:rPr lang="en-GB" dirty="0" err="1" smtClean="0"/>
              <a:t>Operaio</a:t>
            </a:r>
            <a:r>
              <a:rPr lang="en-GB" dirty="0" smtClean="0"/>
              <a:t>, </a:t>
            </a:r>
            <a:r>
              <a:rPr lang="en-GB" dirty="0" err="1" smtClean="0"/>
              <a:t>macchina</a:t>
            </a:r>
            <a:r>
              <a:rPr lang="en-GB" dirty="0" smtClean="0"/>
              <a:t>, </a:t>
            </a:r>
            <a:r>
              <a:rPr lang="en-GB" dirty="0" err="1" smtClean="0"/>
              <a:t>gerarchia</a:t>
            </a:r>
            <a:endParaRPr lang="en-GB" dirty="0" smtClean="0"/>
          </a:p>
          <a:p>
            <a:r>
              <a:rPr lang="en-GB" dirty="0" smtClean="0"/>
              <a:t>Input: </a:t>
            </a:r>
            <a:r>
              <a:rPr lang="en-GB" dirty="0" err="1" smtClean="0"/>
              <a:t>capitale</a:t>
            </a:r>
            <a:r>
              <a:rPr lang="en-GB" dirty="0" smtClean="0"/>
              <a:t>, lavoro</a:t>
            </a:r>
          </a:p>
          <a:p>
            <a:endParaRPr lang="en-GB" dirty="0"/>
          </a:p>
          <a:p>
            <a:r>
              <a:rPr lang="en-GB" dirty="0" err="1" smtClean="0"/>
              <a:t>L’impresa</a:t>
            </a:r>
            <a:r>
              <a:rPr lang="en-GB" dirty="0" smtClean="0"/>
              <a:t> del </a:t>
            </a:r>
            <a:r>
              <a:rPr lang="en-GB" dirty="0" err="1" smtClean="0"/>
              <a:t>futuro</a:t>
            </a:r>
            <a:endParaRPr lang="en-GB" dirty="0" smtClean="0"/>
          </a:p>
          <a:p>
            <a:r>
              <a:rPr lang="en-GB" dirty="0" smtClean="0"/>
              <a:t>Gruppi di lavoro di </a:t>
            </a:r>
            <a:r>
              <a:rPr lang="en-GB" dirty="0" err="1" smtClean="0"/>
              <a:t>persone</a:t>
            </a:r>
            <a:r>
              <a:rPr lang="en-GB" dirty="0" smtClean="0"/>
              <a:t> con </a:t>
            </a:r>
            <a:r>
              <a:rPr lang="en-GB" dirty="0" err="1" smtClean="0"/>
              <a:t>competenze</a:t>
            </a:r>
            <a:r>
              <a:rPr lang="en-GB" dirty="0" smtClean="0"/>
              <a:t> </a:t>
            </a:r>
            <a:r>
              <a:rPr lang="en-GB" dirty="0" err="1" smtClean="0"/>
              <a:t>complementari</a:t>
            </a:r>
            <a:endParaRPr lang="en-GB" dirty="0" smtClean="0"/>
          </a:p>
          <a:p>
            <a:r>
              <a:rPr lang="en-GB" dirty="0" smtClean="0"/>
              <a:t>Input: </a:t>
            </a:r>
            <a:r>
              <a:rPr lang="en-GB" dirty="0" err="1" smtClean="0"/>
              <a:t>relazioni</a:t>
            </a:r>
            <a:r>
              <a:rPr lang="en-GB" dirty="0" smtClean="0"/>
              <a:t> di primo, secondo e terzo </a:t>
            </a:r>
            <a:r>
              <a:rPr lang="en-GB" dirty="0" err="1" smtClean="0"/>
              <a:t>tipo</a:t>
            </a:r>
            <a:endParaRPr lang="en-GB" dirty="0" smtClean="0"/>
          </a:p>
        </p:txBody>
      </p:sp>
      <p:pic>
        <p:nvPicPr>
          <p:cNvPr id="4" name="Immagine 3"/>
          <p:cNvPicPr>
            <a:picLocks noChangeAspect="1"/>
          </p:cNvPicPr>
          <p:nvPr/>
        </p:nvPicPr>
        <p:blipFill>
          <a:blip r:embed="rId2"/>
          <a:stretch>
            <a:fillRect/>
          </a:stretch>
        </p:blipFill>
        <p:spPr>
          <a:xfrm>
            <a:off x="7057072" y="1825625"/>
            <a:ext cx="2466975" cy="1857375"/>
          </a:xfrm>
          <a:prstGeom prst="rect">
            <a:avLst/>
          </a:prstGeom>
        </p:spPr>
      </p:pic>
      <p:pic>
        <p:nvPicPr>
          <p:cNvPr id="5" name="Immagine 4"/>
          <p:cNvPicPr>
            <a:picLocks noChangeAspect="1"/>
          </p:cNvPicPr>
          <p:nvPr/>
        </p:nvPicPr>
        <p:blipFill>
          <a:blip r:embed="rId3"/>
          <a:stretch>
            <a:fillRect/>
          </a:stretch>
        </p:blipFill>
        <p:spPr>
          <a:xfrm>
            <a:off x="9428537" y="4870651"/>
            <a:ext cx="2495550" cy="1838325"/>
          </a:xfrm>
          <a:prstGeom prst="rect">
            <a:avLst/>
          </a:prstGeom>
        </p:spPr>
      </p:pic>
    </p:spTree>
    <p:extLst>
      <p:ext uri="{BB962C8B-B14F-4D97-AF65-F5344CB8AC3E}">
        <p14:creationId xmlns:p14="http://schemas.microsoft.com/office/powerpoint/2010/main" val="6895513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smtClean="0"/>
              <a:t>La </a:t>
            </a:r>
            <a:r>
              <a:rPr lang="en-GB" dirty="0" err="1" smtClean="0"/>
              <a:t>teoria</a:t>
            </a:r>
            <a:r>
              <a:rPr lang="en-GB" dirty="0" smtClean="0"/>
              <a:t> dei </a:t>
            </a:r>
            <a:r>
              <a:rPr lang="en-GB" dirty="0" err="1" smtClean="0"/>
              <a:t>quattro</a:t>
            </a:r>
            <a:r>
              <a:rPr lang="en-GB" dirty="0" smtClean="0"/>
              <a:t> </a:t>
            </a:r>
            <a:r>
              <a:rPr lang="en-GB" dirty="0" err="1" smtClean="0"/>
              <a:t>piani</a:t>
            </a:r>
            <a:endParaRPr lang="it-IT" dirty="0"/>
          </a:p>
        </p:txBody>
      </p:sp>
      <p:sp>
        <p:nvSpPr>
          <p:cNvPr id="3" name="Segnaposto contenuto 2"/>
          <p:cNvSpPr>
            <a:spLocks noGrp="1"/>
          </p:cNvSpPr>
          <p:nvPr>
            <p:ph idx="1"/>
          </p:nvPr>
        </p:nvSpPr>
        <p:spPr/>
        <p:txBody>
          <a:bodyPr>
            <a:normAutofit lnSpcReduction="10000"/>
          </a:bodyPr>
          <a:lstStyle/>
          <a:p>
            <a:r>
              <a:rPr lang="en-GB" dirty="0" smtClean="0"/>
              <a:t>Il quarto piano: </a:t>
            </a:r>
            <a:r>
              <a:rPr lang="en-GB" dirty="0" err="1" smtClean="0"/>
              <a:t>allineamento</a:t>
            </a:r>
            <a:r>
              <a:rPr lang="en-GB" dirty="0" smtClean="0"/>
              <a:t> ad </a:t>
            </a:r>
            <a:r>
              <a:rPr lang="en-GB" dirty="0" err="1" smtClean="0"/>
              <a:t>obiettivo</a:t>
            </a:r>
            <a:r>
              <a:rPr lang="en-GB" dirty="0" smtClean="0"/>
              <a:t> </a:t>
            </a:r>
            <a:r>
              <a:rPr lang="en-GB" dirty="0" err="1" smtClean="0"/>
              <a:t>aziendale</a:t>
            </a:r>
            <a:r>
              <a:rPr lang="en-GB" dirty="0" smtClean="0"/>
              <a:t>, </a:t>
            </a:r>
            <a:r>
              <a:rPr lang="en-GB" dirty="0" err="1" smtClean="0"/>
              <a:t>affidabilità</a:t>
            </a:r>
            <a:r>
              <a:rPr lang="en-GB" dirty="0" smtClean="0"/>
              <a:t>, routines</a:t>
            </a:r>
          </a:p>
          <a:p>
            <a:endParaRPr lang="en-GB" dirty="0"/>
          </a:p>
          <a:p>
            <a:r>
              <a:rPr lang="en-GB" dirty="0" smtClean="0"/>
              <a:t>Il terzo piano: </a:t>
            </a:r>
            <a:r>
              <a:rPr lang="en-GB" dirty="0" err="1" smtClean="0"/>
              <a:t>generatività</a:t>
            </a:r>
            <a:r>
              <a:rPr lang="en-GB" dirty="0" smtClean="0"/>
              <a:t> </a:t>
            </a:r>
            <a:r>
              <a:rPr lang="en-GB" dirty="0" err="1" smtClean="0"/>
              <a:t>aziendale</a:t>
            </a:r>
            <a:r>
              <a:rPr lang="en-GB" dirty="0" smtClean="0"/>
              <a:t> (ESG)</a:t>
            </a:r>
          </a:p>
          <a:p>
            <a:endParaRPr lang="en-GB" dirty="0"/>
          </a:p>
          <a:p>
            <a:r>
              <a:rPr lang="en-GB" dirty="0" smtClean="0"/>
              <a:t>Il secondo piano: </a:t>
            </a:r>
            <a:r>
              <a:rPr lang="en-GB" dirty="0" err="1" smtClean="0"/>
              <a:t>generatività</a:t>
            </a:r>
            <a:r>
              <a:rPr lang="en-GB" dirty="0" smtClean="0"/>
              <a:t> </a:t>
            </a:r>
            <a:r>
              <a:rPr lang="en-GB" dirty="0" err="1" smtClean="0"/>
              <a:t>individuale</a:t>
            </a:r>
            <a:r>
              <a:rPr lang="en-GB" dirty="0" smtClean="0"/>
              <a:t> (</a:t>
            </a:r>
            <a:r>
              <a:rPr lang="en-GB" dirty="0" err="1" smtClean="0"/>
              <a:t>partecipazione</a:t>
            </a:r>
            <a:r>
              <a:rPr lang="en-GB" dirty="0" smtClean="0"/>
              <a:t>, </a:t>
            </a:r>
            <a:r>
              <a:rPr lang="en-GB" dirty="0" err="1" smtClean="0"/>
              <a:t>formazione</a:t>
            </a:r>
            <a:r>
              <a:rPr lang="en-GB" dirty="0" smtClean="0"/>
              <a:t>, gift giving, </a:t>
            </a:r>
            <a:r>
              <a:rPr lang="en-GB" dirty="0" err="1" smtClean="0"/>
              <a:t>worklife</a:t>
            </a:r>
            <a:r>
              <a:rPr lang="en-GB" dirty="0" smtClean="0"/>
              <a:t> balance)</a:t>
            </a:r>
          </a:p>
          <a:p>
            <a:endParaRPr lang="en-GB" dirty="0"/>
          </a:p>
          <a:p>
            <a:r>
              <a:rPr lang="en-GB" dirty="0" smtClean="0"/>
              <a:t>Il primo piano: la </a:t>
            </a:r>
            <a:r>
              <a:rPr lang="en-GB" dirty="0" err="1" smtClean="0"/>
              <a:t>capacità</a:t>
            </a:r>
            <a:r>
              <a:rPr lang="en-GB" dirty="0" smtClean="0"/>
              <a:t> di </a:t>
            </a:r>
            <a:r>
              <a:rPr lang="en-GB" dirty="0" err="1" smtClean="0"/>
              <a:t>formulare</a:t>
            </a:r>
            <a:r>
              <a:rPr lang="en-GB" dirty="0" smtClean="0"/>
              <a:t> </a:t>
            </a:r>
            <a:r>
              <a:rPr lang="en-GB" dirty="0" err="1" smtClean="0"/>
              <a:t>una</a:t>
            </a:r>
            <a:r>
              <a:rPr lang="en-GB" dirty="0" smtClean="0"/>
              <a:t> </a:t>
            </a:r>
            <a:r>
              <a:rPr lang="en-GB" dirty="0" err="1" smtClean="0"/>
              <a:t>domanda</a:t>
            </a:r>
            <a:r>
              <a:rPr lang="en-GB" dirty="0" smtClean="0"/>
              <a:t> di </a:t>
            </a:r>
            <a:r>
              <a:rPr lang="en-GB" dirty="0" err="1" smtClean="0"/>
              <a:t>senso</a:t>
            </a:r>
            <a:r>
              <a:rPr lang="en-GB" dirty="0" smtClean="0"/>
              <a:t> (il </a:t>
            </a:r>
            <a:r>
              <a:rPr lang="en-GB" dirty="0" err="1" smtClean="0"/>
              <a:t>problema</a:t>
            </a:r>
            <a:r>
              <a:rPr lang="en-GB" dirty="0" smtClean="0"/>
              <a:t> dei NEET, </a:t>
            </a:r>
            <a:r>
              <a:rPr lang="en-GB" dirty="0" err="1" smtClean="0"/>
              <a:t>degli</a:t>
            </a:r>
            <a:r>
              <a:rPr lang="en-GB" dirty="0" smtClean="0"/>
              <a:t> </a:t>
            </a:r>
            <a:r>
              <a:rPr lang="en-GB" dirty="0" err="1" smtClean="0"/>
              <a:t>inattivi</a:t>
            </a:r>
            <a:r>
              <a:rPr lang="en-GB" dirty="0" smtClean="0"/>
              <a:t>, </a:t>
            </a:r>
            <a:r>
              <a:rPr lang="en-GB" dirty="0" err="1" smtClean="0"/>
              <a:t>degli</a:t>
            </a:r>
            <a:r>
              <a:rPr lang="en-GB" dirty="0" smtClean="0"/>
              <a:t> </a:t>
            </a:r>
            <a:r>
              <a:rPr lang="en-GB" dirty="0" err="1" smtClean="0"/>
              <a:t>scoraggiati</a:t>
            </a:r>
            <a:r>
              <a:rPr lang="en-GB" dirty="0" smtClean="0"/>
              <a:t>)</a:t>
            </a:r>
            <a:endParaRPr lang="it-IT" dirty="0"/>
          </a:p>
        </p:txBody>
      </p:sp>
      <p:pic>
        <p:nvPicPr>
          <p:cNvPr id="4" name="Immagine 3"/>
          <p:cNvPicPr>
            <a:picLocks noChangeAspect="1"/>
          </p:cNvPicPr>
          <p:nvPr/>
        </p:nvPicPr>
        <p:blipFill>
          <a:blip r:embed="rId2"/>
          <a:stretch>
            <a:fillRect/>
          </a:stretch>
        </p:blipFill>
        <p:spPr>
          <a:xfrm>
            <a:off x="9152572" y="2337954"/>
            <a:ext cx="2847975" cy="1600200"/>
          </a:xfrm>
          <a:prstGeom prst="rect">
            <a:avLst/>
          </a:prstGeom>
        </p:spPr>
      </p:pic>
    </p:spTree>
    <p:extLst>
      <p:ext uri="{BB962C8B-B14F-4D97-AF65-F5344CB8AC3E}">
        <p14:creationId xmlns:p14="http://schemas.microsoft.com/office/powerpoint/2010/main" val="1815150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testo 2"/>
          <p:cNvSpPr>
            <a:spLocks noGrp="1"/>
          </p:cNvSpPr>
          <p:nvPr>
            <p:ph type="body" idx="1"/>
          </p:nvPr>
        </p:nvSpPr>
        <p:spPr/>
        <p:txBody>
          <a:bodyPr/>
          <a:lstStyle/>
          <a:p>
            <a:endParaRPr lang="it-IT"/>
          </a:p>
        </p:txBody>
      </p:sp>
      <p:sp>
        <p:nvSpPr>
          <p:cNvPr id="4" name="Segnaposto testo 3"/>
          <p:cNvSpPr>
            <a:spLocks noGrp="1"/>
          </p:cNvSpPr>
          <p:nvPr>
            <p:ph type="body" idx="2"/>
          </p:nvPr>
        </p:nvSpPr>
        <p:spPr/>
        <p:txBody>
          <a:bodyPr/>
          <a:lstStyle/>
          <a:p>
            <a:endParaRPr lang="it-IT"/>
          </a:p>
        </p:txBody>
      </p:sp>
      <p:pic>
        <p:nvPicPr>
          <p:cNvPr id="5" name="Immagine 4"/>
          <p:cNvPicPr>
            <a:picLocks noChangeAspect="1"/>
          </p:cNvPicPr>
          <p:nvPr/>
        </p:nvPicPr>
        <p:blipFill rotWithShape="1">
          <a:blip r:embed="rId2"/>
          <a:srcRect l="11145" r="7026"/>
          <a:stretch/>
        </p:blipFill>
        <p:spPr>
          <a:xfrm>
            <a:off x="454047" y="150964"/>
            <a:ext cx="11460480" cy="6554296"/>
          </a:xfrm>
          <a:prstGeom prst="rect">
            <a:avLst/>
          </a:prstGeom>
        </p:spPr>
      </p:pic>
    </p:spTree>
    <p:extLst>
      <p:ext uri="{BB962C8B-B14F-4D97-AF65-F5344CB8AC3E}">
        <p14:creationId xmlns:p14="http://schemas.microsoft.com/office/powerpoint/2010/main" val="854356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1461239" y="-16679"/>
            <a:ext cx="7799139" cy="6574273"/>
          </a:xfrm>
          <a:prstGeom prst="rect">
            <a:avLst/>
          </a:prstGeom>
        </p:spPr>
      </p:pic>
    </p:spTree>
    <p:extLst>
      <p:ext uri="{BB962C8B-B14F-4D97-AF65-F5344CB8AC3E}">
        <p14:creationId xmlns:p14="http://schemas.microsoft.com/office/powerpoint/2010/main" val="1815620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24939"/>
            <a:ext cx="12192000" cy="6858000"/>
          </a:xfrm>
          <a:prstGeom prst="rect">
            <a:avLst/>
          </a:prstGeom>
        </p:spPr>
      </p:pic>
      <p:pic>
        <p:nvPicPr>
          <p:cNvPr id="9" name="Google Shape;59;p14">
            <a:extLst>
              <a:ext uri="{FF2B5EF4-FFF2-40B4-BE49-F238E27FC236}">
                <a16:creationId xmlns:a16="http://schemas.microsoft.com/office/drawing/2014/main" id="{AE5B95A5-0F92-4B21-83EC-FA105A6B667B}"/>
              </a:ext>
            </a:extLst>
          </p:cNvPr>
          <p:cNvPicPr preferRelativeResize="0"/>
          <p:nvPr/>
        </p:nvPicPr>
        <p:blipFill rotWithShape="1">
          <a:blip r:embed="rId3">
            <a:alphaModFix/>
          </a:blip>
          <a:srcRect b="13419"/>
          <a:stretch/>
        </p:blipFill>
        <p:spPr>
          <a:xfrm>
            <a:off x="0" y="6100862"/>
            <a:ext cx="12192000" cy="757140"/>
          </a:xfrm>
          <a:prstGeom prst="rect">
            <a:avLst/>
          </a:prstGeom>
          <a:noFill/>
          <a:ln>
            <a:noFill/>
          </a:ln>
        </p:spPr>
      </p:pic>
      <p:sp>
        <p:nvSpPr>
          <p:cNvPr id="5" name="CasellaDiTesto 4"/>
          <p:cNvSpPr txBox="1"/>
          <p:nvPr/>
        </p:nvSpPr>
        <p:spPr>
          <a:xfrm>
            <a:off x="612562" y="5632732"/>
            <a:ext cx="10582183" cy="523220"/>
          </a:xfrm>
          <a:prstGeom prst="rect">
            <a:avLst/>
          </a:prstGeom>
          <a:noFill/>
        </p:spPr>
        <p:txBody>
          <a:bodyPr wrap="square" rtlCol="0">
            <a:spAutoFit/>
          </a:bodyPr>
          <a:lstStyle/>
          <a:p>
            <a:r>
              <a:rPr lang="en-GB" sz="1400" dirty="0"/>
              <a:t>La </a:t>
            </a:r>
            <a:r>
              <a:rPr lang="en-GB" sz="1400" dirty="0" err="1"/>
              <a:t>soglia</a:t>
            </a:r>
            <a:r>
              <a:rPr lang="en-GB" sz="1400" dirty="0"/>
              <a:t> </a:t>
            </a:r>
            <a:r>
              <a:rPr lang="en-GB" sz="1400" dirty="0" err="1"/>
              <a:t>limite</a:t>
            </a:r>
            <a:r>
              <a:rPr lang="en-GB" sz="1400" dirty="0"/>
              <a:t> </a:t>
            </a:r>
            <a:r>
              <a:rPr lang="en-GB" sz="1400" dirty="0" err="1"/>
              <a:t>consigliata</a:t>
            </a:r>
            <a:r>
              <a:rPr lang="en-GB" sz="1400" dirty="0"/>
              <a:t> </a:t>
            </a:r>
            <a:r>
              <a:rPr lang="en-GB" sz="1400" dirty="0" err="1"/>
              <a:t>dall’Organizzazione</a:t>
            </a:r>
            <a:r>
              <a:rPr lang="en-GB" sz="1400" dirty="0"/>
              <a:t> </a:t>
            </a:r>
            <a:r>
              <a:rPr lang="en-GB" sz="1400" dirty="0" err="1"/>
              <a:t>Mondiale</a:t>
            </a:r>
            <a:r>
              <a:rPr lang="en-GB" sz="1400" dirty="0"/>
              <a:t> </a:t>
            </a:r>
            <a:r>
              <a:rPr lang="en-GB" sz="1400" dirty="0" err="1"/>
              <a:t>della</a:t>
            </a:r>
            <a:r>
              <a:rPr lang="en-GB" sz="1400" dirty="0"/>
              <a:t> </a:t>
            </a:r>
            <a:r>
              <a:rPr lang="en-GB" sz="1400" dirty="0" err="1"/>
              <a:t>Sanità</a:t>
            </a:r>
            <a:r>
              <a:rPr lang="en-GB" sz="1400" dirty="0"/>
              <a:t> è di </a:t>
            </a:r>
            <a:r>
              <a:rPr lang="it-IT" sz="1400" dirty="0"/>
              <a:t>10 µg/m3 di PM2.5…tutte le zone marroni leggermente più scure sono sopra. Media italiana nella prima ondata nonostante </a:t>
            </a:r>
            <a:r>
              <a:rPr lang="it-IT" sz="1400" dirty="0" err="1"/>
              <a:t>lockdown</a:t>
            </a:r>
            <a:r>
              <a:rPr lang="it-IT" sz="1400" dirty="0"/>
              <a:t> 14 µg/m3 (media Lombardia 18.98 µg/m3)</a:t>
            </a:r>
          </a:p>
        </p:txBody>
      </p:sp>
      <p:sp>
        <p:nvSpPr>
          <p:cNvPr id="6" name="CasellaDiTesto 5"/>
          <p:cNvSpPr txBox="1"/>
          <p:nvPr/>
        </p:nvSpPr>
        <p:spPr>
          <a:xfrm>
            <a:off x="532015" y="302780"/>
            <a:ext cx="10515600" cy="480131"/>
          </a:xfrm>
          <a:prstGeom prst="rect">
            <a:avLst/>
          </a:prstGeom>
          <a:noFill/>
        </p:spPr>
        <p:txBody>
          <a:bodyPr wrap="square" rtlCol="0">
            <a:spAutoFit/>
          </a:bodyPr>
          <a:lstStyle/>
          <a:p>
            <a:pPr>
              <a:lnSpc>
                <a:spcPct val="90000"/>
              </a:lnSpc>
              <a:spcBef>
                <a:spcPct val="0"/>
              </a:spcBef>
              <a:buSzPts val="2800"/>
            </a:pPr>
            <a:r>
              <a:rPr lang="en-GB" sz="2800" b="1" dirty="0"/>
              <a:t>In Italia 218 </a:t>
            </a:r>
            <a:r>
              <a:rPr lang="en-GB" sz="2800" b="1" dirty="0" err="1"/>
              <a:t>morti</a:t>
            </a:r>
            <a:r>
              <a:rPr lang="en-GB" sz="2800" b="1" dirty="0"/>
              <a:t> al </a:t>
            </a:r>
            <a:r>
              <a:rPr lang="en-GB" sz="2800" b="1" dirty="0" err="1"/>
              <a:t>giorno</a:t>
            </a:r>
            <a:r>
              <a:rPr lang="en-GB" sz="2800" b="1" dirty="0"/>
              <a:t> per </a:t>
            </a:r>
            <a:r>
              <a:rPr lang="en-GB" sz="2800" b="1" dirty="0" err="1"/>
              <a:t>polveri</a:t>
            </a:r>
            <a:r>
              <a:rPr lang="en-GB" sz="2800" b="1" dirty="0"/>
              <a:t> </a:t>
            </a:r>
            <a:r>
              <a:rPr lang="en-GB" sz="2800" b="1" dirty="0" err="1"/>
              <a:t>sottili</a:t>
            </a:r>
            <a:r>
              <a:rPr lang="en-GB" sz="2800" b="1" dirty="0"/>
              <a:t> prima del COVID-19</a:t>
            </a:r>
            <a:endParaRPr lang="it-IT" sz="2800" b="1" dirty="0"/>
          </a:p>
        </p:txBody>
      </p:sp>
      <p:cxnSp>
        <p:nvCxnSpPr>
          <p:cNvPr id="7" name="Google Shape;64;p14">
            <a:extLst>
              <a:ext uri="{FF2B5EF4-FFF2-40B4-BE49-F238E27FC236}">
                <a16:creationId xmlns:a16="http://schemas.microsoft.com/office/drawing/2014/main" id="{FDB199BD-E298-4503-9A72-97655167E793}"/>
              </a:ext>
            </a:extLst>
          </p:cNvPr>
          <p:cNvCxnSpPr>
            <a:cxnSpLocks/>
          </p:cNvCxnSpPr>
          <p:nvPr/>
        </p:nvCxnSpPr>
        <p:spPr>
          <a:xfrm>
            <a:off x="1" y="793283"/>
            <a:ext cx="8984203" cy="3189"/>
          </a:xfrm>
          <a:prstGeom prst="straightConnector1">
            <a:avLst/>
          </a:prstGeom>
          <a:noFill/>
          <a:ln w="38100" cap="flat" cmpd="sng">
            <a:solidFill>
              <a:srgbClr val="448684"/>
            </a:solidFill>
            <a:prstDash val="solid"/>
            <a:round/>
            <a:headEnd type="none" w="med" len="med"/>
            <a:tailEnd type="none" w="med" len="med"/>
          </a:ln>
        </p:spPr>
      </p:cxnSp>
      <p:cxnSp>
        <p:nvCxnSpPr>
          <p:cNvPr id="8" name="Google Shape;65;p14">
            <a:extLst>
              <a:ext uri="{FF2B5EF4-FFF2-40B4-BE49-F238E27FC236}">
                <a16:creationId xmlns:a16="http://schemas.microsoft.com/office/drawing/2014/main" id="{6C050003-4956-495F-A5AA-99B91AC76632}"/>
              </a:ext>
            </a:extLst>
          </p:cNvPr>
          <p:cNvCxnSpPr>
            <a:cxnSpLocks/>
          </p:cNvCxnSpPr>
          <p:nvPr/>
        </p:nvCxnSpPr>
        <p:spPr>
          <a:xfrm>
            <a:off x="0" y="869483"/>
            <a:ext cx="6973800" cy="16500"/>
          </a:xfrm>
          <a:prstGeom prst="straightConnector1">
            <a:avLst/>
          </a:prstGeom>
          <a:noFill/>
          <a:ln w="38100" cap="flat" cmpd="sng">
            <a:solidFill>
              <a:srgbClr val="448684"/>
            </a:solidFill>
            <a:prstDash val="solid"/>
            <a:round/>
            <a:headEnd type="none" w="med" len="med"/>
            <a:tailEnd type="none" w="med" len="med"/>
          </a:ln>
        </p:spPr>
      </p:cxnSp>
    </p:spTree>
    <p:extLst>
      <p:ext uri="{BB962C8B-B14F-4D97-AF65-F5344CB8AC3E}">
        <p14:creationId xmlns:p14="http://schemas.microsoft.com/office/powerpoint/2010/main" val="162863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1811</Words>
  <Application>Microsoft Office PowerPoint</Application>
  <PresentationFormat>Widescreen</PresentationFormat>
  <Paragraphs>234</Paragraphs>
  <Slides>63</Slides>
  <Notes>3</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63</vt:i4>
      </vt:variant>
    </vt:vector>
  </HeadingPairs>
  <TitlesOfParts>
    <vt:vector size="73" baseType="lpstr">
      <vt:lpstr>Arial</vt:lpstr>
      <vt:lpstr>Calibri</vt:lpstr>
      <vt:lpstr>Calibri Light</vt:lpstr>
      <vt:lpstr>Cambria</vt:lpstr>
      <vt:lpstr>Fira Sans Condensed</vt:lpstr>
      <vt:lpstr>Impact</vt:lpstr>
      <vt:lpstr>Myriad Pro</vt:lpstr>
      <vt:lpstr>Times New Roman</vt:lpstr>
      <vt:lpstr>Wingdings</vt:lpstr>
      <vt:lpstr>Tema di Office</vt:lpstr>
      <vt:lpstr>La transizione ecologica</vt:lpstr>
      <vt:lpstr>Presentazione standard di PowerPoint</vt:lpstr>
      <vt:lpstr>  La rivoluzione industriale ha prodotti progressi spettacolari in termini di crescita economica aspettativa di vita e aumento esponenziale della popolazione mondiale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Siamo consapevoli del ruolo che abbiamo?</vt:lpstr>
      <vt:lpstr>Presentazione standard di PowerPoint</vt:lpstr>
      <vt:lpstr>Presentazione standard di PowerPoint</vt:lpstr>
      <vt:lpstr>Finalmente c’è arrivata…</vt:lpstr>
      <vt:lpstr>Presentazione standard di PowerPoint</vt:lpstr>
      <vt:lpstr>Il paradosso della globalizzazione</vt:lpstr>
      <vt:lpstr>Il paradosso della globalizzazione</vt:lpstr>
      <vt:lpstr>Il paradosso della globalizzazione</vt:lpstr>
      <vt:lpstr>Un approccio “medico” al bene comune…</vt:lpstr>
      <vt:lpstr>Presentazione standard di PowerPoint</vt:lpstr>
      <vt:lpstr>Il paradosso di Easterlin  la crescita del PIL non è condizione sufficiente per aumento soddisfazione di vita… </vt:lpstr>
      <vt:lpstr>Il nuovo paradosso di Easterlin COVID-felicità</vt:lpstr>
      <vt:lpstr>L’effetto è concentrato nell’età di mezzo…</vt:lpstr>
      <vt:lpstr>Presentazione standard di PowerPoint</vt:lpstr>
      <vt:lpstr>Presentazione standard di PowerPoint</vt:lpstr>
      <vt:lpstr>The great resignation</vt:lpstr>
      <vt:lpstr>Ragioni per cui i giovani si dimettono</vt:lpstr>
      <vt:lpstr>Presentazione standard di PowerPoint</vt:lpstr>
      <vt:lpstr>Presentazione standard di PowerPoint</vt:lpstr>
      <vt:lpstr>La risposta finale alla ricerca di  senso è la generatività (desiderare, far nascere, accompagnare, lasciar andare)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L’uomo incapace di relazioni di qualità è socialmente dannoso</vt:lpstr>
      <vt:lpstr>The secret of the wealth of regions, nations, companies is social capital (trust + trustworthiness) but trust is social risk</vt:lpstr>
      <vt:lpstr>Presentazione standard di PowerPoint</vt:lpstr>
      <vt:lpstr>Presentazione standard di PowerPoint</vt:lpstr>
      <vt:lpstr>Le terre rare relazionali</vt:lpstr>
      <vt:lpstr>COESIONE E’ COMPETIZIONE</vt:lpstr>
      <vt:lpstr>Presentazione standard di PowerPoint</vt:lpstr>
      <vt:lpstr>Presentazione standard di PowerPoint</vt:lpstr>
      <vt:lpstr>La teoria dei quattro piani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leonardo becchetti</dc:creator>
  <cp:lastModifiedBy>leonardo becchetti</cp:lastModifiedBy>
  <cp:revision>6</cp:revision>
  <dcterms:created xsi:type="dcterms:W3CDTF">2022-06-10T19:19:37Z</dcterms:created>
  <dcterms:modified xsi:type="dcterms:W3CDTF">2022-06-11T07:42:20Z</dcterms:modified>
</cp:coreProperties>
</file>