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80" r:id="rId2"/>
    <p:sldId id="894" r:id="rId3"/>
    <p:sldId id="531" r:id="rId4"/>
    <p:sldId id="876" r:id="rId5"/>
    <p:sldId id="509" r:id="rId6"/>
    <p:sldId id="857" r:id="rId7"/>
    <p:sldId id="858" r:id="rId8"/>
    <p:sldId id="895" r:id="rId9"/>
    <p:sldId id="896" r:id="rId10"/>
    <p:sldId id="897" r:id="rId11"/>
    <p:sldId id="898" r:id="rId12"/>
    <p:sldId id="262" r:id="rId13"/>
    <p:sldId id="611" r:id="rId14"/>
    <p:sldId id="626" r:id="rId15"/>
    <p:sldId id="893" r:id="rId1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242"/>
    <a:srgbClr val="FA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93792" autoAdjust="0"/>
  </p:normalViewPr>
  <p:slideViewPr>
    <p:cSldViewPr snapToGrid="0">
      <p:cViewPr varScale="1">
        <p:scale>
          <a:sx n="61" d="100"/>
          <a:sy n="61" d="100"/>
        </p:scale>
        <p:origin x="690" y="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797BFA-E2AF-4A0D-B1DB-01C67CDB9E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49A37-4546-4C5A-A02A-C6C621AFD3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61F94-8638-4FEF-B92E-3F2EA45BD506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7433A6-63BB-4565-9AEB-DC8071B1CF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Many consider the defining marker to be the publication of the paper “Our Common Future” by the World Commission on Environment</a:t>
            </a:r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99F24-87B3-4B78-BB8E-0898E7AC065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77F30-57EF-48F4-AA85-75200760929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12263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32DC2-D671-44D7-9D1D-2BFE70906D11}" type="datetimeFigureOut">
              <a:rPr lang="it-IT" smtClean="0"/>
              <a:t>07/06/2022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Many consider the defining marker to be the publication of the paper “Our Common Future” by the World Commission on Environment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32919-64DB-44E4-BBDC-7F391CE4258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7189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A709DAE-BD12-4DD7-A3A7-63A2ED141EF8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9A095-2D89-414D-B591-9C8A476B701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2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6A709DAE-BD12-4DD7-A3A7-63A2ED141EF8}" type="datetime1">
              <a:rPr lang="en-US" smtClean="0"/>
              <a:t>6/7/2022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9A095-2D89-414D-B591-9C8A476B701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4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732919-64DB-44E4-BBDC-7F391CE42586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02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3172D-8042-4D77-87AB-50FF81B0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70E15-F9B3-410D-BD9E-97C578236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86A16E-1E04-47CB-94BB-C0134F786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73D92-74D3-46BA-80DB-F1F8C9F29B3D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590A8-8A38-43EA-9611-927D1472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A01F3-9BFE-4072-89A3-3B3BDCD7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123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82966-6B21-47DB-A91A-37048C10B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6FF2ED-266C-4262-A21F-AD9FBC297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AF6D-538E-4FF3-9188-FD035352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98C-D58E-4240-904D-3DDCCDBA11C2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B74CF-21BC-463B-A3FB-0848245D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148EF-6AD4-4A98-961E-73F25638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8950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0EF51-7FF5-4DE3-BCC2-E4F4B7CEC0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92619-BECA-4EED-AEF3-324FACBEC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05055-82D9-4E4C-9B10-58358F40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FB604-DCAF-4303-90B7-CCB10BB992E8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B1A4D-01F5-4D3A-969E-5AB47A49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EBE44-5680-4083-A4D0-97B3EC9A6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0055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F271B-0F7B-4BEE-8CA4-002E9FAD1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EE194-99B4-43BB-822E-CBB22BBBD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199A4-FD96-4DFA-A8FE-1EF50BD6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1559F-54BF-4B4F-AD7D-7031E8862A53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9FA94-09E6-4356-94A4-865530D3B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E95FD-9136-4664-836B-9E7FA218C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9207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DEFE-9C92-454B-AEDF-F7168C05D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F01A3-626B-4467-92AE-7D351A9EC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4AFD0-1955-4A20-A6A2-C9F244287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FE5C-3850-40C2-93C7-989F3D9456B7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11F37-1558-4472-BCC1-BE0CF22E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CE5CE-A2C6-490A-BE34-06A25053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88030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38D1D-40E1-4C3A-9939-4D20A1942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CD92-408D-484B-B592-6099636FC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2F70A-CA73-4993-B35D-A4F6CDFD6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9D2A36-0C07-4699-B708-ABEE85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512B-C46E-4E69-B650-460A092BD94A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72194-6DAE-4EAB-8C3D-402938547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DBFC5-2C3F-4317-88E9-51B304108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635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E7B96-18C4-4CF2-9F3F-20685992D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1E51F-D5A4-4DB8-A7F1-EA1558676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DA2244-13DA-4115-A036-E03D8C35F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89660-245B-48AB-9956-342820DF1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E85EA-9323-4DDC-BD3A-52116CAFA0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74AC90-4CB9-4040-9E03-8BF7433EF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64946-8CAA-4A11-9DE1-977ECC10F104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97ED1-7105-4A19-9DAE-C05196BD0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722047-E81B-4229-91C4-4E99140E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6742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C3C4-301F-46AC-BE6B-101B1026B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AA8CDF-AE4C-47D4-BCE0-405425044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4991E-3F43-4AA4-9F5D-8D2E5E24985B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AA178-B5BB-47C2-A4E1-950A8035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2F872-E1B9-461B-8078-F38DD581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2588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5E597D-2C23-4897-9826-26D9C818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6AA9-BEAD-4C84-A777-F3DD3FF04942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E64BA-90AA-47A8-8A89-EAEC604B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4B4C3-EAFA-4E0E-A26B-CC3AFE7E6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5121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CF2C4-6395-43BB-9B88-27C6A859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D1CE7-0BA1-4DA6-9915-8374165CE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F1142-2E3E-4CFD-A1DC-49160C35B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7B263-E73A-43EC-866C-57EBF831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48C6-21BF-4B28-9FA7-8F04DA5D4CBE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38B2E-63E2-4718-8959-61496D6F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8806F-3789-4E03-9506-997D27C7D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9243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068C8-DFD9-4235-8BC7-8124B4DCA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D8E59B-2A2E-4F57-B069-0F8B497B78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8F6B47-A388-4857-A781-29DCACE66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EE321-4DEA-49F0-A1E6-C39BAF029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0807C-02DE-43F5-81AC-E48B5E3539D0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3A60E-1BEC-4968-98A1-1C7869945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8B211-95D2-4706-9308-18F86004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2693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71404-CD8D-4555-BD94-A46BFE851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9733B-2456-4CDA-AEE0-267ED005C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6C834-82DD-47BE-A888-298F78E66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11E7-8326-4CEE-AA3A-0337EA4FE706}" type="datetime8">
              <a:rPr lang="en-DE" smtClean="0"/>
              <a:t>07/06/2022 05:57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8F8AC-9FDC-4EC5-84A2-78AD034A8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CC01-B6B3-42DD-913B-2FBBE8685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971CA-81E9-4728-97A4-2A29A1A0A7D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1500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3.xml"/><Relationship Id="rId7" Type="http://schemas.openxmlformats.org/officeDocument/2006/relationships/image" Target="../media/image2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1.xml"/><Relationship Id="rId9" Type="http://schemas.openxmlformats.org/officeDocument/2006/relationships/hyperlink" Target="https://ec.europa.eu/info/sites/default/files/european-green-deal-communication_en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business-economy-euro/banking-and-finance/sustainable-finance/eu-taxonomy-sustainable-activities_en" TargetMode="External"/><Relationship Id="rId7" Type="http://schemas.openxmlformats.org/officeDocument/2006/relationships/hyperlink" Target="https://ec.europa.eu/info/business-economy-euro/banking-and-finance/sustainable-finance/sustainability-related-disclosure-financial-services-sector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c.europa.eu/info/business-economy-euro/banking-and-finance/sustainable-finance/eu-climate-benchmarks-and-benchmarks-esg-disclosures_en" TargetMode="External"/><Relationship Id="rId5" Type="http://schemas.openxmlformats.org/officeDocument/2006/relationships/hyperlink" Target="https://ec.europa.eu/info/business-economy-euro/banking-and-finance/sustainable-finance/corporate-disclosure-climate-related-information_en" TargetMode="External"/><Relationship Id="rId4" Type="http://schemas.openxmlformats.org/officeDocument/2006/relationships/hyperlink" Target="https://ec.europa.eu/info/business-economy-euro/banking-and-finance/sustainable-finance/eu-green-bond-standard_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obalreporting.org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fsb-tcfd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egratedreporting.org/" TargetMode="External"/><Relationship Id="rId11" Type="http://schemas.openxmlformats.org/officeDocument/2006/relationships/hyperlink" Target="https://www.cdp.net/en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hyperlink" Target="https://www.sasb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initiv.com/en/sustainable-finance/esg-scores" TargetMode="External"/><Relationship Id="rId2" Type="http://schemas.openxmlformats.org/officeDocument/2006/relationships/hyperlink" Target="https://www.spglobal.com/esg/scores/results?cid=40042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s://sustainalytics.susc4318.eas.morningstar.com/esg-rating/microsoft-corp/1007900081/" TargetMode="External"/><Relationship Id="rId4" Type="http://schemas.openxmlformats.org/officeDocument/2006/relationships/hyperlink" Target="https://www.msci.com/our-solutions/esg-investing/esg-ratings/esg-ratings-corporate-search-tool/issuer/microsoft-corporation/IID0000000021436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tmp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D9891-A0B7-4F54-8CD7-26271D98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L’importanza di una corretta e condivisa misurazione per conoscere e governare l’impatto economico e sociale della transizione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C610C-1D40-48C3-AE29-677869C59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 err="1">
                <a:solidFill>
                  <a:schemeClr val="tx1"/>
                </a:solidFill>
              </a:rPr>
              <a:t>Prof.ssa</a:t>
            </a:r>
            <a:r>
              <a:rPr lang="en-US" b="1" dirty="0">
                <a:solidFill>
                  <a:schemeClr val="tx1"/>
                </a:solidFill>
              </a:rPr>
              <a:t> Loriana Pelizzon</a:t>
            </a:r>
          </a:p>
          <a:p>
            <a:endParaRPr lang="it-IT" dirty="0"/>
          </a:p>
        </p:txBody>
      </p:sp>
      <p:pic>
        <p:nvPicPr>
          <p:cNvPr id="6" name="Immagine 9">
            <a:extLst>
              <a:ext uri="{FF2B5EF4-FFF2-40B4-BE49-F238E27FC236}">
                <a16:creationId xmlns:a16="http://schemas.microsoft.com/office/drawing/2014/main" id="{6F1F8319-B163-428C-590C-C99AD93E94C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04" y="752396"/>
            <a:ext cx="1494437" cy="1914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257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B437CD-E054-5511-97F7-03A2C6756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3" y="70842"/>
            <a:ext cx="12062637" cy="673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6C0A0A-E783-67E6-DFFF-62D7091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1" y="83049"/>
            <a:ext cx="11946283" cy="67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3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9AE-C450-4D46-909B-9833EB6D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EU – Sustainable Finance Regulation</a:t>
            </a:r>
            <a:endParaRPr lang="en-DE" dirty="0"/>
          </a:p>
        </p:txBody>
      </p:sp>
      <p:pic>
        <p:nvPicPr>
          <p:cNvPr id="7" name="Picture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34AE5898-A4D2-403D-A834-CB93F3A6F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83" y="1690688"/>
            <a:ext cx="9523969" cy="445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7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8F18E7EB-5DD3-4887-85FA-6EB6459995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592" imgH="595" progId="TCLayout.ActiveDocument.1">
                  <p:embed/>
                </p:oleObj>
              </mc:Choice>
              <mc:Fallback>
                <p:oleObj name="think-cell Slide" r:id="rId6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8F18E7EB-5DD3-4887-85FA-6EB645999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31877837-448D-41C4-90E4-C2E471A4A39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32D01C-AF2A-8740-911A-2AAB1B8D9A1B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70000"/>
          </a:blip>
          <a:stretch>
            <a:fillRect/>
          </a:stretch>
        </p:blipFill>
        <p:spPr>
          <a:xfrm>
            <a:off x="7057617" y="1988841"/>
            <a:ext cx="3090058" cy="130150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164164"/>
            <a:ext cx="9144000" cy="771505"/>
          </a:xfrm>
        </p:spPr>
        <p:txBody>
          <a:bodyPr>
            <a:noAutofit/>
          </a:bodyPr>
          <a:lstStyle/>
          <a:p>
            <a:r>
              <a:rPr lang="en-US" sz="4000" dirty="0"/>
              <a:t>The EU Sustainable Finance 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C7DC3-B41E-974F-B783-121D4C7C8C70}"/>
              </a:ext>
            </a:extLst>
          </p:cNvPr>
          <p:cNvSpPr>
            <a:spLocks/>
          </p:cNvSpPr>
          <p:nvPr/>
        </p:nvSpPr>
        <p:spPr>
          <a:xfrm>
            <a:off x="1439333" y="1231594"/>
            <a:ext cx="9144000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spcAft>
                <a:spcPts val="900"/>
              </a:spcAft>
              <a:buClr>
                <a:srgbClr val="175DA9"/>
              </a:buClr>
            </a:pPr>
            <a:r>
              <a:rPr lang="en-US"/>
              <a:t>The Sustainable Finance Action Plan forms part of a broader policymaking agenda that is scoped by the December 2019 </a:t>
            </a:r>
            <a:r>
              <a:rPr lang="en-US">
                <a:hlinkClick r:id="rId9"/>
              </a:rPr>
              <a:t>European Green Deal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ACD27-0501-A64B-A9DF-4C49517290BD}"/>
              </a:ext>
            </a:extLst>
          </p:cNvPr>
          <p:cNvSpPr txBox="1"/>
          <p:nvPr/>
        </p:nvSpPr>
        <p:spPr>
          <a:xfrm>
            <a:off x="1703513" y="2381016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E4C613BA-644D-8143-ADDC-713611A7DD00}"/>
              </a:ext>
            </a:extLst>
          </p:cNvPr>
          <p:cNvSpPr>
            <a:spLocks/>
          </p:cNvSpPr>
          <p:nvPr/>
        </p:nvSpPr>
        <p:spPr>
          <a:xfrm>
            <a:off x="2063553" y="2877215"/>
            <a:ext cx="4743647" cy="28931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/>
              <a:t>R</a:t>
            </a:r>
            <a:r>
              <a:rPr lang="en-US" b="1"/>
              <a:t>eorient </a:t>
            </a:r>
            <a:r>
              <a:rPr lang="en-US" b="1" dirty="0"/>
              <a:t>capital </a:t>
            </a:r>
            <a:r>
              <a:rPr lang="en-US" dirty="0"/>
              <a:t>flows towards sustainable investment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/>
              <a:t>M</a:t>
            </a:r>
            <a:r>
              <a:rPr lang="en-US" b="1"/>
              <a:t>anage</a:t>
            </a:r>
            <a:r>
              <a:rPr lang="en-US"/>
              <a:t> </a:t>
            </a:r>
            <a:r>
              <a:rPr lang="en-US" dirty="0"/>
              <a:t>financial </a:t>
            </a:r>
            <a:r>
              <a:rPr lang="en-US" b="1" dirty="0"/>
              <a:t>risks</a:t>
            </a:r>
            <a:r>
              <a:rPr lang="en-US" dirty="0"/>
              <a:t> stemming from climate change and other environmental, social issues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endParaRPr lang="en-US" dirty="0"/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b="1" dirty="0"/>
              <a:t>F</a:t>
            </a:r>
            <a:r>
              <a:rPr lang="en-US" b="1"/>
              <a:t>oster</a:t>
            </a:r>
            <a:r>
              <a:rPr lang="en-US"/>
              <a:t> </a:t>
            </a:r>
            <a:r>
              <a:rPr lang="en-US" b="1" dirty="0"/>
              <a:t>transparency</a:t>
            </a:r>
            <a:r>
              <a:rPr lang="en-US" dirty="0"/>
              <a:t> and long-termism in financial economic activity</a:t>
            </a:r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F50DDE9B-C98C-4B41-A208-CE26A6C4F395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32105" y="3362931"/>
            <a:ext cx="3127924" cy="646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3B121A2C-DE61-FF4A-B55D-9C73FB5F6A48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70000"/>
          </a:blip>
          <a:stretch>
            <a:fillRect/>
          </a:stretch>
        </p:blipFill>
        <p:spPr>
          <a:xfrm>
            <a:off x="7032105" y="4149080"/>
            <a:ext cx="3162251" cy="667922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182D5C56-0B3A-8544-BE48-4791D1BCCE8E}"/>
              </a:ext>
            </a:extLst>
          </p:cNvPr>
          <p:cNvSpPr txBox="1"/>
          <p:nvPr/>
        </p:nvSpPr>
        <p:spPr>
          <a:xfrm>
            <a:off x="7057617" y="4941168"/>
            <a:ext cx="310241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Capital Markets Union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people and </a:t>
            </a:r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businessses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Action Plan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A7D435BE-C264-D34E-8945-4AE504E3F994}"/>
              </a:ext>
            </a:extLst>
          </p:cNvPr>
          <p:cNvSpPr txBox="1"/>
          <p:nvPr/>
        </p:nvSpPr>
        <p:spPr>
          <a:xfrm>
            <a:off x="7104112" y="5858688"/>
            <a:ext cx="295232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next: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Renwed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Sustainable Finance Strategy</a:t>
            </a:r>
          </a:p>
        </p:txBody>
      </p:sp>
      <p:grpSp>
        <p:nvGrpSpPr>
          <p:cNvPr id="9" name="Header2 9">
            <a:extLst>
              <a:ext uri="{FF2B5EF4-FFF2-40B4-BE49-F238E27FC236}">
                <a16:creationId xmlns:a16="http://schemas.microsoft.com/office/drawing/2014/main" id="{32121902-4302-401C-B0CF-58187C54CE46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>
          <a:xfrm>
            <a:off x="2138662" y="2264136"/>
            <a:ext cx="4668539" cy="295466"/>
            <a:chOff x="628650" y="2892036"/>
            <a:chExt cx="3048000" cy="2954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78A2BB7-4D67-4253-A19F-8A1871C65AFC}"/>
                </a:ext>
              </a:extLst>
            </p:cNvPr>
            <p:cNvSpPr txBox="1"/>
            <p:nvPr/>
          </p:nvSpPr>
          <p:spPr>
            <a:xfrm>
              <a:off x="628650" y="2892036"/>
              <a:ext cx="3048000" cy="295466"/>
            </a:xfrm>
            <a:prstGeom prst="rect">
              <a:avLst/>
            </a:prstGeom>
          </p:spPr>
          <p:txBody>
            <a:bodyPr vert="horz" lIns="0" tIns="0" rIns="0" bIns="18288" rtlCol="0" anchor="b">
              <a:spAutoFit/>
            </a:bodyPr>
            <a:lstStyle>
              <a:lvl1pPr marL="342900" lvl="0" indent="-342900">
                <a:spcBef>
                  <a:spcPct val="20000"/>
                </a:spcBef>
                <a:buFont typeface="Arial" pitchFamily="34" charset="0"/>
                <a:buNone/>
                <a:defRPr sz="1400" baseline="0">
                  <a:latin typeface="Trebuchet MS" pitchFamily="34" charset="0"/>
                </a:defRPr>
              </a:lvl1pPr>
              <a:lvl2pPr marL="742950" lvl="1" indent="-285750">
                <a:spcBef>
                  <a:spcPct val="20000"/>
                </a:spcBef>
                <a:buFont typeface="Arial" pitchFamily="34" charset="0"/>
                <a:buChar char="–"/>
                <a:defRPr sz="1400"/>
              </a:lvl2pPr>
              <a:lvl3pPr marL="1143000" lvl="2" indent="-228600">
                <a:spcBef>
                  <a:spcPct val="20000"/>
                </a:spcBef>
                <a:buFont typeface="Arial" pitchFamily="34" charset="0"/>
                <a:buChar char="•"/>
                <a:defRPr sz="1400"/>
              </a:lvl3pPr>
              <a:lvl4pPr marL="1600200" lvl="3" indent="-228600">
                <a:spcBef>
                  <a:spcPct val="20000"/>
                </a:spcBef>
                <a:buFont typeface="Arial" pitchFamily="34" charset="0"/>
                <a:buChar char="–"/>
                <a:defRPr sz="1400"/>
              </a:lvl4pPr>
              <a:lvl5pPr marL="2057400" lvl="4" indent="-228600">
                <a:spcBef>
                  <a:spcPct val="20000"/>
                </a:spcBef>
                <a:buFont typeface="Arial" pitchFamily="34" charset="0"/>
                <a:buChar char="»"/>
                <a:defRPr sz="14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r>
                <a:rPr lang="en-US" sz="1800" b="1" dirty="0">
                  <a:solidFill>
                    <a:schemeClr val="dk1"/>
                  </a:solidFill>
                  <a:latin typeface="+mn-lt"/>
                </a:rPr>
                <a:t>Objectives of the 2018 Action Plan</a:t>
              </a: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43E59470-067C-471B-9095-A0BA9BB45196}"/>
                </a:ext>
              </a:extLst>
            </p:cNvPr>
            <p:cNvCxnSpPr/>
            <p:nvPr/>
          </p:nvCxnSpPr>
          <p:spPr>
            <a:xfrm>
              <a:off x="628650" y="3187502"/>
              <a:ext cx="3048000" cy="0"/>
            </a:xfrm>
            <a:prstGeom prst="bentConnector3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982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D25F401-218B-4C22-B323-55AF7E1A4928}"/>
              </a:ext>
            </a:extLst>
          </p:cNvPr>
          <p:cNvSpPr/>
          <p:nvPr/>
        </p:nvSpPr>
        <p:spPr>
          <a:xfrm>
            <a:off x="1805111" y="5446638"/>
            <a:ext cx="4448227" cy="7253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6645F09-F33F-4611-83D7-CB18BCF2EFA7}"/>
              </a:ext>
            </a:extLst>
          </p:cNvPr>
          <p:cNvSpPr/>
          <p:nvPr/>
        </p:nvSpPr>
        <p:spPr>
          <a:xfrm>
            <a:off x="1805112" y="4322688"/>
            <a:ext cx="4448227" cy="10708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D6D1314F-06CF-4655-8E3E-384D1380315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92" imgH="595" progId="TCLayout.ActiveDocument.1">
                  <p:embed/>
                </p:oleObj>
              </mc:Choice>
              <mc:Fallback>
                <p:oleObj name="think-cell Slide" r:id="rId5" imgW="592" imgH="59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D6D1314F-06CF-4655-8E3E-384D138031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55748E0-4CDD-410D-BBA5-74E0EC09392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14960" y="-1379347"/>
            <a:ext cx="9144000" cy="2387600"/>
          </a:xfrm>
        </p:spPr>
        <p:txBody>
          <a:bodyPr>
            <a:noAutofit/>
          </a:bodyPr>
          <a:lstStyle/>
          <a:p>
            <a:r>
              <a:rPr lang="en-US" sz="2800" b="0" i="0">
                <a:solidFill>
                  <a:srgbClr val="000000"/>
                </a:solidFill>
                <a:effectLst/>
              </a:rPr>
              <a:t>The ten actions proposed by the Action Plan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1C7DC3-B41E-974F-B783-121D4C7C8C70}"/>
              </a:ext>
            </a:extLst>
          </p:cNvPr>
          <p:cNvSpPr/>
          <p:nvPr/>
        </p:nvSpPr>
        <p:spPr>
          <a:xfrm>
            <a:off x="2459596" y="140747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buClr>
                <a:srgbClr val="175DA9"/>
              </a:buClr>
            </a:pPr>
            <a:r>
              <a:rPr lang="en-US" dirty="0"/>
              <a:t>The action covered a lot of areas, not all related to disclosures. Most of them are about information.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8ACD27-0501-A64B-A9DF-4C49517290BD}"/>
              </a:ext>
            </a:extLst>
          </p:cNvPr>
          <p:cNvSpPr txBox="1"/>
          <p:nvPr/>
        </p:nvSpPr>
        <p:spPr>
          <a:xfrm>
            <a:off x="1805113" y="24553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469A32-223F-43F6-8003-138D1ED74AF1}"/>
              </a:ext>
            </a:extLst>
          </p:cNvPr>
          <p:cNvSpPr txBox="1"/>
          <p:nvPr/>
        </p:nvSpPr>
        <p:spPr>
          <a:xfrm>
            <a:off x="1805113" y="24553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6F8AE6-68DA-409C-9985-DA80D52A45A3}"/>
              </a:ext>
            </a:extLst>
          </p:cNvPr>
          <p:cNvCxnSpPr/>
          <p:nvPr/>
        </p:nvCxnSpPr>
        <p:spPr>
          <a:xfrm>
            <a:off x="1054100" y="1117600"/>
            <a:ext cx="63373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EEBBCFE-8D80-4DA1-9507-66D428912A31}"/>
              </a:ext>
            </a:extLst>
          </p:cNvPr>
          <p:cNvSpPr/>
          <p:nvPr/>
        </p:nvSpPr>
        <p:spPr>
          <a:xfrm>
            <a:off x="1805113" y="2455366"/>
            <a:ext cx="4448227" cy="18141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933C478-8A96-40FE-887F-BC1393D30AD1}"/>
              </a:ext>
            </a:extLst>
          </p:cNvPr>
          <p:cNvSpPr txBox="1"/>
          <p:nvPr/>
        </p:nvSpPr>
        <p:spPr>
          <a:xfrm>
            <a:off x="1459061" y="2453022"/>
            <a:ext cx="5140326" cy="392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Clr>
                <a:srgbClr val="175DA9"/>
              </a:buClr>
            </a:pPr>
            <a:r>
              <a:rPr lang="en-US" sz="1800"/>
              <a:t>1. Taxonomy</a:t>
            </a:r>
          </a:p>
          <a:p>
            <a:pPr algn="ctr">
              <a:spcAft>
                <a:spcPts val="600"/>
              </a:spcAft>
              <a:buClr>
                <a:srgbClr val="175DA9"/>
              </a:buClr>
            </a:pPr>
            <a:r>
              <a:rPr lang="en-US" sz="1800"/>
              <a:t>2. Standards &amp; Labels</a:t>
            </a:r>
          </a:p>
          <a:p>
            <a:pPr algn="ctr">
              <a:spcAft>
                <a:spcPts val="600"/>
              </a:spcAft>
              <a:buClr>
                <a:srgbClr val="175DA9"/>
              </a:buClr>
            </a:pPr>
            <a:r>
              <a:rPr lang="en-US" sz="1800"/>
              <a:t>3. Fostering Sustainable Investment</a:t>
            </a:r>
          </a:p>
          <a:p>
            <a:pPr algn="ctr">
              <a:spcAft>
                <a:spcPts val="900"/>
              </a:spcAft>
              <a:buClr>
                <a:srgbClr val="175DA9"/>
              </a:buClr>
            </a:pPr>
            <a:r>
              <a:rPr lang="en-US" sz="1800"/>
              <a:t>4. Financial Advice</a:t>
            </a:r>
          </a:p>
          <a:p>
            <a:pPr algn="ctr">
              <a:spcAft>
                <a:spcPts val="900"/>
              </a:spcAft>
              <a:buClr>
                <a:srgbClr val="175DA9"/>
              </a:buClr>
            </a:pPr>
            <a:r>
              <a:rPr lang="en-US" sz="1800"/>
              <a:t>5. Sustainability Benchmarks</a:t>
            </a:r>
          </a:p>
          <a:p>
            <a:pPr algn="ctr">
              <a:spcAft>
                <a:spcPts val="900"/>
              </a:spcAft>
              <a:buClr>
                <a:srgbClr val="175DA9"/>
              </a:buClr>
            </a:pPr>
            <a:r>
              <a:rPr lang="en-US" sz="1800"/>
              <a:t>6. Credit and Sustainability Ratings</a:t>
            </a:r>
          </a:p>
          <a:p>
            <a:pPr algn="ctr">
              <a:spcAft>
                <a:spcPts val="900"/>
              </a:spcAft>
              <a:buClr>
                <a:srgbClr val="175DA9"/>
              </a:buClr>
            </a:pPr>
            <a:r>
              <a:rPr lang="en-US" sz="1800"/>
              <a:t>7. Risk-related Duties</a:t>
            </a:r>
          </a:p>
          <a:p>
            <a:pPr algn="ctr">
              <a:spcAft>
                <a:spcPts val="900"/>
              </a:spcAft>
              <a:buClr>
                <a:srgbClr val="175DA9"/>
              </a:buClr>
            </a:pPr>
            <a:r>
              <a:rPr lang="en-US" sz="1800"/>
              <a:t>8. Prudential Regulation</a:t>
            </a:r>
          </a:p>
          <a:p>
            <a:pPr algn="ctr">
              <a:spcAft>
                <a:spcPts val="900"/>
              </a:spcAft>
              <a:buClr>
                <a:srgbClr val="175DA9"/>
              </a:buClr>
            </a:pPr>
            <a:r>
              <a:rPr lang="en-US" sz="1800"/>
              <a:t>9. Accounting &amp; Disclosure</a:t>
            </a:r>
          </a:p>
          <a:p>
            <a:pPr algn="ctr">
              <a:spcAft>
                <a:spcPts val="900"/>
              </a:spcAft>
              <a:buClr>
                <a:srgbClr val="175DA9"/>
              </a:buClr>
            </a:pPr>
            <a:r>
              <a:rPr lang="en-US" sz="1800"/>
              <a:t>10. Corporate Short-Termism</a:t>
            </a:r>
            <a:endParaRPr lang="it-IT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DA46D0-6FF7-4CC6-A37C-192352BF19E6}"/>
              </a:ext>
            </a:extLst>
          </p:cNvPr>
          <p:cNvCxnSpPr>
            <a:cxnSpLocks/>
          </p:cNvCxnSpPr>
          <p:nvPr/>
        </p:nvCxnSpPr>
        <p:spPr>
          <a:xfrm>
            <a:off x="6253338" y="3429000"/>
            <a:ext cx="515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ED8E7F5-49A4-461C-B598-9833C263C3EB}"/>
              </a:ext>
            </a:extLst>
          </p:cNvPr>
          <p:cNvCxnSpPr>
            <a:cxnSpLocks/>
          </p:cNvCxnSpPr>
          <p:nvPr/>
        </p:nvCxnSpPr>
        <p:spPr>
          <a:xfrm>
            <a:off x="6253338" y="4864100"/>
            <a:ext cx="515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A5F4A88-E23E-40BB-BDC9-3C83C01C7AC9}"/>
              </a:ext>
            </a:extLst>
          </p:cNvPr>
          <p:cNvCxnSpPr>
            <a:cxnSpLocks/>
          </p:cNvCxnSpPr>
          <p:nvPr/>
        </p:nvCxnSpPr>
        <p:spPr>
          <a:xfrm>
            <a:off x="6253338" y="5816600"/>
            <a:ext cx="51576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55FBF6A-1808-48D1-808F-5EAA3F9E850D}"/>
              </a:ext>
            </a:extLst>
          </p:cNvPr>
          <p:cNvSpPr txBox="1"/>
          <p:nvPr/>
        </p:nvSpPr>
        <p:spPr>
          <a:xfrm>
            <a:off x="6936772" y="3228945"/>
            <a:ext cx="186570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/>
              <a:t>Reorient capital</a:t>
            </a:r>
            <a:endParaRPr lang="it-IT" sz="2000" b="1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CB47B9-B9C8-4BF3-A173-9A076B79198B}"/>
              </a:ext>
            </a:extLst>
          </p:cNvPr>
          <p:cNvSpPr txBox="1"/>
          <p:nvPr/>
        </p:nvSpPr>
        <p:spPr>
          <a:xfrm>
            <a:off x="6936772" y="4658036"/>
            <a:ext cx="1486754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/>
              <a:t>Manage risk</a:t>
            </a:r>
            <a:endParaRPr lang="it-IT" sz="2000" b="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1A5D24-3FED-4843-9173-667C14C48247}"/>
              </a:ext>
            </a:extLst>
          </p:cNvPr>
          <p:cNvSpPr txBox="1"/>
          <p:nvPr/>
        </p:nvSpPr>
        <p:spPr>
          <a:xfrm>
            <a:off x="6936772" y="5616545"/>
            <a:ext cx="229094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/>
              <a:t>Foster transparency</a:t>
            </a:r>
            <a:endParaRPr lang="it-IT" sz="2000" b="1"/>
          </a:p>
        </p:txBody>
      </p:sp>
    </p:spTree>
    <p:extLst>
      <p:ext uri="{BB962C8B-B14F-4D97-AF65-F5344CB8AC3E}">
        <p14:creationId xmlns:p14="http://schemas.microsoft.com/office/powerpoint/2010/main" val="1798889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2F37-CACD-476E-B08F-A024AD96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917"/>
            <a:ext cx="10515600" cy="1325563"/>
          </a:xfrm>
        </p:spPr>
        <p:txBody>
          <a:bodyPr/>
          <a:lstStyle/>
          <a:p>
            <a:pPr algn="just"/>
            <a:r>
              <a:rPr lang="en-US"/>
              <a:t>Sustainabel Finance EU Regulation</a:t>
            </a:r>
            <a:endParaRPr lang="it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E21EFE-0485-44E6-B255-4DCF063A1277}"/>
              </a:ext>
            </a:extLst>
          </p:cNvPr>
          <p:cNvSpPr txBox="1"/>
          <p:nvPr/>
        </p:nvSpPr>
        <p:spPr>
          <a:xfrm>
            <a:off x="838200" y="1387132"/>
            <a:ext cx="4757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u="none" strike="noStrike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3"/>
              </a:rPr>
              <a:t>EU taxonomy for sustainable activities</a:t>
            </a:r>
            <a:endParaRPr lang="en-US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What the EU is doing to create an EU-wide classification system for sustainable activities.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44600-23F0-468D-AE69-D7720B86DA16}"/>
              </a:ext>
            </a:extLst>
          </p:cNvPr>
          <p:cNvSpPr txBox="1"/>
          <p:nvPr/>
        </p:nvSpPr>
        <p:spPr>
          <a:xfrm>
            <a:off x="6515503" y="1378601"/>
            <a:ext cx="45367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u="none" strike="noStrike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4"/>
              </a:rPr>
              <a:t>EU Green Bond Standard</a:t>
            </a:r>
            <a:endParaRPr lang="en-US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How an EU-wide standard could encourage market participants to issue &amp; invest in EU green bonds and improve the effectiveness &amp; credibility of the market.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1B4C3-B3D8-463E-86E9-B76970F4C7ED}"/>
              </a:ext>
            </a:extLst>
          </p:cNvPr>
          <p:cNvSpPr txBox="1"/>
          <p:nvPr/>
        </p:nvSpPr>
        <p:spPr>
          <a:xfrm>
            <a:off x="838201" y="2739720"/>
            <a:ext cx="47572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u="none" strike="noStrike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5"/>
              </a:rPr>
              <a:t>Corporate disclosure of climate-related information</a:t>
            </a:r>
            <a:endParaRPr lang="en-US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Guidance for companies on how to report on the impacts of their business on the climate and on the impacts of climate change on their busines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58F1CA-B339-471A-A790-BC45EDDD1DE0}"/>
              </a:ext>
            </a:extLst>
          </p:cNvPr>
          <p:cNvSpPr txBox="1"/>
          <p:nvPr/>
        </p:nvSpPr>
        <p:spPr>
          <a:xfrm>
            <a:off x="6515503" y="3106865"/>
            <a:ext cx="45367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u="none" strike="noStrike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6"/>
              </a:rPr>
              <a:t>EU climate benchmarks and benchmarks’ ESG disclosures</a:t>
            </a:r>
            <a:endParaRPr lang="en-US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Make benchmark methodologies more transparent when it comes to ESG factors &amp; put forward standards for the methodology of low-carbon benchmarks in the EU.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DD946-1937-4DBA-8EC8-31ADA8488C0C}"/>
              </a:ext>
            </a:extLst>
          </p:cNvPr>
          <p:cNvSpPr txBox="1"/>
          <p:nvPr/>
        </p:nvSpPr>
        <p:spPr>
          <a:xfrm>
            <a:off x="838200" y="4646305"/>
            <a:ext cx="47572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u="none" strike="noStrike">
                <a:solidFill>
                  <a:srgbClr val="004494"/>
                </a:solidFill>
                <a:effectLst/>
                <a:latin typeface="Arial" panose="020B0604020202020204" pitchFamily="34" charset="0"/>
                <a:hlinkClick r:id="rId7"/>
              </a:rPr>
              <a:t>Sustainability-related disclosure in the financial services sector</a:t>
            </a:r>
            <a:endParaRPr lang="en-US" b="1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n-US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What the obligations are for manufacturers of financial products and financial advisers towards end-investors</a:t>
            </a:r>
          </a:p>
        </p:txBody>
      </p:sp>
    </p:spTree>
    <p:extLst>
      <p:ext uri="{BB962C8B-B14F-4D97-AF65-F5344CB8AC3E}">
        <p14:creationId xmlns:p14="http://schemas.microsoft.com/office/powerpoint/2010/main" val="108080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5D9891-A0B7-4F54-8CD7-26271D98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ESG Reporting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C610C-1D40-48C3-AE29-677869C59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Non-financial disclosure</a:t>
            </a:r>
          </a:p>
          <a:p>
            <a:r>
              <a:rPr lang="en-US"/>
              <a:t>The concept of materiality</a:t>
            </a:r>
          </a:p>
          <a:p>
            <a:r>
              <a:rPr lang="en-US"/>
              <a:t>The challenge of reporting data across multiple frameworks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62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F4EC6A4-D6C5-4AD0-93CC-33180AD601F9}"/>
              </a:ext>
            </a:extLst>
          </p:cNvPr>
          <p:cNvSpPr txBox="1">
            <a:spLocks/>
          </p:cNvSpPr>
          <p:nvPr/>
        </p:nvSpPr>
        <p:spPr>
          <a:xfrm>
            <a:off x="676275" y="288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ESG Reporting  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BE34E-D203-46F8-B02B-DF235305C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/>
              <a:t>To organize and render consistent the diversity of non-financial information potentially available, a number of sustainability accounting frameworks have evolved over the last quarter-century.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CDP: </a:t>
            </a:r>
            <a:r>
              <a:rPr lang="en-US" dirty="0"/>
              <a:t>Climate Disclosure Project</a:t>
            </a:r>
          </a:p>
          <a:p>
            <a:pPr marL="0" indent="0">
              <a:buNone/>
            </a:pPr>
            <a:r>
              <a:rPr lang="en-US" b="1" dirty="0"/>
              <a:t>CDSB: </a:t>
            </a:r>
            <a:r>
              <a:rPr lang="en-US" dirty="0"/>
              <a:t>Climate Disclosure Standards Board</a:t>
            </a:r>
          </a:p>
          <a:p>
            <a:pPr marL="0" indent="0">
              <a:buNone/>
            </a:pPr>
            <a:r>
              <a:rPr lang="en-US" b="1" dirty="0"/>
              <a:t>GRI:</a:t>
            </a:r>
            <a:r>
              <a:rPr lang="en-US" dirty="0"/>
              <a:t> Global Reporting Initiative </a:t>
            </a:r>
          </a:p>
          <a:p>
            <a:pPr marL="0" indent="0">
              <a:buNone/>
            </a:pPr>
            <a:r>
              <a:rPr lang="en-US" b="1" dirty="0"/>
              <a:t>IIRC:</a:t>
            </a:r>
            <a:r>
              <a:rPr lang="en-US" dirty="0"/>
              <a:t> International Integrated Reporting Council</a:t>
            </a:r>
          </a:p>
          <a:p>
            <a:pPr marL="0" indent="0">
              <a:buNone/>
            </a:pPr>
            <a:r>
              <a:rPr lang="en-US" b="1" dirty="0"/>
              <a:t>SASB:</a:t>
            </a:r>
            <a:r>
              <a:rPr lang="en-US" dirty="0"/>
              <a:t> Sustainability Accounting Standards Board</a:t>
            </a:r>
          </a:p>
          <a:p>
            <a:pPr marL="0" indent="0">
              <a:buNone/>
            </a:pPr>
            <a:r>
              <a:rPr lang="en-US" b="1" dirty="0"/>
              <a:t>TCFD: </a:t>
            </a:r>
            <a:r>
              <a:rPr lang="en-US" dirty="0"/>
              <a:t>Task force on Climate-related Financial Disclosure</a:t>
            </a:r>
          </a:p>
          <a:p>
            <a:pPr marL="0" indent="0">
              <a:buNone/>
            </a:pPr>
            <a:r>
              <a:rPr lang="en-US" b="1" dirty="0"/>
              <a:t>ISFR: </a:t>
            </a:r>
            <a:r>
              <a:rPr lang="en-US" dirty="0"/>
              <a:t>International Sustainability Standards Board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17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7AA7-8D8C-41B4-AD0A-F88701CB6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20" y="58659"/>
            <a:ext cx="10515600" cy="1325563"/>
          </a:xfrm>
        </p:spPr>
        <p:txBody>
          <a:bodyPr/>
          <a:lstStyle/>
          <a:p>
            <a:r>
              <a:rPr lang="en-US"/>
              <a:t>ESG Reporting Frameworks</a:t>
            </a:r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D72D08-6A8C-4012-9BDD-DF3F28AC9EE6}"/>
              </a:ext>
            </a:extLst>
          </p:cNvPr>
          <p:cNvSpPr/>
          <p:nvPr/>
        </p:nvSpPr>
        <p:spPr>
          <a:xfrm>
            <a:off x="5051866" y="1384223"/>
            <a:ext cx="2059807" cy="4301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06D6A-24FD-4629-A1CC-69B9D30BB0CB}"/>
              </a:ext>
            </a:extLst>
          </p:cNvPr>
          <p:cNvSpPr/>
          <p:nvPr/>
        </p:nvSpPr>
        <p:spPr>
          <a:xfrm>
            <a:off x="2794743" y="1384223"/>
            <a:ext cx="2059807" cy="4301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487A89-CCB9-47DB-9CE3-2635DAC47B76}"/>
              </a:ext>
            </a:extLst>
          </p:cNvPr>
          <p:cNvSpPr/>
          <p:nvPr/>
        </p:nvSpPr>
        <p:spPr>
          <a:xfrm>
            <a:off x="537620" y="1384223"/>
            <a:ext cx="2059807" cy="4301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8FDA9-7A10-4ADF-8574-79380B5AA8BB}"/>
              </a:ext>
            </a:extLst>
          </p:cNvPr>
          <p:cNvSpPr/>
          <p:nvPr/>
        </p:nvSpPr>
        <p:spPr>
          <a:xfrm>
            <a:off x="7308989" y="1384222"/>
            <a:ext cx="2059807" cy="4301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604" name="Picture 4" descr="Global Reporting Initiative - Wikipedia">
            <a:extLst>
              <a:ext uri="{FF2B5EF4-FFF2-40B4-BE49-F238E27FC236}">
                <a16:creationId xmlns:a16="http://schemas.microsoft.com/office/drawing/2014/main" id="{DEB553FE-CB4A-49EB-956A-BADDD93A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36" y="1445102"/>
            <a:ext cx="968375" cy="91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Integrated Reporting">
            <a:extLst>
              <a:ext uri="{FF2B5EF4-FFF2-40B4-BE49-F238E27FC236}">
                <a16:creationId xmlns:a16="http://schemas.microsoft.com/office/drawing/2014/main" id="{198FB016-9D27-49FE-8772-A891CDC2D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78" y="1827486"/>
            <a:ext cx="1628462" cy="3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Sustainability Accounting Standards Board - Wikipedia">
            <a:extLst>
              <a:ext uri="{FF2B5EF4-FFF2-40B4-BE49-F238E27FC236}">
                <a16:creationId xmlns:a16="http://schemas.microsoft.com/office/drawing/2014/main" id="{DD033EE9-15A7-4566-91DF-78E0FC4F7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498" y="1474657"/>
            <a:ext cx="883604" cy="84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12" name="Picture 12" descr="MinebeaMitsumi Declared on Support for the TCFD (Task Force on  Climate-related Financial Disclosures) Recommendations - MinebeaMitsumi">
            <a:extLst>
              <a:ext uri="{FF2B5EF4-FFF2-40B4-BE49-F238E27FC236}">
                <a16:creationId xmlns:a16="http://schemas.microsoft.com/office/drawing/2014/main" id="{97FCA267-D0CD-4750-8DE0-C23921A6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10" y="1770864"/>
            <a:ext cx="1811455" cy="42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8752B8-C375-40A8-B12F-37A9220135F4}"/>
              </a:ext>
            </a:extLst>
          </p:cNvPr>
          <p:cNvSpPr txBox="1"/>
          <p:nvPr/>
        </p:nvSpPr>
        <p:spPr>
          <a:xfrm>
            <a:off x="837702" y="2413477"/>
            <a:ext cx="14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Year of lanch </a:t>
            </a:r>
            <a:r>
              <a:rPr lang="en-US"/>
              <a:t>1997</a:t>
            </a:r>
            <a:endParaRPr lang="it-IT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FF1C2E-F3C8-4E53-9F37-BAC89B02F57E}"/>
              </a:ext>
            </a:extLst>
          </p:cNvPr>
          <p:cNvSpPr txBox="1"/>
          <p:nvPr/>
        </p:nvSpPr>
        <p:spPr>
          <a:xfrm>
            <a:off x="3079795" y="2413477"/>
            <a:ext cx="14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Year of lanch </a:t>
            </a:r>
            <a:r>
              <a:rPr lang="en-US"/>
              <a:t>2010</a:t>
            </a:r>
            <a:endParaRPr lang="it-IT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41C8C3-58BC-4A13-81A4-C2049AE7CA1C}"/>
              </a:ext>
            </a:extLst>
          </p:cNvPr>
          <p:cNvSpPr txBox="1"/>
          <p:nvPr/>
        </p:nvSpPr>
        <p:spPr>
          <a:xfrm>
            <a:off x="5297448" y="2413477"/>
            <a:ext cx="148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Year of lanch </a:t>
            </a:r>
            <a:r>
              <a:rPr lang="en-US"/>
              <a:t>2011</a:t>
            </a:r>
            <a:endParaRPr lang="it-IT" sz="12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CEB3CE-8921-481E-8EBE-DBEFDF514219}"/>
              </a:ext>
            </a:extLst>
          </p:cNvPr>
          <p:cNvSpPr txBox="1"/>
          <p:nvPr/>
        </p:nvSpPr>
        <p:spPr>
          <a:xfrm>
            <a:off x="7594041" y="2413477"/>
            <a:ext cx="148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Year of lanch </a:t>
            </a:r>
            <a:r>
              <a:rPr lang="en-US"/>
              <a:t>2017</a:t>
            </a:r>
            <a:endParaRPr lang="it-IT" sz="12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FF570-F95E-4BD3-88EB-0728B8DA692B}"/>
              </a:ext>
            </a:extLst>
          </p:cNvPr>
          <p:cNvSpPr txBox="1"/>
          <p:nvPr/>
        </p:nvSpPr>
        <p:spPr>
          <a:xfrm>
            <a:off x="2829262" y="2682781"/>
            <a:ext cx="19907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700">
                <a:hlinkClick r:id="rId6"/>
              </a:rPr>
              <a:t>https://integratedreporting.org/</a:t>
            </a:r>
            <a:endParaRPr lang="it-IT" sz="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804636-266E-4FE9-8F37-249043B39CC5}"/>
              </a:ext>
            </a:extLst>
          </p:cNvPr>
          <p:cNvSpPr txBox="1"/>
          <p:nvPr/>
        </p:nvSpPr>
        <p:spPr>
          <a:xfrm>
            <a:off x="7308989" y="2678615"/>
            <a:ext cx="19907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700">
                <a:hlinkClick r:id="rId7"/>
              </a:rPr>
              <a:t>https://www.fsb-tcfd.org/</a:t>
            </a:r>
            <a:endParaRPr lang="it-IT" sz="7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9F9844-C671-4607-BC78-7ECE0882A14B}"/>
              </a:ext>
            </a:extLst>
          </p:cNvPr>
          <p:cNvSpPr txBox="1"/>
          <p:nvPr/>
        </p:nvSpPr>
        <p:spPr>
          <a:xfrm>
            <a:off x="542254" y="2678615"/>
            <a:ext cx="19907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700">
                <a:hlinkClick r:id="rId8"/>
              </a:rPr>
              <a:t>https://www.globalreporting.org/</a:t>
            </a:r>
            <a:endParaRPr lang="it-IT" sz="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B22C01-D3F6-442E-ACC5-27E3DCDE100E}"/>
              </a:ext>
            </a:extLst>
          </p:cNvPr>
          <p:cNvSpPr txBox="1"/>
          <p:nvPr/>
        </p:nvSpPr>
        <p:spPr>
          <a:xfrm>
            <a:off x="5085172" y="2688651"/>
            <a:ext cx="199076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700">
                <a:hlinkClick r:id="rId9"/>
              </a:rPr>
              <a:t>https://www.sasb.org/</a:t>
            </a:r>
            <a:endParaRPr lang="it-IT" sz="7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9D24ABD-D46D-4A0B-BF3D-D5AC6B634EDE}"/>
              </a:ext>
            </a:extLst>
          </p:cNvPr>
          <p:cNvSpPr/>
          <p:nvPr/>
        </p:nvSpPr>
        <p:spPr>
          <a:xfrm>
            <a:off x="648349" y="2909891"/>
            <a:ext cx="1868407" cy="648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000" b="1"/>
              <a:t>PURPOSE: </a:t>
            </a:r>
            <a:r>
              <a:rPr lang="en-US" sz="900"/>
              <a:t>Help organizations report on economic, environmental &amp; social impacts considering a wide range of investments</a:t>
            </a:r>
            <a:endParaRPr lang="it-IT" sz="10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2A4F50-EA89-4325-9A18-C0463E8E9EB3}"/>
              </a:ext>
            </a:extLst>
          </p:cNvPr>
          <p:cNvSpPr/>
          <p:nvPr/>
        </p:nvSpPr>
        <p:spPr>
          <a:xfrm>
            <a:off x="2890442" y="2909891"/>
            <a:ext cx="1868407" cy="648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000" b="1"/>
              <a:t>PURPOSE: E</a:t>
            </a:r>
            <a:r>
              <a:rPr lang="en-US" sz="1000"/>
              <a:t>stablish Guiding Principles and Content Elements allowing companies to produce “integrated reports”</a:t>
            </a:r>
            <a:endParaRPr lang="it-IT" sz="10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C75807-738C-48E7-A5AB-060DCDC80924}"/>
              </a:ext>
            </a:extLst>
          </p:cNvPr>
          <p:cNvSpPr/>
          <p:nvPr/>
        </p:nvSpPr>
        <p:spPr>
          <a:xfrm>
            <a:off x="5153435" y="2913849"/>
            <a:ext cx="1868407" cy="648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000" b="1"/>
              <a:t>PURPOSE: </a:t>
            </a:r>
            <a:r>
              <a:rPr lang="en-US" sz="1000"/>
              <a:t>Facilitate disclosure of material  sustainability information in SEC filings </a:t>
            </a:r>
            <a:endParaRPr lang="it-IT" sz="100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A180A4-55F8-4CCA-A42B-76581D3CD712}"/>
              </a:ext>
            </a:extLst>
          </p:cNvPr>
          <p:cNvSpPr/>
          <p:nvPr/>
        </p:nvSpPr>
        <p:spPr>
          <a:xfrm>
            <a:off x="7400585" y="2916977"/>
            <a:ext cx="1868407" cy="6488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000" b="1"/>
              <a:t>PURPOSE: </a:t>
            </a:r>
            <a:r>
              <a:rPr lang="en-US" sz="1000"/>
              <a:t>Encourge firms to align climate-related risk disclosures with investors’ needs</a:t>
            </a:r>
            <a:endParaRPr lang="it-IT" sz="100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63B57D8-066A-47A3-93D8-99DCD4E5CC12}"/>
              </a:ext>
            </a:extLst>
          </p:cNvPr>
          <p:cNvGrpSpPr/>
          <p:nvPr/>
        </p:nvGrpSpPr>
        <p:grpSpPr>
          <a:xfrm>
            <a:off x="951988" y="3707870"/>
            <a:ext cx="1299087" cy="360900"/>
            <a:chOff x="939517" y="4411846"/>
            <a:chExt cx="1299087" cy="38116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7EB5C1D-4636-479D-BF1E-F668E0ACC65C}"/>
                </a:ext>
              </a:extLst>
            </p:cNvPr>
            <p:cNvSpPr/>
            <p:nvPr/>
          </p:nvSpPr>
          <p:spPr>
            <a:xfrm>
              <a:off x="939517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E</a:t>
              </a:r>
              <a:endParaRPr lang="it-IT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57A7714-959B-4DA9-985E-60951CE977F6}"/>
                </a:ext>
              </a:extLst>
            </p:cNvPr>
            <p:cNvSpPr/>
            <p:nvPr/>
          </p:nvSpPr>
          <p:spPr>
            <a:xfrm>
              <a:off x="1396716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S</a:t>
              </a:r>
              <a:endParaRPr lang="it-IT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4F7621A-0C60-4732-85EE-C63CD447516F}"/>
                </a:ext>
              </a:extLst>
            </p:cNvPr>
            <p:cNvSpPr/>
            <p:nvPr/>
          </p:nvSpPr>
          <p:spPr>
            <a:xfrm>
              <a:off x="1853916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G</a:t>
              </a:r>
              <a:endParaRPr lang="it-IT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B1A655D-E94C-4A22-8599-DC305A0E1228}"/>
              </a:ext>
            </a:extLst>
          </p:cNvPr>
          <p:cNvGrpSpPr/>
          <p:nvPr/>
        </p:nvGrpSpPr>
        <p:grpSpPr>
          <a:xfrm>
            <a:off x="3210770" y="3707870"/>
            <a:ext cx="1299087" cy="360900"/>
            <a:chOff x="939517" y="4411846"/>
            <a:chExt cx="1299087" cy="38116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4C0937B-AB17-455F-913C-FF06256168A5}"/>
                </a:ext>
              </a:extLst>
            </p:cNvPr>
            <p:cNvSpPr/>
            <p:nvPr/>
          </p:nvSpPr>
          <p:spPr>
            <a:xfrm>
              <a:off x="939517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E</a:t>
              </a:r>
              <a:endParaRPr lang="it-IT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A9BB6DA-2818-4422-88AD-16F23C3E4CB3}"/>
                </a:ext>
              </a:extLst>
            </p:cNvPr>
            <p:cNvSpPr/>
            <p:nvPr/>
          </p:nvSpPr>
          <p:spPr>
            <a:xfrm>
              <a:off x="1396716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S</a:t>
              </a:r>
              <a:endParaRPr lang="it-IT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4715564-F97E-42FC-9FF1-01FD2458218A}"/>
                </a:ext>
              </a:extLst>
            </p:cNvPr>
            <p:cNvSpPr/>
            <p:nvPr/>
          </p:nvSpPr>
          <p:spPr>
            <a:xfrm>
              <a:off x="1853916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G</a:t>
              </a:r>
              <a:endParaRPr lang="it-IT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39F1681-07EA-4F84-B099-24E744A2654F}"/>
              </a:ext>
            </a:extLst>
          </p:cNvPr>
          <p:cNvGrpSpPr/>
          <p:nvPr/>
        </p:nvGrpSpPr>
        <p:grpSpPr>
          <a:xfrm>
            <a:off x="5431012" y="3690943"/>
            <a:ext cx="1299087" cy="360900"/>
            <a:chOff x="939517" y="4411846"/>
            <a:chExt cx="1299087" cy="38116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F14F9C7-E3CE-4645-91E1-30BC3E81933F}"/>
                </a:ext>
              </a:extLst>
            </p:cNvPr>
            <p:cNvSpPr/>
            <p:nvPr/>
          </p:nvSpPr>
          <p:spPr>
            <a:xfrm>
              <a:off x="939517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E</a:t>
              </a:r>
              <a:endParaRPr lang="it-IT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E1AD6B0-5C94-46D2-9B2D-74BB88CC24B7}"/>
                </a:ext>
              </a:extLst>
            </p:cNvPr>
            <p:cNvSpPr/>
            <p:nvPr/>
          </p:nvSpPr>
          <p:spPr>
            <a:xfrm>
              <a:off x="1396716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S</a:t>
              </a:r>
              <a:endParaRPr lang="it-IT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FF9D434-6923-425F-93CC-E3AB639F6BF0}"/>
                </a:ext>
              </a:extLst>
            </p:cNvPr>
            <p:cNvSpPr/>
            <p:nvPr/>
          </p:nvSpPr>
          <p:spPr>
            <a:xfrm>
              <a:off x="1853916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G</a:t>
              </a:r>
              <a:endParaRPr lang="it-IT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DC30CFF-6C96-4286-8B69-4CCA43701DEF}"/>
              </a:ext>
            </a:extLst>
          </p:cNvPr>
          <p:cNvGrpSpPr/>
          <p:nvPr/>
        </p:nvGrpSpPr>
        <p:grpSpPr>
          <a:xfrm>
            <a:off x="7723693" y="3690943"/>
            <a:ext cx="1299087" cy="360900"/>
            <a:chOff x="939517" y="4411846"/>
            <a:chExt cx="1299087" cy="381168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B1CBD5-1EFB-4BB8-BA3A-9B71F642DAD1}"/>
                </a:ext>
              </a:extLst>
            </p:cNvPr>
            <p:cNvSpPr/>
            <p:nvPr/>
          </p:nvSpPr>
          <p:spPr>
            <a:xfrm>
              <a:off x="939517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E</a:t>
              </a:r>
              <a:endParaRPr lang="it-IT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1B3C455-1E6C-4CB1-A7F1-57ACBCD41979}"/>
                </a:ext>
              </a:extLst>
            </p:cNvPr>
            <p:cNvSpPr/>
            <p:nvPr/>
          </p:nvSpPr>
          <p:spPr>
            <a:xfrm>
              <a:off x="1396716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S</a:t>
              </a:r>
              <a:endParaRPr lang="it-IT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658EE3C-AF58-46B0-95BB-A46664F036BA}"/>
                </a:ext>
              </a:extLst>
            </p:cNvPr>
            <p:cNvSpPr/>
            <p:nvPr/>
          </p:nvSpPr>
          <p:spPr>
            <a:xfrm>
              <a:off x="1853916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G</a:t>
              </a:r>
              <a:endParaRPr lang="it-IT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E4949D8-EF05-420B-8910-E42E997CCB5A}"/>
              </a:ext>
            </a:extLst>
          </p:cNvPr>
          <p:cNvSpPr txBox="1"/>
          <p:nvPr/>
        </p:nvSpPr>
        <p:spPr>
          <a:xfrm>
            <a:off x="648349" y="4201732"/>
            <a:ext cx="1884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Corporate sustainability reports</a:t>
            </a:r>
          </a:p>
          <a:p>
            <a:pPr algn="ctr"/>
            <a:r>
              <a:rPr lang="it-IT" sz="1000" b="1"/>
              <a:t>AUDIENCE</a:t>
            </a:r>
            <a:r>
              <a:rPr lang="it-IT" sz="1000"/>
              <a:t>: Broad set of stakeholders</a:t>
            </a:r>
            <a:endParaRPr lang="en-US" sz="10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58DD8-9402-4BAD-9546-BCDA1C0BE0EA}"/>
              </a:ext>
            </a:extLst>
          </p:cNvPr>
          <p:cNvSpPr/>
          <p:nvPr/>
        </p:nvSpPr>
        <p:spPr>
          <a:xfrm>
            <a:off x="9576111" y="1384222"/>
            <a:ext cx="2059807" cy="43015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602" name="Picture 2" descr="Carbon Disclosure Project - Wikipedia">
            <a:extLst>
              <a:ext uri="{FF2B5EF4-FFF2-40B4-BE49-F238E27FC236}">
                <a16:creationId xmlns:a16="http://schemas.microsoft.com/office/drawing/2014/main" id="{67C7EF0D-8958-4BB0-919A-2B01A06D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295" y="1708980"/>
            <a:ext cx="1381654" cy="45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A03A27-AF1A-4EAD-9250-01779055A142}"/>
              </a:ext>
            </a:extLst>
          </p:cNvPr>
          <p:cNvSpPr txBox="1"/>
          <p:nvPr/>
        </p:nvSpPr>
        <p:spPr>
          <a:xfrm>
            <a:off x="9868496" y="2418330"/>
            <a:ext cx="1489703" cy="349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/>
              <a:t>Year of lanch </a:t>
            </a:r>
            <a:r>
              <a:rPr lang="en-US"/>
              <a:t>2000</a:t>
            </a:r>
            <a:endParaRPr lang="it-IT" sz="1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42E21D-EE0D-431E-B241-999D29FBD671}"/>
              </a:ext>
            </a:extLst>
          </p:cNvPr>
          <p:cNvSpPr txBox="1"/>
          <p:nvPr/>
        </p:nvSpPr>
        <p:spPr>
          <a:xfrm>
            <a:off x="9559853" y="2691039"/>
            <a:ext cx="1990768" cy="189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700">
                <a:hlinkClick r:id="rId11"/>
              </a:rPr>
              <a:t>https://www.cdp.net/en</a:t>
            </a:r>
            <a:endParaRPr lang="it-IT" sz="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A68335-8490-4986-BB1A-E8669C95C4C4}"/>
              </a:ext>
            </a:extLst>
          </p:cNvPr>
          <p:cNvSpPr/>
          <p:nvPr/>
        </p:nvSpPr>
        <p:spPr>
          <a:xfrm>
            <a:off x="9682214" y="2920201"/>
            <a:ext cx="1868407" cy="648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000" b="1"/>
              <a:t>PURPOSE: </a:t>
            </a:r>
            <a:r>
              <a:rPr lang="en-US" sz="1000"/>
              <a:t>Capture environmental performance data related to GHG emissions, water, forests and supply chain </a:t>
            </a:r>
            <a:endParaRPr lang="it-IT" sz="10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E81BFA-0D5F-4BF3-853D-9443DE332219}"/>
              </a:ext>
            </a:extLst>
          </p:cNvPr>
          <p:cNvGrpSpPr/>
          <p:nvPr/>
        </p:nvGrpSpPr>
        <p:grpSpPr>
          <a:xfrm>
            <a:off x="9956470" y="3691701"/>
            <a:ext cx="1299087" cy="360900"/>
            <a:chOff x="939517" y="4411846"/>
            <a:chExt cx="1299087" cy="381168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B200B59-238F-49F8-9FB8-55924370DE89}"/>
                </a:ext>
              </a:extLst>
            </p:cNvPr>
            <p:cNvSpPr/>
            <p:nvPr/>
          </p:nvSpPr>
          <p:spPr>
            <a:xfrm>
              <a:off x="939517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E</a:t>
              </a:r>
              <a:endParaRPr lang="it-IT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E6A805-79E7-4827-B678-9A581B804C45}"/>
                </a:ext>
              </a:extLst>
            </p:cNvPr>
            <p:cNvSpPr/>
            <p:nvPr/>
          </p:nvSpPr>
          <p:spPr>
            <a:xfrm>
              <a:off x="1396716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S</a:t>
              </a:r>
              <a:endParaRPr lang="it-IT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7211C2D-6625-4D8B-8FCB-C1BC18F460D2}"/>
                </a:ext>
              </a:extLst>
            </p:cNvPr>
            <p:cNvSpPr/>
            <p:nvPr/>
          </p:nvSpPr>
          <p:spPr>
            <a:xfrm>
              <a:off x="1853916" y="4411846"/>
              <a:ext cx="384688" cy="381168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/>
                <a:t>G</a:t>
              </a:r>
              <a:endParaRPr lang="it-IT"/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5CED467E-3265-419C-BE62-DC19255AD48E}"/>
              </a:ext>
            </a:extLst>
          </p:cNvPr>
          <p:cNvSpPr txBox="1"/>
          <p:nvPr/>
        </p:nvSpPr>
        <p:spPr>
          <a:xfrm>
            <a:off x="9728623" y="4185234"/>
            <a:ext cx="1884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CDP’s online reporting platform</a:t>
            </a:r>
          </a:p>
          <a:p>
            <a:pPr algn="ctr"/>
            <a:r>
              <a:rPr lang="en-US" sz="1000" b="1"/>
              <a:t>AUDIENCE:</a:t>
            </a:r>
            <a:r>
              <a:rPr lang="en-US" sz="1000"/>
              <a:t> investors, buyers, other stakeholders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239D93E-E9DE-4D8F-9B66-7F25CFCA8E27}"/>
              </a:ext>
            </a:extLst>
          </p:cNvPr>
          <p:cNvSpPr txBox="1"/>
          <p:nvPr/>
        </p:nvSpPr>
        <p:spPr>
          <a:xfrm>
            <a:off x="5153435" y="4197917"/>
            <a:ext cx="1884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SEC Form 10-K, 20-F filings and ESG reports</a:t>
            </a:r>
          </a:p>
          <a:p>
            <a:pPr algn="ctr"/>
            <a:r>
              <a:rPr lang="en-US" sz="1000" b="1"/>
              <a:t>AUDIENCE:</a:t>
            </a:r>
            <a:r>
              <a:rPr lang="en-US" sz="1000"/>
              <a:t> investors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BD6CDDE-7D59-4997-B508-90FD7C2D9CF8}"/>
              </a:ext>
            </a:extLst>
          </p:cNvPr>
          <p:cNvSpPr txBox="1"/>
          <p:nvPr/>
        </p:nvSpPr>
        <p:spPr>
          <a:xfrm>
            <a:off x="2895402" y="4237330"/>
            <a:ext cx="1884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Stand-alone integrating report</a:t>
            </a:r>
          </a:p>
          <a:p>
            <a:pPr algn="ctr"/>
            <a:r>
              <a:rPr lang="en-US" sz="1000" b="1"/>
              <a:t>AUDIENCE:</a:t>
            </a:r>
            <a:r>
              <a:rPr lang="en-US" sz="1000"/>
              <a:t> investors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5C633DD-1720-4DA3-826F-4299CA9B393F}"/>
              </a:ext>
            </a:extLst>
          </p:cNvPr>
          <p:cNvSpPr txBox="1"/>
          <p:nvPr/>
        </p:nvSpPr>
        <p:spPr>
          <a:xfrm>
            <a:off x="7384319" y="4190760"/>
            <a:ext cx="18846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Annual financial filings </a:t>
            </a:r>
          </a:p>
          <a:p>
            <a:pPr algn="ctr"/>
            <a:r>
              <a:rPr lang="en-US" sz="1000" b="1"/>
              <a:t>AUDIENCE: </a:t>
            </a:r>
            <a:r>
              <a:rPr lang="en-US" sz="1000"/>
              <a:t>investors, lenders, insurers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815F45A4-A2EC-4050-9F97-A661B2448CDD}"/>
              </a:ext>
            </a:extLst>
          </p:cNvPr>
          <p:cNvSpPr/>
          <p:nvPr/>
        </p:nvSpPr>
        <p:spPr>
          <a:xfrm rot="16200000">
            <a:off x="3688358" y="3534545"/>
            <a:ext cx="272575" cy="46517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Left Brace 76">
            <a:extLst>
              <a:ext uri="{FF2B5EF4-FFF2-40B4-BE49-F238E27FC236}">
                <a16:creationId xmlns:a16="http://schemas.microsoft.com/office/drawing/2014/main" id="{BF27119A-5EBF-4589-BFD7-4F02BC66361D}"/>
              </a:ext>
            </a:extLst>
          </p:cNvPr>
          <p:cNvSpPr/>
          <p:nvPr/>
        </p:nvSpPr>
        <p:spPr>
          <a:xfrm rot="16200000">
            <a:off x="9403315" y="4576747"/>
            <a:ext cx="136251" cy="25786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F384CA2-25D3-44D3-8734-E89C066E66C9}"/>
              </a:ext>
            </a:extLst>
          </p:cNvPr>
          <p:cNvSpPr txBox="1"/>
          <p:nvPr/>
        </p:nvSpPr>
        <p:spPr>
          <a:xfrm>
            <a:off x="7783640" y="6012795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>
                <a:latin typeface="Frutiger-Bold"/>
              </a:rPr>
              <a:t>Climate Change-Related Frameworks</a:t>
            </a:r>
            <a:endParaRPr lang="it-IT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7EEC766-7639-4D95-BDEB-B169D0BB5077}"/>
              </a:ext>
            </a:extLst>
          </p:cNvPr>
          <p:cNvSpPr txBox="1"/>
          <p:nvPr/>
        </p:nvSpPr>
        <p:spPr>
          <a:xfrm>
            <a:off x="1875160" y="6012795"/>
            <a:ext cx="6955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0" u="none" strike="noStrike" baseline="0">
                <a:latin typeface="Frutiger-Bold"/>
              </a:rPr>
              <a:t>Frameworks for Non-Financial Reporting</a:t>
            </a:r>
            <a:endParaRPr lang="it-IT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86D936A-3B8F-49EA-8732-15C4EE5E86E3}"/>
              </a:ext>
            </a:extLst>
          </p:cNvPr>
          <p:cNvSpPr txBox="1"/>
          <p:nvPr/>
        </p:nvSpPr>
        <p:spPr>
          <a:xfrm>
            <a:off x="695387" y="4719633"/>
            <a:ext cx="168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400">
                <a:latin typeface="+mj-lt"/>
                <a:sym typeface="Wingdings" panose="05000000000000000000" pitchFamily="2" charset="2"/>
              </a:rPr>
              <a:t>M</a:t>
            </a:r>
            <a:r>
              <a:rPr lang="en-US" sz="1400" b="0" i="0" u="none" strike="noStrike" baseline="0">
                <a:latin typeface="+mj-lt"/>
              </a:rPr>
              <a:t>ost widely adopted standard for </a:t>
            </a:r>
            <a:r>
              <a:rPr lang="it-IT" sz="1400" b="0" i="0" u="none" strike="noStrike" baseline="0">
                <a:latin typeface="+mj-lt"/>
              </a:rPr>
              <a:t>sustainability reporting</a:t>
            </a:r>
            <a:endParaRPr lang="it-IT" sz="1400"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5545276-E73A-43F9-8C41-D99F6A5717BF}"/>
              </a:ext>
            </a:extLst>
          </p:cNvPr>
          <p:cNvSpPr txBox="1"/>
          <p:nvPr/>
        </p:nvSpPr>
        <p:spPr>
          <a:xfrm>
            <a:off x="2951249" y="4707524"/>
            <a:ext cx="1684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>
                <a:latin typeface="+mj-lt"/>
                <a:sym typeface="Wingdings" panose="05000000000000000000" pitchFamily="2" charset="2"/>
              </a:rPr>
              <a:t> P</a:t>
            </a:r>
            <a:r>
              <a:rPr lang="en-US" sz="1400" b="0" i="0" u="none" strike="noStrike" baseline="0">
                <a:latin typeface="+mj-lt"/>
              </a:rPr>
              <a:t>rinciple-based and difficult to apply</a:t>
            </a:r>
            <a:endParaRPr lang="it-IT" sz="1400"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29BCE76-1B78-40F5-847C-CF11163BFF31}"/>
              </a:ext>
            </a:extLst>
          </p:cNvPr>
          <p:cNvSpPr txBox="1"/>
          <p:nvPr/>
        </p:nvSpPr>
        <p:spPr>
          <a:xfrm>
            <a:off x="5200049" y="4721649"/>
            <a:ext cx="1684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400" b="0" i="0" u="none" strike="noStrike" baseline="0">
                <a:latin typeface="+mj-lt"/>
              </a:rPr>
              <a:t>Based on </a:t>
            </a:r>
            <a:r>
              <a:rPr lang="en-US" sz="1400" b="0" i="1" u="none" strike="noStrike" baseline="0">
                <a:latin typeface="+mj-lt"/>
              </a:rPr>
              <a:t>financial materiality</a:t>
            </a:r>
            <a:endParaRPr lang="it-IT" sz="1400">
              <a:latin typeface="+mj-lt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2B9F674-9475-41AB-8B97-59A844AA4E7A}"/>
              </a:ext>
            </a:extLst>
          </p:cNvPr>
          <p:cNvSpPr txBox="1"/>
          <p:nvPr/>
        </p:nvSpPr>
        <p:spPr>
          <a:xfrm>
            <a:off x="7501641" y="4691887"/>
            <a:ext cx="1684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0" u="none" strike="noStrike" baseline="0">
                <a:latin typeface="+mj-lt"/>
                <a:sym typeface="Wingdings" panose="05000000000000000000" pitchFamily="2" charset="2"/>
              </a:rPr>
              <a:t> G</a:t>
            </a:r>
            <a:r>
              <a:rPr lang="en-US" sz="1400">
                <a:latin typeface="+mj-lt"/>
                <a:sym typeface="Wingdings" panose="05000000000000000000" pitchFamily="2" charset="2"/>
              </a:rPr>
              <a:t>roup of finance ministries and</a:t>
            </a:r>
          </a:p>
          <a:p>
            <a:pPr algn="ctr"/>
            <a:r>
              <a:rPr lang="en-US" sz="1400">
                <a:latin typeface="+mj-lt"/>
                <a:sym typeface="Wingdings" panose="05000000000000000000" pitchFamily="2" charset="2"/>
              </a:rPr>
              <a:t>central banks from G20 countries</a:t>
            </a:r>
            <a:endParaRPr lang="it-IT" sz="1400">
              <a:latin typeface="+mj-lt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FEDEFEA-B0F3-4790-83AE-957C221FFE95}"/>
              </a:ext>
            </a:extLst>
          </p:cNvPr>
          <p:cNvSpPr txBox="1"/>
          <p:nvPr/>
        </p:nvSpPr>
        <p:spPr>
          <a:xfrm>
            <a:off x="9756237" y="4702141"/>
            <a:ext cx="16845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0" i="0" u="none" strike="noStrike" baseline="0">
                <a:latin typeface="+mj-lt"/>
                <a:sym typeface="Wingdings" panose="05000000000000000000" pitchFamily="2" charset="2"/>
              </a:rPr>
              <a:t> </a:t>
            </a:r>
            <a:r>
              <a:rPr lang="en-US" sz="1200">
                <a:latin typeface="+mj-lt"/>
                <a:sym typeface="Wingdings" panose="05000000000000000000" pitchFamily="2" charset="2"/>
              </a:rPr>
              <a:t>Longest running</a:t>
            </a:r>
          </a:p>
          <a:p>
            <a:pPr algn="ctr"/>
            <a:r>
              <a:rPr lang="en-US" sz="1200">
                <a:latin typeface="+mj-lt"/>
                <a:sym typeface="Wingdings" panose="05000000000000000000" pitchFamily="2" charset="2"/>
              </a:rPr>
              <a:t>time series of corporate climate change disclosures in existence</a:t>
            </a:r>
            <a:endParaRPr lang="it-IT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969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E10F14-1C18-4A8B-95F4-C43C3826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3700"/>
              <a:t>Publicly Available ESG Ratings</a:t>
            </a:r>
            <a:endParaRPr lang="en-DE" sz="370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27850-1B9F-4FEF-9F7D-9B1423D3C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68845"/>
            <a:ext cx="4559425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it-IT" sz="3600"/>
          </a:p>
          <a:p>
            <a:r>
              <a:rPr lang="it-IT" sz="3600">
                <a:hlinkClick r:id="rId2"/>
              </a:rPr>
              <a:t>S&amp;P</a:t>
            </a:r>
            <a:endParaRPr lang="it-IT" sz="3600"/>
          </a:p>
          <a:p>
            <a:r>
              <a:rPr lang="it-IT" sz="3600">
                <a:hlinkClick r:id="rId3"/>
              </a:rPr>
              <a:t>Refinitiv</a:t>
            </a:r>
            <a:endParaRPr lang="it-IT" sz="3600"/>
          </a:p>
          <a:p>
            <a:r>
              <a:rPr lang="it-IT" sz="3600">
                <a:hlinkClick r:id="rId4"/>
              </a:rPr>
              <a:t>MSCI</a:t>
            </a:r>
            <a:endParaRPr lang="it-IT" sz="3600"/>
          </a:p>
          <a:p>
            <a:r>
              <a:rPr lang="it-IT" sz="3600">
                <a:hlinkClick r:id="rId5"/>
              </a:rPr>
              <a:t>Sustainalytics</a:t>
            </a:r>
            <a:endParaRPr lang="it-IT" sz="3600"/>
          </a:p>
          <a:p>
            <a:endParaRPr lang="en-DE" sz="36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7163B255-436F-46A2-A4F2-85037C93D6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6558" r="-1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2B70BA1-E67D-4E6C-83AA-66D2285844AC}"/>
              </a:ext>
            </a:extLst>
          </p:cNvPr>
          <p:cNvSpPr/>
          <p:nvPr/>
        </p:nvSpPr>
        <p:spPr>
          <a:xfrm>
            <a:off x="5386683" y="1851718"/>
            <a:ext cx="1657350" cy="387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2243C-29BF-4C02-987D-377E39EE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ESG Scores</a:t>
            </a:r>
            <a:br>
              <a:rPr lang="en-US"/>
            </a:br>
            <a:r>
              <a:rPr lang="en-US" sz="3200"/>
              <a:t>Example of Divergence</a:t>
            </a:r>
            <a:endParaRPr lang="en-DE" sz="3200" dirty="0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4F799981-EC02-4151-AFF9-3209E8BE1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423" y="2371386"/>
            <a:ext cx="2347776" cy="1921263"/>
          </a:xfrm>
          <a:prstGeom prst="rect">
            <a:avLst/>
          </a:prstGeom>
        </p:spPr>
      </p:pic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C089D77F-2135-4478-8696-D7038E803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06" y="2274260"/>
            <a:ext cx="3159761" cy="2257601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FB33249C-6307-4354-82F0-33CC1DC01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75" y="5078593"/>
            <a:ext cx="5958840" cy="1414282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5C336BA-8D16-4289-9FA6-9BE8797335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29"/>
          <a:stretch/>
        </p:blipFill>
        <p:spPr>
          <a:xfrm>
            <a:off x="8673391" y="3708795"/>
            <a:ext cx="2851297" cy="11343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86A6CC8-EE5B-4F83-A2F1-A6689D07DEA1}"/>
              </a:ext>
            </a:extLst>
          </p:cNvPr>
          <p:cNvSpPr txBox="1"/>
          <p:nvPr/>
        </p:nvSpPr>
        <p:spPr>
          <a:xfrm>
            <a:off x="2380208" y="190492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S&amp;P</a:t>
            </a:r>
            <a:endParaRPr lang="it-IT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92F483-493B-4239-B7D6-F6D1B5106C55}"/>
              </a:ext>
            </a:extLst>
          </p:cNvPr>
          <p:cNvSpPr txBox="1"/>
          <p:nvPr/>
        </p:nvSpPr>
        <p:spPr>
          <a:xfrm>
            <a:off x="9535621" y="3199974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Refinitiv</a:t>
            </a:r>
            <a:endParaRPr lang="it-IT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302202-0FCA-457C-BA0F-18CB91F014DB}"/>
              </a:ext>
            </a:extLst>
          </p:cNvPr>
          <p:cNvSpPr txBox="1"/>
          <p:nvPr/>
        </p:nvSpPr>
        <p:spPr>
          <a:xfrm>
            <a:off x="3792930" y="489392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MSCI</a:t>
            </a:r>
            <a:endParaRPr lang="it-IT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0EB20-8E89-4FBA-90C0-DD43AAF6CBCC}"/>
              </a:ext>
            </a:extLst>
          </p:cNvPr>
          <p:cNvSpPr txBox="1"/>
          <p:nvPr/>
        </p:nvSpPr>
        <p:spPr>
          <a:xfrm>
            <a:off x="5511958" y="1860970"/>
            <a:ext cx="153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Sustainalytics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it-IT">
              <a:solidFill>
                <a:schemeClr val="bg1"/>
              </a:solidFill>
            </a:endParaRPr>
          </a:p>
        </p:txBody>
      </p:sp>
      <p:pic>
        <p:nvPicPr>
          <p:cNvPr id="20" name="Picture 19" descr="Chart, sunburst chart&#10;&#10;Description automatically generated">
            <a:extLst>
              <a:ext uri="{FF2B5EF4-FFF2-40B4-BE49-F238E27FC236}">
                <a16:creationId xmlns:a16="http://schemas.microsoft.com/office/drawing/2014/main" id="{78C296B6-56A9-4415-8CEC-CAD4BCEA34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415" y="4848066"/>
            <a:ext cx="1969910" cy="187533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A4D79D1-68AB-4378-ADF7-2D11C516C605}"/>
              </a:ext>
            </a:extLst>
          </p:cNvPr>
          <p:cNvSpPr/>
          <p:nvPr/>
        </p:nvSpPr>
        <p:spPr>
          <a:xfrm>
            <a:off x="4853283" y="2167103"/>
            <a:ext cx="2851297" cy="2257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71BB14-40E1-4BF7-B2FC-8B9FE7D408EB}"/>
              </a:ext>
            </a:extLst>
          </p:cNvPr>
          <p:cNvSpPr/>
          <p:nvPr/>
        </p:nvSpPr>
        <p:spPr>
          <a:xfrm>
            <a:off x="941633" y="5078593"/>
            <a:ext cx="6897442" cy="149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40B1E-EFFC-449F-9D26-84CE4065FB9B}"/>
              </a:ext>
            </a:extLst>
          </p:cNvPr>
          <p:cNvSpPr/>
          <p:nvPr/>
        </p:nvSpPr>
        <p:spPr>
          <a:xfrm>
            <a:off x="838200" y="2223421"/>
            <a:ext cx="3328767" cy="2308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5E82B3-9497-481E-9187-CF02A2FBAB67}"/>
              </a:ext>
            </a:extLst>
          </p:cNvPr>
          <p:cNvSpPr/>
          <p:nvPr/>
        </p:nvSpPr>
        <p:spPr>
          <a:xfrm>
            <a:off x="8390897" y="3332018"/>
            <a:ext cx="3133792" cy="3391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F3B44D-5122-4067-AD47-1D47A64AECFB}"/>
              </a:ext>
            </a:extLst>
          </p:cNvPr>
          <p:cNvSpPr/>
          <p:nvPr/>
        </p:nvSpPr>
        <p:spPr>
          <a:xfrm>
            <a:off x="3447116" y="4893927"/>
            <a:ext cx="1657350" cy="387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MSCI</a:t>
            </a:r>
            <a:endParaRPr lang="it-I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4500CA-51F0-443C-9801-61E1E8F96611}"/>
              </a:ext>
            </a:extLst>
          </p:cNvPr>
          <p:cNvSpPr/>
          <p:nvPr/>
        </p:nvSpPr>
        <p:spPr>
          <a:xfrm>
            <a:off x="1673908" y="1895787"/>
            <a:ext cx="1657350" cy="387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S&amp;P</a:t>
            </a:r>
            <a:endParaRPr lang="it-I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0368A0-8E86-4044-BCE5-6B99092ED660}"/>
              </a:ext>
            </a:extLst>
          </p:cNvPr>
          <p:cNvSpPr/>
          <p:nvPr/>
        </p:nvSpPr>
        <p:spPr>
          <a:xfrm>
            <a:off x="9129118" y="3181693"/>
            <a:ext cx="1657350" cy="387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Refinitiv</a:t>
            </a:r>
            <a:endParaRPr lang="it-IT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132DECD9-BCE3-40AE-BE42-968D08AB0AC4}"/>
              </a:ext>
            </a:extLst>
          </p:cNvPr>
          <p:cNvSpPr/>
          <p:nvPr/>
        </p:nvSpPr>
        <p:spPr>
          <a:xfrm>
            <a:off x="7807685" y="134598"/>
            <a:ext cx="3219074" cy="23907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 new Sustainalytics ratings use an inverted scale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8028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93FD103-A295-467D-A405-536008917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514" y="5204391"/>
            <a:ext cx="6205679" cy="1240163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74359C-6FF4-42AB-A3E2-643606C5C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330" y="2251603"/>
            <a:ext cx="2851298" cy="218287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B70BA1-E67D-4E6C-83AA-66D2285844AC}"/>
              </a:ext>
            </a:extLst>
          </p:cNvPr>
          <p:cNvSpPr/>
          <p:nvPr/>
        </p:nvSpPr>
        <p:spPr>
          <a:xfrm>
            <a:off x="5386683" y="1851718"/>
            <a:ext cx="1657350" cy="387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A2243C-29BF-4C02-987D-377E39EE2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ESG Scores</a:t>
            </a:r>
            <a:br>
              <a:rPr lang="en-US"/>
            </a:br>
            <a:r>
              <a:rPr lang="en-US" sz="3200"/>
              <a:t>Example of Divergence</a:t>
            </a:r>
            <a:endParaRPr lang="en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6A6CC8-EE5B-4F83-A2F1-A6689D07DEA1}"/>
              </a:ext>
            </a:extLst>
          </p:cNvPr>
          <p:cNvSpPr txBox="1"/>
          <p:nvPr/>
        </p:nvSpPr>
        <p:spPr>
          <a:xfrm>
            <a:off x="2380208" y="1904928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S&amp;P</a:t>
            </a:r>
            <a:endParaRPr lang="it-IT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92F483-493B-4239-B7D6-F6D1B5106C55}"/>
              </a:ext>
            </a:extLst>
          </p:cNvPr>
          <p:cNvSpPr txBox="1"/>
          <p:nvPr/>
        </p:nvSpPr>
        <p:spPr>
          <a:xfrm>
            <a:off x="9535621" y="3199974"/>
            <a:ext cx="9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Refinitiv</a:t>
            </a:r>
            <a:endParaRPr lang="it-IT" b="1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302202-0FCA-457C-BA0F-18CB91F014DB}"/>
              </a:ext>
            </a:extLst>
          </p:cNvPr>
          <p:cNvSpPr txBox="1"/>
          <p:nvPr/>
        </p:nvSpPr>
        <p:spPr>
          <a:xfrm>
            <a:off x="3792930" y="489392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MSCI</a:t>
            </a:r>
            <a:endParaRPr lang="it-IT" b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90EB20-8E89-4FBA-90C0-DD43AAF6CBCC}"/>
              </a:ext>
            </a:extLst>
          </p:cNvPr>
          <p:cNvSpPr txBox="1"/>
          <p:nvPr/>
        </p:nvSpPr>
        <p:spPr>
          <a:xfrm>
            <a:off x="5511958" y="1860970"/>
            <a:ext cx="153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Sustainalytics</a:t>
            </a:r>
            <a:r>
              <a:rPr lang="en-US">
                <a:solidFill>
                  <a:schemeClr val="bg1"/>
                </a:solidFill>
              </a:rPr>
              <a:t> 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D79D1-68AB-4378-ADF7-2D11C516C605}"/>
              </a:ext>
            </a:extLst>
          </p:cNvPr>
          <p:cNvSpPr/>
          <p:nvPr/>
        </p:nvSpPr>
        <p:spPr>
          <a:xfrm>
            <a:off x="4853283" y="2167103"/>
            <a:ext cx="2851297" cy="2257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571BB14-40E1-4BF7-B2FC-8B9FE7D408EB}"/>
              </a:ext>
            </a:extLst>
          </p:cNvPr>
          <p:cNvSpPr/>
          <p:nvPr/>
        </p:nvSpPr>
        <p:spPr>
          <a:xfrm>
            <a:off x="941633" y="5078593"/>
            <a:ext cx="6897442" cy="14917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1340B1E-EFFC-449F-9D26-84CE4065FB9B}"/>
              </a:ext>
            </a:extLst>
          </p:cNvPr>
          <p:cNvSpPr/>
          <p:nvPr/>
        </p:nvSpPr>
        <p:spPr>
          <a:xfrm>
            <a:off x="838200" y="2223421"/>
            <a:ext cx="3328767" cy="23084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5E82B3-9497-481E-9187-CF02A2FBAB67}"/>
              </a:ext>
            </a:extLst>
          </p:cNvPr>
          <p:cNvSpPr/>
          <p:nvPr/>
        </p:nvSpPr>
        <p:spPr>
          <a:xfrm>
            <a:off x="8390897" y="3332018"/>
            <a:ext cx="3133792" cy="3391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F3B44D-5122-4067-AD47-1D47A64AECFB}"/>
              </a:ext>
            </a:extLst>
          </p:cNvPr>
          <p:cNvSpPr/>
          <p:nvPr/>
        </p:nvSpPr>
        <p:spPr>
          <a:xfrm>
            <a:off x="3447116" y="4893927"/>
            <a:ext cx="1657350" cy="387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MSCI</a:t>
            </a:r>
            <a:endParaRPr lang="it-IT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4500CA-51F0-443C-9801-61E1E8F96611}"/>
              </a:ext>
            </a:extLst>
          </p:cNvPr>
          <p:cNvSpPr/>
          <p:nvPr/>
        </p:nvSpPr>
        <p:spPr>
          <a:xfrm>
            <a:off x="1673908" y="1895787"/>
            <a:ext cx="1657350" cy="387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S&amp;P</a:t>
            </a:r>
            <a:endParaRPr lang="it-I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00368A0-8E86-4044-BCE5-6B99092ED660}"/>
              </a:ext>
            </a:extLst>
          </p:cNvPr>
          <p:cNvSpPr/>
          <p:nvPr/>
        </p:nvSpPr>
        <p:spPr>
          <a:xfrm>
            <a:off x="9129118" y="3181693"/>
            <a:ext cx="1657350" cy="3876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Refinitiv</a:t>
            </a:r>
            <a:endParaRPr lang="it-IT"/>
          </a:p>
        </p:txBody>
      </p:sp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132DECD9-BCE3-40AE-BE42-968D08AB0AC4}"/>
              </a:ext>
            </a:extLst>
          </p:cNvPr>
          <p:cNvSpPr/>
          <p:nvPr/>
        </p:nvSpPr>
        <p:spPr>
          <a:xfrm>
            <a:off x="7807685" y="134598"/>
            <a:ext cx="3219074" cy="23907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The new Sustainalytics ratings use an inverted scale</a:t>
            </a:r>
            <a:endParaRPr lang="it-IT"/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3B4BF7D-071F-43E6-B467-21D8FF81DA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706" y="3784208"/>
            <a:ext cx="2489328" cy="908097"/>
          </a:xfrm>
          <a:prstGeom prst="rect">
            <a:avLst/>
          </a:prstGeom>
        </p:spPr>
      </p:pic>
      <p:pic>
        <p:nvPicPr>
          <p:cNvPr id="8" name="Picture 7" descr="Chart, sunburst chart&#10;&#10;Description automatically generated">
            <a:extLst>
              <a:ext uri="{FF2B5EF4-FFF2-40B4-BE49-F238E27FC236}">
                <a16:creationId xmlns:a16="http://schemas.microsoft.com/office/drawing/2014/main" id="{4DA19C59-EC21-4872-B362-B4FCECC51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060" y="4680273"/>
            <a:ext cx="2111465" cy="2038482"/>
          </a:xfrm>
          <a:prstGeom prst="rect">
            <a:avLst/>
          </a:prstGeom>
        </p:spPr>
      </p:pic>
      <p:pic>
        <p:nvPicPr>
          <p:cNvPr id="19" name="Picture 18" descr="Chart, box and whisker chart&#10;&#10;Description automatically generated">
            <a:extLst>
              <a:ext uri="{FF2B5EF4-FFF2-40B4-BE49-F238E27FC236}">
                <a16:creationId xmlns:a16="http://schemas.microsoft.com/office/drawing/2014/main" id="{9034A978-517F-4DBD-BF06-F9DABA0437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798" y="2344461"/>
            <a:ext cx="3111327" cy="199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15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DF357B-5D36-A7BA-5890-1865353F9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4" y="74428"/>
            <a:ext cx="11843995" cy="667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9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9B929-CCF6-543E-666A-5CCE4DEB5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" y="90377"/>
            <a:ext cx="11941301" cy="67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45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fQgn4CmI_BAwlj6EATr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eader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mOjUt.G9J0ojbOt0mK.C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725</Words>
  <Application>Microsoft Office PowerPoint</Application>
  <PresentationFormat>Widescreen</PresentationFormat>
  <Paragraphs>135</Paragraphs>
  <Slides>15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Frutiger-Bold</vt:lpstr>
      <vt:lpstr>Times New Roman</vt:lpstr>
      <vt:lpstr>Office Theme</vt:lpstr>
      <vt:lpstr>think-cell Slide</vt:lpstr>
      <vt:lpstr>L’importanza di una corretta e condivisa misurazione per conoscere e governare l’impatto economico e sociale della transizione</vt:lpstr>
      <vt:lpstr>ESG Reporting</vt:lpstr>
      <vt:lpstr>PowerPoint Presentation</vt:lpstr>
      <vt:lpstr>ESG Reporting Frameworks</vt:lpstr>
      <vt:lpstr>Publicly Available ESG Ratings</vt:lpstr>
      <vt:lpstr>ESG Scores Example of Divergence</vt:lpstr>
      <vt:lpstr>ESG Scores Example of Divergence</vt:lpstr>
      <vt:lpstr>PowerPoint Presentation</vt:lpstr>
      <vt:lpstr>PowerPoint Presentation</vt:lpstr>
      <vt:lpstr>PowerPoint Presentation</vt:lpstr>
      <vt:lpstr>PowerPoint Presentation</vt:lpstr>
      <vt:lpstr>EU – Sustainable Finance Regulation</vt:lpstr>
      <vt:lpstr>The EU Sustainable Finance Agenda</vt:lpstr>
      <vt:lpstr>The ten actions proposed by the Action Plan</vt:lpstr>
      <vt:lpstr>Sustainabel Finance EU Regulation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ESG – What do you need to know</dc:title>
  <dc:creator>Carmelo Latino</dc:creator>
  <cp:lastModifiedBy>Loriana Pelizzon</cp:lastModifiedBy>
  <cp:revision>158</cp:revision>
  <dcterms:created xsi:type="dcterms:W3CDTF">2021-05-10T15:29:47Z</dcterms:created>
  <dcterms:modified xsi:type="dcterms:W3CDTF">2022-06-11T10:50:21Z</dcterms:modified>
</cp:coreProperties>
</file>