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sldIdLst>
    <p:sldId id="256" r:id="rId2"/>
    <p:sldId id="257" r:id="rId3"/>
    <p:sldId id="258" r:id="rId4"/>
    <p:sldId id="259" r:id="rId5"/>
    <p:sldId id="260" r:id="rId6"/>
    <p:sldId id="265" r:id="rId7"/>
    <p:sldId id="267" r:id="rId8"/>
    <p:sldId id="266" r:id="rId9"/>
    <p:sldId id="268" r:id="rId10"/>
    <p:sldId id="262" r:id="rId11"/>
    <p:sldId id="264" r:id="rId12"/>
    <p:sldId id="269" r:id="rId13"/>
  </p:sldIdLst>
  <p:sldSz cx="12192000" cy="6858000"/>
  <p:notesSz cx="6889750" cy="1002188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4" autoAdjust="0"/>
    <p:restoredTop sz="94660"/>
  </p:normalViewPr>
  <p:slideViewPr>
    <p:cSldViewPr snapToGrid="0">
      <p:cViewPr varScale="1">
        <p:scale>
          <a:sx n="125" d="100"/>
          <a:sy n="125" d="100"/>
        </p:scale>
        <p:origin x="298"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123E2EC-DE80-0D1B-4CEC-7D6FCE9C543C}"/>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997A2E9B-CDD9-1781-22B8-E34ECA10574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1699B30F-87C6-6786-EFD0-BA84BA8F80FA}"/>
              </a:ext>
            </a:extLst>
          </p:cNvPr>
          <p:cNvSpPr>
            <a:spLocks noGrp="1"/>
          </p:cNvSpPr>
          <p:nvPr>
            <p:ph type="dt" sz="half" idx="10"/>
          </p:nvPr>
        </p:nvSpPr>
        <p:spPr/>
        <p:txBody>
          <a:bodyPr/>
          <a:lstStyle/>
          <a:p>
            <a:fld id="{37FA7957-5382-4A7F-A332-EFC9D71046F4}" type="datetimeFigureOut">
              <a:rPr lang="de-DE" smtClean="0"/>
              <a:t>11.10.2022</a:t>
            </a:fld>
            <a:endParaRPr lang="de-DE"/>
          </a:p>
        </p:txBody>
      </p:sp>
      <p:sp>
        <p:nvSpPr>
          <p:cNvPr id="5" name="Fußzeilenplatzhalter 4">
            <a:extLst>
              <a:ext uri="{FF2B5EF4-FFF2-40B4-BE49-F238E27FC236}">
                <a16:creationId xmlns:a16="http://schemas.microsoft.com/office/drawing/2014/main" id="{8DA5C51F-3D31-10E0-FEA5-EC677E02612F}"/>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D8AE9444-E6CA-6CC2-19E5-6429D59AAB11}"/>
              </a:ext>
            </a:extLst>
          </p:cNvPr>
          <p:cNvSpPr>
            <a:spLocks noGrp="1"/>
          </p:cNvSpPr>
          <p:nvPr>
            <p:ph type="sldNum" sz="quarter" idx="12"/>
          </p:nvPr>
        </p:nvSpPr>
        <p:spPr/>
        <p:txBody>
          <a:bodyPr/>
          <a:lstStyle/>
          <a:p>
            <a:fld id="{0E78470A-10D3-489E-86CC-A9CD5FFB47DD}" type="slidenum">
              <a:rPr lang="de-DE" smtClean="0"/>
              <a:t>‹Nr.›</a:t>
            </a:fld>
            <a:endParaRPr lang="de-DE"/>
          </a:p>
        </p:txBody>
      </p:sp>
    </p:spTree>
    <p:extLst>
      <p:ext uri="{BB962C8B-B14F-4D97-AF65-F5344CB8AC3E}">
        <p14:creationId xmlns:p14="http://schemas.microsoft.com/office/powerpoint/2010/main" val="29310852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D348A2-75A3-77B6-EEB0-8E3223EF65A8}"/>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292F8258-9FA8-E129-57AE-C2B4959B8311}"/>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F37D254E-7142-B371-A807-5558C69E386A}"/>
              </a:ext>
            </a:extLst>
          </p:cNvPr>
          <p:cNvSpPr>
            <a:spLocks noGrp="1"/>
          </p:cNvSpPr>
          <p:nvPr>
            <p:ph type="dt" sz="half" idx="10"/>
          </p:nvPr>
        </p:nvSpPr>
        <p:spPr/>
        <p:txBody>
          <a:bodyPr/>
          <a:lstStyle/>
          <a:p>
            <a:fld id="{37FA7957-5382-4A7F-A332-EFC9D71046F4}" type="datetimeFigureOut">
              <a:rPr lang="de-DE" smtClean="0"/>
              <a:t>11.10.2022</a:t>
            </a:fld>
            <a:endParaRPr lang="de-DE"/>
          </a:p>
        </p:txBody>
      </p:sp>
      <p:sp>
        <p:nvSpPr>
          <p:cNvPr id="5" name="Fußzeilenplatzhalter 4">
            <a:extLst>
              <a:ext uri="{FF2B5EF4-FFF2-40B4-BE49-F238E27FC236}">
                <a16:creationId xmlns:a16="http://schemas.microsoft.com/office/drawing/2014/main" id="{AC1A3CAF-7A95-B242-9076-DC4BAB09711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DED22BC-AB6E-5B46-12F8-B0365947287F}"/>
              </a:ext>
            </a:extLst>
          </p:cNvPr>
          <p:cNvSpPr>
            <a:spLocks noGrp="1"/>
          </p:cNvSpPr>
          <p:nvPr>
            <p:ph type="sldNum" sz="quarter" idx="12"/>
          </p:nvPr>
        </p:nvSpPr>
        <p:spPr/>
        <p:txBody>
          <a:bodyPr/>
          <a:lstStyle/>
          <a:p>
            <a:fld id="{0E78470A-10D3-489E-86CC-A9CD5FFB47DD}" type="slidenum">
              <a:rPr lang="de-DE" smtClean="0"/>
              <a:t>‹Nr.›</a:t>
            </a:fld>
            <a:endParaRPr lang="de-DE"/>
          </a:p>
        </p:txBody>
      </p:sp>
    </p:spTree>
    <p:extLst>
      <p:ext uri="{BB962C8B-B14F-4D97-AF65-F5344CB8AC3E}">
        <p14:creationId xmlns:p14="http://schemas.microsoft.com/office/powerpoint/2010/main" val="1257955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7903DE22-5595-BBDC-E6BD-FF63E4219D40}"/>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E06D4508-FE8D-77AB-BF6A-60625C236EC3}"/>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3F1CE94-FE3B-35C1-B134-4275C286439D}"/>
              </a:ext>
            </a:extLst>
          </p:cNvPr>
          <p:cNvSpPr>
            <a:spLocks noGrp="1"/>
          </p:cNvSpPr>
          <p:nvPr>
            <p:ph type="dt" sz="half" idx="10"/>
          </p:nvPr>
        </p:nvSpPr>
        <p:spPr/>
        <p:txBody>
          <a:bodyPr/>
          <a:lstStyle/>
          <a:p>
            <a:fld id="{37FA7957-5382-4A7F-A332-EFC9D71046F4}" type="datetimeFigureOut">
              <a:rPr lang="de-DE" smtClean="0"/>
              <a:t>11.10.2022</a:t>
            </a:fld>
            <a:endParaRPr lang="de-DE"/>
          </a:p>
        </p:txBody>
      </p:sp>
      <p:sp>
        <p:nvSpPr>
          <p:cNvPr id="5" name="Fußzeilenplatzhalter 4">
            <a:extLst>
              <a:ext uri="{FF2B5EF4-FFF2-40B4-BE49-F238E27FC236}">
                <a16:creationId xmlns:a16="http://schemas.microsoft.com/office/drawing/2014/main" id="{C9385BC9-E7C0-7560-EC5D-6E7BBCAEE4E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D9196CE8-BFF2-33B9-01EF-B706202CF908}"/>
              </a:ext>
            </a:extLst>
          </p:cNvPr>
          <p:cNvSpPr>
            <a:spLocks noGrp="1"/>
          </p:cNvSpPr>
          <p:nvPr>
            <p:ph type="sldNum" sz="quarter" idx="12"/>
          </p:nvPr>
        </p:nvSpPr>
        <p:spPr/>
        <p:txBody>
          <a:bodyPr/>
          <a:lstStyle/>
          <a:p>
            <a:fld id="{0E78470A-10D3-489E-86CC-A9CD5FFB47DD}" type="slidenum">
              <a:rPr lang="de-DE" smtClean="0"/>
              <a:t>‹Nr.›</a:t>
            </a:fld>
            <a:endParaRPr lang="de-DE"/>
          </a:p>
        </p:txBody>
      </p:sp>
    </p:spTree>
    <p:extLst>
      <p:ext uri="{BB962C8B-B14F-4D97-AF65-F5344CB8AC3E}">
        <p14:creationId xmlns:p14="http://schemas.microsoft.com/office/powerpoint/2010/main" val="16631727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295AAFD-8370-3CD0-D456-32101FA622D1}"/>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DFAEE434-0282-E8D3-3D78-68AA3316B268}"/>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116EC68E-BF24-BAA8-84CC-BB741F1FF1E1}"/>
              </a:ext>
            </a:extLst>
          </p:cNvPr>
          <p:cNvSpPr>
            <a:spLocks noGrp="1"/>
          </p:cNvSpPr>
          <p:nvPr>
            <p:ph type="dt" sz="half" idx="10"/>
          </p:nvPr>
        </p:nvSpPr>
        <p:spPr/>
        <p:txBody>
          <a:bodyPr/>
          <a:lstStyle/>
          <a:p>
            <a:fld id="{37FA7957-5382-4A7F-A332-EFC9D71046F4}" type="datetimeFigureOut">
              <a:rPr lang="de-DE" smtClean="0"/>
              <a:t>11.10.2022</a:t>
            </a:fld>
            <a:endParaRPr lang="de-DE"/>
          </a:p>
        </p:txBody>
      </p:sp>
      <p:sp>
        <p:nvSpPr>
          <p:cNvPr id="5" name="Fußzeilenplatzhalter 4">
            <a:extLst>
              <a:ext uri="{FF2B5EF4-FFF2-40B4-BE49-F238E27FC236}">
                <a16:creationId xmlns:a16="http://schemas.microsoft.com/office/drawing/2014/main" id="{711B924E-B24C-13D8-0282-B28EFCD2956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D23EFCC-5EE8-76B2-4F12-C64995C931C6}"/>
              </a:ext>
            </a:extLst>
          </p:cNvPr>
          <p:cNvSpPr>
            <a:spLocks noGrp="1"/>
          </p:cNvSpPr>
          <p:nvPr>
            <p:ph type="sldNum" sz="quarter" idx="12"/>
          </p:nvPr>
        </p:nvSpPr>
        <p:spPr/>
        <p:txBody>
          <a:bodyPr/>
          <a:lstStyle/>
          <a:p>
            <a:fld id="{0E78470A-10D3-489E-86CC-A9CD5FFB47DD}" type="slidenum">
              <a:rPr lang="de-DE" smtClean="0"/>
              <a:t>‹Nr.›</a:t>
            </a:fld>
            <a:endParaRPr lang="de-DE"/>
          </a:p>
        </p:txBody>
      </p:sp>
    </p:spTree>
    <p:extLst>
      <p:ext uri="{BB962C8B-B14F-4D97-AF65-F5344CB8AC3E}">
        <p14:creationId xmlns:p14="http://schemas.microsoft.com/office/powerpoint/2010/main" val="1669952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37B4F4-DC88-1DBD-C77B-49C986749347}"/>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0F95D9B0-1EFF-EEF0-0729-8274404B99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C61A5A51-C0D1-C7C8-8046-93D81BC6B0B0}"/>
              </a:ext>
            </a:extLst>
          </p:cNvPr>
          <p:cNvSpPr>
            <a:spLocks noGrp="1"/>
          </p:cNvSpPr>
          <p:nvPr>
            <p:ph type="dt" sz="half" idx="10"/>
          </p:nvPr>
        </p:nvSpPr>
        <p:spPr/>
        <p:txBody>
          <a:bodyPr/>
          <a:lstStyle/>
          <a:p>
            <a:fld id="{37FA7957-5382-4A7F-A332-EFC9D71046F4}" type="datetimeFigureOut">
              <a:rPr lang="de-DE" smtClean="0"/>
              <a:t>11.10.2022</a:t>
            </a:fld>
            <a:endParaRPr lang="de-DE"/>
          </a:p>
        </p:txBody>
      </p:sp>
      <p:sp>
        <p:nvSpPr>
          <p:cNvPr id="5" name="Fußzeilenplatzhalter 4">
            <a:extLst>
              <a:ext uri="{FF2B5EF4-FFF2-40B4-BE49-F238E27FC236}">
                <a16:creationId xmlns:a16="http://schemas.microsoft.com/office/drawing/2014/main" id="{F06377EA-B0B9-33C9-EC48-11E17FB7B74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334BE06-01E7-3A9F-A611-2A1A2296E1A0}"/>
              </a:ext>
            </a:extLst>
          </p:cNvPr>
          <p:cNvSpPr>
            <a:spLocks noGrp="1"/>
          </p:cNvSpPr>
          <p:nvPr>
            <p:ph type="sldNum" sz="quarter" idx="12"/>
          </p:nvPr>
        </p:nvSpPr>
        <p:spPr/>
        <p:txBody>
          <a:bodyPr/>
          <a:lstStyle/>
          <a:p>
            <a:fld id="{0E78470A-10D3-489E-86CC-A9CD5FFB47DD}" type="slidenum">
              <a:rPr lang="de-DE" smtClean="0"/>
              <a:t>‹Nr.›</a:t>
            </a:fld>
            <a:endParaRPr lang="de-DE"/>
          </a:p>
        </p:txBody>
      </p:sp>
    </p:spTree>
    <p:extLst>
      <p:ext uri="{BB962C8B-B14F-4D97-AF65-F5344CB8AC3E}">
        <p14:creationId xmlns:p14="http://schemas.microsoft.com/office/powerpoint/2010/main" val="25921813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34205BA-BFC4-7CBD-B173-3850EE388F6A}"/>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B4523274-EB67-DE3D-AF5B-3CF4E3270B44}"/>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CC33851A-67BD-2E14-8E17-2BF34898AB26}"/>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B068081C-4674-FD4C-1850-7B2CEED0E0D3}"/>
              </a:ext>
            </a:extLst>
          </p:cNvPr>
          <p:cNvSpPr>
            <a:spLocks noGrp="1"/>
          </p:cNvSpPr>
          <p:nvPr>
            <p:ph type="dt" sz="half" idx="10"/>
          </p:nvPr>
        </p:nvSpPr>
        <p:spPr/>
        <p:txBody>
          <a:bodyPr/>
          <a:lstStyle/>
          <a:p>
            <a:fld id="{37FA7957-5382-4A7F-A332-EFC9D71046F4}" type="datetimeFigureOut">
              <a:rPr lang="de-DE" smtClean="0"/>
              <a:t>11.10.2022</a:t>
            </a:fld>
            <a:endParaRPr lang="de-DE"/>
          </a:p>
        </p:txBody>
      </p:sp>
      <p:sp>
        <p:nvSpPr>
          <p:cNvPr id="6" name="Fußzeilenplatzhalter 5">
            <a:extLst>
              <a:ext uri="{FF2B5EF4-FFF2-40B4-BE49-F238E27FC236}">
                <a16:creationId xmlns:a16="http://schemas.microsoft.com/office/drawing/2014/main" id="{B2273486-3540-41D8-36C0-EE26B19E3FC7}"/>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6DEC7BB3-2D68-03D8-C3B3-8F51B05BFCD6}"/>
              </a:ext>
            </a:extLst>
          </p:cNvPr>
          <p:cNvSpPr>
            <a:spLocks noGrp="1"/>
          </p:cNvSpPr>
          <p:nvPr>
            <p:ph type="sldNum" sz="quarter" idx="12"/>
          </p:nvPr>
        </p:nvSpPr>
        <p:spPr/>
        <p:txBody>
          <a:bodyPr/>
          <a:lstStyle/>
          <a:p>
            <a:fld id="{0E78470A-10D3-489E-86CC-A9CD5FFB47DD}" type="slidenum">
              <a:rPr lang="de-DE" smtClean="0"/>
              <a:t>‹Nr.›</a:t>
            </a:fld>
            <a:endParaRPr lang="de-DE"/>
          </a:p>
        </p:txBody>
      </p:sp>
    </p:spTree>
    <p:extLst>
      <p:ext uri="{BB962C8B-B14F-4D97-AF65-F5344CB8AC3E}">
        <p14:creationId xmlns:p14="http://schemas.microsoft.com/office/powerpoint/2010/main" val="2297042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908B960-2C75-39AA-6BF3-8A9E4CA6AB4F}"/>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50F51A22-2381-2B63-34F1-90C822F6B8E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04E4CAD3-5A92-60D6-1C93-2FAC37B68606}"/>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26861E6A-4CF0-D9D5-ACD9-66BE962B99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FFF79C1A-61EF-51DE-E551-17FB6F3A46BF}"/>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A172B392-0B2F-2A57-E18B-98C6F8142996}"/>
              </a:ext>
            </a:extLst>
          </p:cNvPr>
          <p:cNvSpPr>
            <a:spLocks noGrp="1"/>
          </p:cNvSpPr>
          <p:nvPr>
            <p:ph type="dt" sz="half" idx="10"/>
          </p:nvPr>
        </p:nvSpPr>
        <p:spPr/>
        <p:txBody>
          <a:bodyPr/>
          <a:lstStyle/>
          <a:p>
            <a:fld id="{37FA7957-5382-4A7F-A332-EFC9D71046F4}" type="datetimeFigureOut">
              <a:rPr lang="de-DE" smtClean="0"/>
              <a:t>11.10.2022</a:t>
            </a:fld>
            <a:endParaRPr lang="de-DE"/>
          </a:p>
        </p:txBody>
      </p:sp>
      <p:sp>
        <p:nvSpPr>
          <p:cNvPr id="8" name="Fußzeilenplatzhalter 7">
            <a:extLst>
              <a:ext uri="{FF2B5EF4-FFF2-40B4-BE49-F238E27FC236}">
                <a16:creationId xmlns:a16="http://schemas.microsoft.com/office/drawing/2014/main" id="{137AA27C-E2FD-65EB-2CA6-E5E72E0C06DF}"/>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793745FB-B8D7-67B6-A949-0158652342A0}"/>
              </a:ext>
            </a:extLst>
          </p:cNvPr>
          <p:cNvSpPr>
            <a:spLocks noGrp="1"/>
          </p:cNvSpPr>
          <p:nvPr>
            <p:ph type="sldNum" sz="quarter" idx="12"/>
          </p:nvPr>
        </p:nvSpPr>
        <p:spPr/>
        <p:txBody>
          <a:bodyPr/>
          <a:lstStyle/>
          <a:p>
            <a:fld id="{0E78470A-10D3-489E-86CC-A9CD5FFB47DD}" type="slidenum">
              <a:rPr lang="de-DE" smtClean="0"/>
              <a:t>‹Nr.›</a:t>
            </a:fld>
            <a:endParaRPr lang="de-DE"/>
          </a:p>
        </p:txBody>
      </p:sp>
    </p:spTree>
    <p:extLst>
      <p:ext uri="{BB962C8B-B14F-4D97-AF65-F5344CB8AC3E}">
        <p14:creationId xmlns:p14="http://schemas.microsoft.com/office/powerpoint/2010/main" val="17127910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CEE55F-DD7F-B0B7-A8E4-E4B6502EEA37}"/>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837DAF86-E092-E5E8-EEED-0C8EBA183EE3}"/>
              </a:ext>
            </a:extLst>
          </p:cNvPr>
          <p:cNvSpPr>
            <a:spLocks noGrp="1"/>
          </p:cNvSpPr>
          <p:nvPr>
            <p:ph type="dt" sz="half" idx="10"/>
          </p:nvPr>
        </p:nvSpPr>
        <p:spPr/>
        <p:txBody>
          <a:bodyPr/>
          <a:lstStyle/>
          <a:p>
            <a:fld id="{37FA7957-5382-4A7F-A332-EFC9D71046F4}" type="datetimeFigureOut">
              <a:rPr lang="de-DE" smtClean="0"/>
              <a:t>11.10.2022</a:t>
            </a:fld>
            <a:endParaRPr lang="de-DE"/>
          </a:p>
        </p:txBody>
      </p:sp>
      <p:sp>
        <p:nvSpPr>
          <p:cNvPr id="4" name="Fußzeilenplatzhalter 3">
            <a:extLst>
              <a:ext uri="{FF2B5EF4-FFF2-40B4-BE49-F238E27FC236}">
                <a16:creationId xmlns:a16="http://schemas.microsoft.com/office/drawing/2014/main" id="{3F82746A-25CF-C314-E173-C33D9D159274}"/>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3561472B-E494-A621-5A6B-616D373748F5}"/>
              </a:ext>
            </a:extLst>
          </p:cNvPr>
          <p:cNvSpPr>
            <a:spLocks noGrp="1"/>
          </p:cNvSpPr>
          <p:nvPr>
            <p:ph type="sldNum" sz="quarter" idx="12"/>
          </p:nvPr>
        </p:nvSpPr>
        <p:spPr/>
        <p:txBody>
          <a:bodyPr/>
          <a:lstStyle/>
          <a:p>
            <a:fld id="{0E78470A-10D3-489E-86CC-A9CD5FFB47DD}" type="slidenum">
              <a:rPr lang="de-DE" smtClean="0"/>
              <a:t>‹Nr.›</a:t>
            </a:fld>
            <a:endParaRPr lang="de-DE"/>
          </a:p>
        </p:txBody>
      </p:sp>
    </p:spTree>
    <p:extLst>
      <p:ext uri="{BB962C8B-B14F-4D97-AF65-F5344CB8AC3E}">
        <p14:creationId xmlns:p14="http://schemas.microsoft.com/office/powerpoint/2010/main" val="1677257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8402301E-E8EC-E81F-6CED-5171EF7626DB}"/>
              </a:ext>
            </a:extLst>
          </p:cNvPr>
          <p:cNvSpPr>
            <a:spLocks noGrp="1"/>
          </p:cNvSpPr>
          <p:nvPr>
            <p:ph type="dt" sz="half" idx="10"/>
          </p:nvPr>
        </p:nvSpPr>
        <p:spPr/>
        <p:txBody>
          <a:bodyPr/>
          <a:lstStyle/>
          <a:p>
            <a:fld id="{37FA7957-5382-4A7F-A332-EFC9D71046F4}" type="datetimeFigureOut">
              <a:rPr lang="de-DE" smtClean="0"/>
              <a:t>11.10.2022</a:t>
            </a:fld>
            <a:endParaRPr lang="de-DE"/>
          </a:p>
        </p:txBody>
      </p:sp>
      <p:sp>
        <p:nvSpPr>
          <p:cNvPr id="3" name="Fußzeilenplatzhalter 2">
            <a:extLst>
              <a:ext uri="{FF2B5EF4-FFF2-40B4-BE49-F238E27FC236}">
                <a16:creationId xmlns:a16="http://schemas.microsoft.com/office/drawing/2014/main" id="{DF7B4DDD-B942-7EF1-6F08-EA0F9F613056}"/>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D01D7C8F-BD19-1D08-9500-0DC88FC06DE8}"/>
              </a:ext>
            </a:extLst>
          </p:cNvPr>
          <p:cNvSpPr>
            <a:spLocks noGrp="1"/>
          </p:cNvSpPr>
          <p:nvPr>
            <p:ph type="sldNum" sz="quarter" idx="12"/>
          </p:nvPr>
        </p:nvSpPr>
        <p:spPr/>
        <p:txBody>
          <a:bodyPr/>
          <a:lstStyle/>
          <a:p>
            <a:fld id="{0E78470A-10D3-489E-86CC-A9CD5FFB47DD}" type="slidenum">
              <a:rPr lang="de-DE" smtClean="0"/>
              <a:t>‹Nr.›</a:t>
            </a:fld>
            <a:endParaRPr lang="de-DE"/>
          </a:p>
        </p:txBody>
      </p:sp>
    </p:spTree>
    <p:extLst>
      <p:ext uri="{BB962C8B-B14F-4D97-AF65-F5344CB8AC3E}">
        <p14:creationId xmlns:p14="http://schemas.microsoft.com/office/powerpoint/2010/main" val="12906941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1D492C4-B133-ED07-5221-3FBF8C0DA16F}"/>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595B98B0-7658-A5C8-CE31-FB8266D763E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B6F038D5-6E4A-2CC4-8218-47F38F65E2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CFA6FCB8-FB75-7908-AA33-9D7C094CF393}"/>
              </a:ext>
            </a:extLst>
          </p:cNvPr>
          <p:cNvSpPr>
            <a:spLocks noGrp="1"/>
          </p:cNvSpPr>
          <p:nvPr>
            <p:ph type="dt" sz="half" idx="10"/>
          </p:nvPr>
        </p:nvSpPr>
        <p:spPr/>
        <p:txBody>
          <a:bodyPr/>
          <a:lstStyle/>
          <a:p>
            <a:fld id="{37FA7957-5382-4A7F-A332-EFC9D71046F4}" type="datetimeFigureOut">
              <a:rPr lang="de-DE" smtClean="0"/>
              <a:t>11.10.2022</a:t>
            </a:fld>
            <a:endParaRPr lang="de-DE"/>
          </a:p>
        </p:txBody>
      </p:sp>
      <p:sp>
        <p:nvSpPr>
          <p:cNvPr id="6" name="Fußzeilenplatzhalter 5">
            <a:extLst>
              <a:ext uri="{FF2B5EF4-FFF2-40B4-BE49-F238E27FC236}">
                <a16:creationId xmlns:a16="http://schemas.microsoft.com/office/drawing/2014/main" id="{9C199DBB-FE22-4F02-923D-51CEB423DD9E}"/>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F7B9FA4C-AA20-2707-4299-359381B6CC94}"/>
              </a:ext>
            </a:extLst>
          </p:cNvPr>
          <p:cNvSpPr>
            <a:spLocks noGrp="1"/>
          </p:cNvSpPr>
          <p:nvPr>
            <p:ph type="sldNum" sz="quarter" idx="12"/>
          </p:nvPr>
        </p:nvSpPr>
        <p:spPr/>
        <p:txBody>
          <a:bodyPr/>
          <a:lstStyle/>
          <a:p>
            <a:fld id="{0E78470A-10D3-489E-86CC-A9CD5FFB47DD}" type="slidenum">
              <a:rPr lang="de-DE" smtClean="0"/>
              <a:t>‹Nr.›</a:t>
            </a:fld>
            <a:endParaRPr lang="de-DE"/>
          </a:p>
        </p:txBody>
      </p:sp>
    </p:spTree>
    <p:extLst>
      <p:ext uri="{BB962C8B-B14F-4D97-AF65-F5344CB8AC3E}">
        <p14:creationId xmlns:p14="http://schemas.microsoft.com/office/powerpoint/2010/main" val="11317285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ECABCB-3ACD-968F-1C48-761C2CDB0279}"/>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50607AC6-DDD8-91C1-B608-B6A4EC3F87C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131D522D-020A-5D9F-6A84-3AE8630E94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F37CD7F2-E47C-E1AA-EE27-B292B7E3D22C}"/>
              </a:ext>
            </a:extLst>
          </p:cNvPr>
          <p:cNvSpPr>
            <a:spLocks noGrp="1"/>
          </p:cNvSpPr>
          <p:nvPr>
            <p:ph type="dt" sz="half" idx="10"/>
          </p:nvPr>
        </p:nvSpPr>
        <p:spPr/>
        <p:txBody>
          <a:bodyPr/>
          <a:lstStyle/>
          <a:p>
            <a:fld id="{37FA7957-5382-4A7F-A332-EFC9D71046F4}" type="datetimeFigureOut">
              <a:rPr lang="de-DE" smtClean="0"/>
              <a:t>11.10.2022</a:t>
            </a:fld>
            <a:endParaRPr lang="de-DE"/>
          </a:p>
        </p:txBody>
      </p:sp>
      <p:sp>
        <p:nvSpPr>
          <p:cNvPr id="6" name="Fußzeilenplatzhalter 5">
            <a:extLst>
              <a:ext uri="{FF2B5EF4-FFF2-40B4-BE49-F238E27FC236}">
                <a16:creationId xmlns:a16="http://schemas.microsoft.com/office/drawing/2014/main" id="{AF645CE1-F4D0-D7F2-64AC-096B460DBE76}"/>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40F40044-2C48-BC80-683C-988F96716186}"/>
              </a:ext>
            </a:extLst>
          </p:cNvPr>
          <p:cNvSpPr>
            <a:spLocks noGrp="1"/>
          </p:cNvSpPr>
          <p:nvPr>
            <p:ph type="sldNum" sz="quarter" idx="12"/>
          </p:nvPr>
        </p:nvSpPr>
        <p:spPr/>
        <p:txBody>
          <a:bodyPr/>
          <a:lstStyle/>
          <a:p>
            <a:fld id="{0E78470A-10D3-489E-86CC-A9CD5FFB47DD}" type="slidenum">
              <a:rPr lang="de-DE" smtClean="0"/>
              <a:t>‹Nr.›</a:t>
            </a:fld>
            <a:endParaRPr lang="de-DE"/>
          </a:p>
        </p:txBody>
      </p:sp>
    </p:spTree>
    <p:extLst>
      <p:ext uri="{BB962C8B-B14F-4D97-AF65-F5344CB8AC3E}">
        <p14:creationId xmlns:p14="http://schemas.microsoft.com/office/powerpoint/2010/main" val="30878929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432D430C-7288-A792-9EEE-B392BF0978A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AAE4F345-A6AA-C8FB-1264-244A4AE00F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332FEC5-8C10-160C-F671-13544ACE22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FA7957-5382-4A7F-A332-EFC9D71046F4}" type="datetimeFigureOut">
              <a:rPr lang="de-DE" smtClean="0"/>
              <a:t>11.10.2022</a:t>
            </a:fld>
            <a:endParaRPr lang="de-DE"/>
          </a:p>
        </p:txBody>
      </p:sp>
      <p:sp>
        <p:nvSpPr>
          <p:cNvPr id="5" name="Fußzeilenplatzhalter 4">
            <a:extLst>
              <a:ext uri="{FF2B5EF4-FFF2-40B4-BE49-F238E27FC236}">
                <a16:creationId xmlns:a16="http://schemas.microsoft.com/office/drawing/2014/main" id="{F08604DF-6D6D-D1C0-0BB3-297249C28B1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9A15BFA1-2682-5E2F-F9A5-52A8DC7B3E5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78470A-10D3-489E-86CC-A9CD5FFB47DD}" type="slidenum">
              <a:rPr lang="de-DE" smtClean="0"/>
              <a:t>‹Nr.›</a:t>
            </a:fld>
            <a:endParaRPr lang="de-DE"/>
          </a:p>
        </p:txBody>
      </p:sp>
    </p:spTree>
    <p:extLst>
      <p:ext uri="{BB962C8B-B14F-4D97-AF65-F5344CB8AC3E}">
        <p14:creationId xmlns:p14="http://schemas.microsoft.com/office/powerpoint/2010/main" val="20971012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a:extLst>
              <a:ext uri="{FF2B5EF4-FFF2-40B4-BE49-F238E27FC236}">
                <a16:creationId xmlns:a16="http://schemas.microsoft.com/office/drawing/2014/main" id="{B1AF1924-0347-F784-2DDE-3D63C01108A8}"/>
              </a:ext>
            </a:extLst>
          </p:cNvPr>
          <p:cNvSpPr txBox="1"/>
          <p:nvPr/>
        </p:nvSpPr>
        <p:spPr>
          <a:xfrm>
            <a:off x="0" y="384046"/>
            <a:ext cx="12143232" cy="6326797"/>
          </a:xfrm>
          <a:prstGeom prst="rect">
            <a:avLst/>
          </a:prstGeom>
          <a:noFill/>
        </p:spPr>
        <p:txBody>
          <a:bodyPr wrap="square">
            <a:spAutoFit/>
          </a:bodyPr>
          <a:lstStyle/>
          <a:p>
            <a:pPr>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General Assembly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October</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6</a:t>
            </a:r>
            <a:r>
              <a:rPr lang="de-DE" sz="1800" baseline="30000" dirty="0">
                <a:effectLst/>
                <a:latin typeface="Book Antiqua" panose="02040602050305030304" pitchFamily="18" charset="0"/>
                <a:ea typeface="Times New Roman" panose="02020603050405020304" pitchFamily="18" charset="0"/>
                <a:cs typeface="Courier New" panose="02070309020205020404" pitchFamily="49" charset="0"/>
              </a:rPr>
              <a:t>th</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2022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Roundtable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2</a:t>
            </a:r>
            <a:endParaRPr lang="de-DE" sz="1600" dirty="0">
              <a:effectLst/>
              <a:latin typeface="Calibri" panose="020F0502020204030204" pitchFamily="34" charset="0"/>
              <a:ea typeface="Calibri" panose="020F0502020204030204" pitchFamily="34" charset="0"/>
              <a:cs typeface="Arial" panose="020B0604020202020204" pitchFamily="34" charset="0"/>
            </a:endParaRPr>
          </a:p>
          <a:p>
            <a:pPr algn="ctr">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de-DE" sz="1800" dirty="0">
              <a:effectLst/>
              <a:latin typeface="Book Antiqua" panose="02040602050305030304" pitchFamily="18" charset="0"/>
              <a:ea typeface="Times New Roman" panose="02020603050405020304" pitchFamily="18" charset="0"/>
              <a:cs typeface="Courier New" panose="02070309020205020404" pitchFamily="49" charset="0"/>
            </a:endParaRPr>
          </a:p>
          <a:p>
            <a:pPr algn="ctr">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endParaRPr lang="de-DE" sz="1600" dirty="0">
              <a:effectLst/>
              <a:latin typeface="Calibri" panose="020F0502020204030204" pitchFamily="34" charset="0"/>
              <a:ea typeface="Calibri" panose="020F0502020204030204" pitchFamily="34" charset="0"/>
              <a:cs typeface="Arial" panose="020B0604020202020204" pitchFamily="34" charset="0"/>
            </a:endParaRPr>
          </a:p>
          <a:p>
            <a:pPr algn="ctr">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de-DE" sz="1200" dirty="0">
                <a:effectLst/>
                <a:latin typeface="Courier New" panose="02070309020205020404" pitchFamily="49" charset="0"/>
                <a:ea typeface="Times New Roman" panose="02020603050405020304" pitchFamily="18" charset="0"/>
                <a:cs typeface="Arial" panose="020B0604020202020204" pitchFamily="34" charset="0"/>
              </a:rPr>
              <a:t> </a:t>
            </a:r>
            <a:endParaRPr lang="de-DE" sz="1600" dirty="0">
              <a:effectLst/>
              <a:latin typeface="Calibri" panose="020F0502020204030204" pitchFamily="34" charset="0"/>
              <a:ea typeface="Calibri" panose="020F0502020204030204" pitchFamily="34" charset="0"/>
              <a:cs typeface="Arial" panose="020B0604020202020204" pitchFamily="34" charset="0"/>
            </a:endParaRPr>
          </a:p>
          <a:p>
            <a:pPr algn="ctr">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de-DE" sz="2400" b="1" dirty="0">
                <a:effectLst/>
                <a:latin typeface="Book Antiqua" panose="02040602050305030304" pitchFamily="18" charset="0"/>
                <a:ea typeface="Times New Roman" panose="02020603050405020304" pitchFamily="18" charset="0"/>
                <a:cs typeface="Courier New" panose="02070309020205020404" pitchFamily="49" charset="0"/>
              </a:rPr>
              <a:t>Spiritual </a:t>
            </a:r>
            <a:r>
              <a:rPr lang="de-DE" sz="2400" b="1" dirty="0" err="1">
                <a:effectLst/>
                <a:latin typeface="Book Antiqua" panose="02040602050305030304" pitchFamily="18" charset="0"/>
                <a:ea typeface="Times New Roman" panose="02020603050405020304" pitchFamily="18" charset="0"/>
                <a:cs typeface="Courier New" panose="02070309020205020404" pitchFamily="49" charset="0"/>
              </a:rPr>
              <a:t>poverty</a:t>
            </a:r>
            <a:r>
              <a:rPr lang="de-DE" sz="2400" b="1"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2400" b="1" dirty="0" err="1">
                <a:effectLst/>
                <a:latin typeface="Book Antiqua" panose="02040602050305030304" pitchFamily="18" charset="0"/>
                <a:ea typeface="Times New Roman" panose="02020603050405020304" pitchFamily="18" charset="0"/>
                <a:cs typeface="Courier New" panose="02070309020205020404" pitchFamily="49" charset="0"/>
              </a:rPr>
              <a:t>How</a:t>
            </a:r>
            <a:r>
              <a:rPr lang="de-DE" sz="2400" b="1"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2400" b="1" dirty="0" err="1">
                <a:effectLst/>
                <a:latin typeface="Book Antiqua" panose="02040602050305030304" pitchFamily="18" charset="0"/>
                <a:ea typeface="Times New Roman" panose="02020603050405020304" pitchFamily="18" charset="0"/>
                <a:cs typeface="Courier New" panose="02070309020205020404" pitchFamily="49" charset="0"/>
              </a:rPr>
              <a:t>to</a:t>
            </a:r>
            <a:r>
              <a:rPr lang="de-DE" sz="2400" b="1"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2400" b="1" dirty="0" err="1">
                <a:effectLst/>
                <a:latin typeface="Book Antiqua" panose="02040602050305030304" pitchFamily="18" charset="0"/>
                <a:ea typeface="Times New Roman" panose="02020603050405020304" pitchFamily="18" charset="0"/>
                <a:cs typeface="Courier New" panose="02070309020205020404" pitchFamily="49" charset="0"/>
              </a:rPr>
              <a:t>win</a:t>
            </a:r>
            <a:r>
              <a:rPr lang="de-DE" sz="2400" b="1"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2400" b="1" dirty="0" err="1">
                <a:effectLst/>
                <a:latin typeface="Book Antiqua" panose="02040602050305030304" pitchFamily="18" charset="0"/>
                <a:ea typeface="Times New Roman" panose="02020603050405020304" pitchFamily="18" charset="0"/>
                <a:cs typeface="Courier New" panose="02070309020205020404" pitchFamily="49" charset="0"/>
              </a:rPr>
              <a:t>today</a:t>
            </a:r>
            <a:r>
              <a:rPr lang="de-DE" sz="2400" b="1"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2400" b="1" dirty="0" err="1">
                <a:effectLst/>
                <a:latin typeface="Book Antiqua" panose="02040602050305030304" pitchFamily="18" charset="0"/>
                <a:ea typeface="Times New Roman" panose="02020603050405020304" pitchFamily="18" charset="0"/>
                <a:cs typeface="Courier New" panose="02070309020205020404" pitchFamily="49" charset="0"/>
              </a:rPr>
              <a:t>young</a:t>
            </a:r>
            <a:r>
              <a:rPr lang="de-DE" sz="2400" b="1"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2400" b="1" dirty="0" err="1">
                <a:effectLst/>
                <a:latin typeface="Book Antiqua" panose="02040602050305030304" pitchFamily="18" charset="0"/>
                <a:ea typeface="Times New Roman" panose="02020603050405020304" pitchFamily="18" charset="0"/>
                <a:cs typeface="Courier New" panose="02070309020205020404" pitchFamily="49" charset="0"/>
              </a:rPr>
              <a:t>people</a:t>
            </a:r>
            <a:r>
              <a:rPr lang="de-DE" sz="2400" b="1"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2400" b="1" dirty="0" err="1">
                <a:effectLst/>
                <a:latin typeface="Book Antiqua" panose="02040602050305030304" pitchFamily="18" charset="0"/>
                <a:ea typeface="Times New Roman" panose="02020603050405020304" pitchFamily="18" charset="0"/>
                <a:cs typeface="Courier New" panose="02070309020205020404" pitchFamily="49" charset="0"/>
              </a:rPr>
              <a:t>with</a:t>
            </a:r>
            <a:r>
              <a:rPr lang="de-DE" sz="2400" b="1" dirty="0">
                <a:effectLst/>
                <a:latin typeface="Book Antiqua" panose="02040602050305030304" pitchFamily="18" charset="0"/>
                <a:ea typeface="Times New Roman" panose="02020603050405020304" pitchFamily="18" charset="0"/>
                <a:cs typeface="Courier New" panose="02070309020205020404" pitchFamily="49" charset="0"/>
              </a:rPr>
              <a:t> Christian </a:t>
            </a:r>
            <a:r>
              <a:rPr lang="de-DE" sz="2400" b="1" dirty="0" err="1">
                <a:effectLst/>
                <a:latin typeface="Book Antiqua" panose="02040602050305030304" pitchFamily="18" charset="0"/>
                <a:ea typeface="Times New Roman" panose="02020603050405020304" pitchFamily="18" charset="0"/>
                <a:cs typeface="Courier New" panose="02070309020205020404" pitchFamily="49" charset="0"/>
              </a:rPr>
              <a:t>Social</a:t>
            </a:r>
            <a:r>
              <a:rPr lang="de-DE" sz="2400" b="1"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2400" b="1" dirty="0" err="1">
                <a:effectLst/>
                <a:latin typeface="Book Antiqua" panose="02040602050305030304" pitchFamily="18" charset="0"/>
                <a:ea typeface="Times New Roman" panose="02020603050405020304" pitchFamily="18" charset="0"/>
                <a:cs typeface="Courier New" panose="02070309020205020404" pitchFamily="49" charset="0"/>
              </a:rPr>
              <a:t>Ethics</a:t>
            </a:r>
            <a:r>
              <a:rPr lang="de-DE" sz="2400" b="1" dirty="0">
                <a:effectLst/>
                <a:latin typeface="Book Antiqua" panose="02040602050305030304" pitchFamily="18" charset="0"/>
                <a:ea typeface="Times New Roman" panose="02020603050405020304" pitchFamily="18" charset="0"/>
                <a:cs typeface="Courier New" panose="02070309020205020404" pitchFamily="49" charset="0"/>
              </a:rPr>
              <a:t>?</a:t>
            </a:r>
            <a:endParaRPr lang="de-DE" sz="2400" dirty="0">
              <a:effectLst/>
              <a:latin typeface="Book Antiqua" panose="02040602050305030304" pitchFamily="18" charset="0"/>
              <a:ea typeface="Calibri" panose="020F0502020204030204" pitchFamily="34" charset="0"/>
              <a:cs typeface="Arial" panose="020B0604020202020204" pitchFamily="34" charset="0"/>
            </a:endParaRPr>
          </a:p>
          <a:p>
            <a:pPr>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endParaRPr lang="de-DE" sz="1600" dirty="0">
              <a:effectLst/>
              <a:latin typeface="Calibri" panose="020F0502020204030204" pitchFamily="34" charset="0"/>
              <a:ea typeface="Calibri" panose="020F0502020204030204" pitchFamily="34" charset="0"/>
              <a:cs typeface="Arial" panose="020B0604020202020204" pitchFamily="34" charset="0"/>
            </a:endParaRPr>
          </a:p>
          <a:p>
            <a:pPr algn="ctr">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de-DE" sz="1200" dirty="0">
                <a:effectLst/>
                <a:latin typeface="Courier New" panose="02070309020205020404" pitchFamily="49" charset="0"/>
                <a:ea typeface="Times New Roman" panose="02020603050405020304" pitchFamily="18" charset="0"/>
                <a:cs typeface="Arial" panose="020B0604020202020204" pitchFamily="34" charset="0"/>
              </a:rPr>
              <a:t> </a:t>
            </a:r>
            <a:endParaRPr lang="de-DE" sz="1600" dirty="0">
              <a:effectLst/>
              <a:latin typeface="Calibri" panose="020F0502020204030204" pitchFamily="34" charset="0"/>
              <a:ea typeface="Calibri" panose="020F0502020204030204" pitchFamily="34" charset="0"/>
              <a:cs typeface="Arial" panose="020B0604020202020204" pitchFamily="34" charset="0"/>
            </a:endParaRPr>
          </a:p>
          <a:p>
            <a:pPr algn="ctr">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Dr. Ulrich Schürenkrämer, German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Section</a:t>
            </a:r>
            <a:endParaRPr lang="de-DE" sz="1600" dirty="0">
              <a:effectLst/>
              <a:latin typeface="Book Antiqua" panose="02040602050305030304" pitchFamily="18" charset="0"/>
              <a:ea typeface="Calibri" panose="020F0502020204030204" pitchFamily="34" charset="0"/>
              <a:cs typeface="Arial" panose="020B0604020202020204" pitchFamily="34" charset="0"/>
            </a:endParaRPr>
          </a:p>
          <a:p>
            <a:pPr algn="ctr">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endParaRPr lang="de-DE" sz="1600" dirty="0">
              <a:effectLst/>
              <a:latin typeface="Book Antiqua" panose="02040602050305030304" pitchFamily="18" charset="0"/>
              <a:ea typeface="Calibri" panose="020F0502020204030204" pitchFamily="34" charset="0"/>
              <a:cs typeface="Arial" panose="020B0604020202020204" pitchFamily="34" charset="0"/>
            </a:endParaRPr>
          </a:p>
          <a:p>
            <a:pPr algn="ctr">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de-DE" sz="1800" dirty="0">
              <a:effectLst/>
              <a:latin typeface="Book Antiqua" panose="02040602050305030304" pitchFamily="18" charset="0"/>
              <a:ea typeface="Times New Roman" panose="02020603050405020304" pitchFamily="18" charset="0"/>
              <a:cs typeface="Courier New" panose="02070309020205020404" pitchFamily="49" charset="0"/>
            </a:endParaRPr>
          </a:p>
          <a:p>
            <a:pPr algn="ctr">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endParaRPr lang="de-DE" sz="1600" dirty="0">
              <a:effectLst/>
              <a:latin typeface="Book Antiqua" panose="02040602050305030304" pitchFamily="18" charset="0"/>
              <a:ea typeface="Calibri" panose="020F0502020204030204" pitchFamily="34" charset="0"/>
              <a:cs typeface="Arial" panose="020B0604020202020204" pitchFamily="34" charset="0"/>
            </a:endParaRPr>
          </a:p>
          <a:p>
            <a:pPr algn="just">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Extracts</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from</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the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Final Paper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of</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the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Frankfurt Study Day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of</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Centesimus Annus Pro Pontifice (CAPP)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Foundation</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 German Section on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July</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16th, 2022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following</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discussions</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which</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resulted</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from</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keynote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speech</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from</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Prof. Dr. Dr. Elmar Nass.</a:t>
            </a:r>
            <a:endParaRPr lang="de-DE" sz="1600" dirty="0">
              <a:effectLst/>
              <a:latin typeface="Book Antiqua" panose="02040602050305030304" pitchFamily="18" charset="0"/>
              <a:ea typeface="Calibri" panose="020F0502020204030204" pitchFamily="34" charset="0"/>
              <a:cs typeface="Arial" panose="020B0604020202020204" pitchFamily="34" charset="0"/>
            </a:endParaRPr>
          </a:p>
          <a:p>
            <a:pPr algn="just">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endParaRPr lang="de-DE" sz="1600" dirty="0">
              <a:effectLst/>
              <a:latin typeface="Book Antiqua" panose="02040602050305030304" pitchFamily="18" charset="0"/>
              <a:ea typeface="Calibri" panose="020F0502020204030204" pitchFamily="34" charset="0"/>
              <a:cs typeface="Arial" panose="020B0604020202020204" pitchFamily="34" charset="0"/>
            </a:endParaRPr>
          </a:p>
          <a:p>
            <a:r>
              <a:rPr lang="en-US" sz="1800" dirty="0">
                <a:effectLst/>
                <a:latin typeface="Book Antiqua" panose="02040602050305030304" pitchFamily="18" charset="0"/>
                <a:ea typeface="Calibri" panose="020F0502020204030204" pitchFamily="34" charset="0"/>
                <a:cs typeface="Arial" panose="020B0604020202020204" pitchFamily="34" charset="0"/>
              </a:rPr>
              <a:t>Participants of the Study Day were further Volker </a:t>
            </a:r>
            <a:r>
              <a:rPr lang="en-US" sz="1800" dirty="0" err="1">
                <a:effectLst/>
                <a:latin typeface="Book Antiqua" panose="02040602050305030304" pitchFamily="18" charset="0"/>
                <a:ea typeface="Calibri" panose="020F0502020204030204" pitchFamily="34" charset="0"/>
                <a:cs typeface="Arial" panose="020B0604020202020204" pitchFamily="34" charset="0"/>
              </a:rPr>
              <a:t>Lauven</a:t>
            </a:r>
            <a:r>
              <a:rPr lang="en-US" sz="1800" dirty="0">
                <a:effectLst/>
                <a:latin typeface="Book Antiqua" panose="02040602050305030304" pitchFamily="18" charset="0"/>
                <a:ea typeface="Calibri" panose="020F0502020204030204" pitchFamily="34" charset="0"/>
                <a:cs typeface="Arial" panose="020B0604020202020204" pitchFamily="34" charset="0"/>
              </a:rPr>
              <a:t>, Ingo Ley, S.D. Alois K. </a:t>
            </a:r>
            <a:r>
              <a:rPr lang="en-US" sz="1800" dirty="0" err="1">
                <a:effectLst/>
                <a:latin typeface="Book Antiqua" panose="02040602050305030304" pitchFamily="18" charset="0"/>
                <a:ea typeface="Calibri" panose="020F0502020204030204" pitchFamily="34" charset="0"/>
                <a:cs typeface="Arial" panose="020B0604020202020204" pitchFamily="34" charset="0"/>
              </a:rPr>
              <a:t>Fürst</a:t>
            </a:r>
            <a:r>
              <a:rPr lang="en-US" sz="1800" dirty="0">
                <a:effectLst/>
                <a:latin typeface="Book Antiqua" panose="02040602050305030304" pitchFamily="18" charset="0"/>
                <a:ea typeface="Calibri" panose="020F0502020204030204" pitchFamily="34" charset="0"/>
                <a:cs typeface="Arial" panose="020B0604020202020204" pitchFamily="34" charset="0"/>
              </a:rPr>
              <a:t> zu Löwenstein, PD Dr. Dr. Thomas Rusche, Andrea M. Schürenkrämer, Reinhold Stücke, Sylvia Trimborn-Ley and Dr. Christoph Wagener.</a:t>
            </a:r>
            <a:endParaRPr lang="de-DE" dirty="0">
              <a:latin typeface="Book Antiqua" panose="02040602050305030304" pitchFamily="18" charset="0"/>
            </a:endParaRPr>
          </a:p>
        </p:txBody>
      </p:sp>
      <p:pic>
        <p:nvPicPr>
          <p:cNvPr id="2" name="Bild 1">
            <a:extLst>
              <a:ext uri="{FF2B5EF4-FFF2-40B4-BE49-F238E27FC236}">
                <a16:creationId xmlns:a16="http://schemas.microsoft.com/office/drawing/2014/main" id="{8B11D172-DE83-18C5-FB4D-C8A66CC2916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42320" y="67056"/>
            <a:ext cx="1176528" cy="12070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221521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a:extLst>
              <a:ext uri="{FF2B5EF4-FFF2-40B4-BE49-F238E27FC236}">
                <a16:creationId xmlns:a16="http://schemas.microsoft.com/office/drawing/2014/main" id="{324888F9-D47D-5FC3-80C0-087744AB0B92}"/>
              </a:ext>
            </a:extLst>
          </p:cNvPr>
          <p:cNvSpPr txBox="1"/>
          <p:nvPr/>
        </p:nvSpPr>
        <p:spPr>
          <a:xfrm>
            <a:off x="256032" y="365760"/>
            <a:ext cx="11740896" cy="5643276"/>
          </a:xfrm>
          <a:prstGeom prst="rect">
            <a:avLst/>
          </a:prstGeom>
          <a:noFill/>
        </p:spPr>
        <p:txBody>
          <a:bodyPr wrap="square">
            <a:spAutoFit/>
          </a:bodyPr>
          <a:lstStyle/>
          <a:p>
            <a:pPr lvl="0" algn="just">
              <a:lnSpc>
                <a:spcPct val="107000"/>
              </a:lnSpc>
              <a:spcAft>
                <a:spcPts val="800"/>
              </a:spcAft>
            </a:pPr>
            <a:r>
              <a:rPr lang="en-US" sz="1800" b="1" dirty="0">
                <a:effectLst/>
                <a:latin typeface="Book Antiqua" panose="02040602050305030304" pitchFamily="18" charset="0"/>
                <a:ea typeface="Times New Roman" panose="02020603050405020304" pitchFamily="18" charset="0"/>
                <a:cs typeface="Times New Roman" panose="02020603050405020304" pitchFamily="18" charset="0"/>
              </a:rPr>
              <a:t>There is nothing good, unless you do it</a:t>
            </a:r>
          </a:p>
          <a:p>
            <a:pPr lvl="0" algn="just">
              <a:lnSpc>
                <a:spcPct val="107000"/>
              </a:lnSpc>
              <a:spcAft>
                <a:spcPts val="800"/>
              </a:spcAft>
            </a:pPr>
            <a:endParaRPr lang="en-US" b="1" dirty="0">
              <a:latin typeface="Book Antiqua" panose="02040602050305030304" pitchFamily="18" charset="0"/>
              <a:ea typeface="Times New Roman" panose="02020603050405020304" pitchFamily="18" charset="0"/>
              <a:cs typeface="Times New Roman" panose="02020603050405020304" pitchFamily="18" charset="0"/>
            </a:endParaRPr>
          </a:p>
          <a:p>
            <a:pPr lvl="0" algn="just">
              <a:lnSpc>
                <a:spcPct val="107000"/>
              </a:lnSpc>
              <a:spcAft>
                <a:spcPts val="800"/>
              </a:spcAft>
            </a:pPr>
            <a:endParaRPr lang="en-US" sz="1800" b="1" dirty="0">
              <a:effectLst/>
              <a:latin typeface="Book Antiqua" panose="02040602050305030304" pitchFamily="18" charset="0"/>
              <a:ea typeface="Times New Roman" panose="02020603050405020304" pitchFamily="18" charset="0"/>
              <a:cs typeface="Times New Roman" panose="02020603050405020304" pitchFamily="18" charset="0"/>
            </a:endParaRPr>
          </a:p>
          <a:p>
            <a:pPr lvl="0" algn="just">
              <a:lnSpc>
                <a:spcPct val="107000"/>
              </a:lnSpc>
              <a:spcAft>
                <a:spcPts val="800"/>
              </a:spcAft>
            </a:pPr>
            <a:r>
              <a:rPr lang="en-US" sz="1800" dirty="0">
                <a:effectLst/>
                <a:latin typeface="Book Antiqua" panose="02040602050305030304" pitchFamily="18" charset="0"/>
                <a:ea typeface="Times New Roman" panose="02020603050405020304" pitchFamily="18" charset="0"/>
                <a:cs typeface="Times New Roman" panose="02020603050405020304" pitchFamily="18" charset="0"/>
              </a:rPr>
              <a:t>We are planning a multi-project/program/initiative</a:t>
            </a:r>
            <a:r>
              <a:rPr lang="en-US" sz="1800" b="1" dirty="0">
                <a:effectLst/>
                <a:latin typeface="Book Antiqua" panose="02040602050305030304" pitchFamily="18" charset="0"/>
                <a:ea typeface="Times New Roman" panose="02020603050405020304" pitchFamily="18" charset="0"/>
                <a:cs typeface="Times New Roman" panose="02020603050405020304" pitchFamily="18" charset="0"/>
              </a:rPr>
              <a:t> "Lighthouse" (</a:t>
            </a:r>
            <a:r>
              <a:rPr lang="en-US" sz="1800" dirty="0">
                <a:effectLst/>
                <a:latin typeface="Book Antiqua" panose="02040602050305030304" pitchFamily="18" charset="0"/>
                <a:ea typeface="Times New Roman" panose="02020603050405020304" pitchFamily="18" charset="0"/>
                <a:cs typeface="Times New Roman" panose="02020603050405020304" pitchFamily="18" charset="0"/>
              </a:rPr>
              <a:t>in German</a:t>
            </a:r>
            <a:r>
              <a:rPr lang="en-US" sz="1800" b="1" dirty="0">
                <a:effectLst/>
                <a:latin typeface="Book Antiqua" panose="02040602050305030304" pitchFamily="18" charset="0"/>
                <a:ea typeface="Times New Roman" panose="02020603050405020304" pitchFamily="18" charset="0"/>
                <a:cs typeface="Times New Roman" panose="02020603050405020304" pitchFamily="18" charset="0"/>
              </a:rPr>
              <a:t>: “</a:t>
            </a:r>
            <a:r>
              <a:rPr lang="en-US" sz="1800" b="1" dirty="0" err="1">
                <a:effectLst/>
                <a:latin typeface="Book Antiqua" panose="02040602050305030304" pitchFamily="18" charset="0"/>
                <a:ea typeface="Times New Roman" panose="02020603050405020304" pitchFamily="18" charset="0"/>
                <a:cs typeface="Times New Roman" panose="02020603050405020304" pitchFamily="18" charset="0"/>
              </a:rPr>
              <a:t>Leuchtturm</a:t>
            </a:r>
            <a:r>
              <a:rPr lang="en-US" sz="1800" b="1" dirty="0">
                <a:effectLst/>
                <a:latin typeface="Book Antiqua" panose="02040602050305030304" pitchFamily="18" charset="0"/>
                <a:ea typeface="Times New Roman" panose="02020603050405020304" pitchFamily="18" charset="0"/>
                <a:cs typeface="Times New Roman" panose="02020603050405020304" pitchFamily="18" charset="0"/>
              </a:rPr>
              <a:t>”) </a:t>
            </a:r>
            <a:r>
              <a:rPr lang="en-US" sz="1800" dirty="0">
                <a:effectLst/>
                <a:latin typeface="Book Antiqua" panose="02040602050305030304" pitchFamily="18" charset="0"/>
                <a:ea typeface="Times New Roman" panose="02020603050405020304" pitchFamily="18" charset="0"/>
                <a:cs typeface="Times New Roman" panose="02020603050405020304" pitchFamily="18" charset="0"/>
              </a:rPr>
              <a:t>as a concrete format and as concrete events realizing that there are three levels which we have to differentiate if it comes to recommendations of action.</a:t>
            </a:r>
            <a:endParaRPr lang="en-US" b="1" dirty="0">
              <a:latin typeface="Book Antiqua" panose="0204060205030503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en-US" sz="1800" dirty="0">
                <a:effectLst/>
                <a:latin typeface="Book Antiqua" panose="02040602050305030304" pitchFamily="18" charset="0"/>
                <a:ea typeface="Times New Roman" panose="02020603050405020304" pitchFamily="18" charset="0"/>
                <a:cs typeface="Times New Roman" panose="02020603050405020304" pitchFamily="18" charset="0"/>
              </a:rPr>
              <a:t>Macro level of the church and the society: the Catholic church as a lighthouse. How can our beloved church be again the lighthouse for our society as well as in politics and economy?</a:t>
            </a:r>
            <a:endParaRPr lang="de-DE"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07000"/>
              </a:lnSpc>
              <a:spcAft>
                <a:spcPts val="800"/>
              </a:spcAft>
              <a:buFont typeface="Symbol" panose="05050102010706020507" pitchFamily="18" charset="2"/>
              <a:buChar char=""/>
            </a:pPr>
            <a:r>
              <a:rPr lang="en-US" sz="1800" dirty="0" err="1">
                <a:effectLst/>
                <a:latin typeface="Book Antiqua" panose="02040602050305030304" pitchFamily="18" charset="0"/>
                <a:ea typeface="Times New Roman" panose="02020603050405020304" pitchFamily="18" charset="0"/>
                <a:cs typeface="Times New Roman" panose="02020603050405020304" pitchFamily="18" charset="0"/>
              </a:rPr>
              <a:t>Meso</a:t>
            </a:r>
            <a:r>
              <a:rPr lang="en-US" sz="1800" dirty="0">
                <a:effectLst/>
                <a:latin typeface="Book Antiqua" panose="02040602050305030304" pitchFamily="18" charset="0"/>
                <a:ea typeface="Times New Roman" panose="02020603050405020304" pitchFamily="18" charset="0"/>
                <a:cs typeface="Times New Roman" panose="02020603050405020304" pitchFamily="18" charset="0"/>
              </a:rPr>
              <a:t> level of the organization: CAPP as a lighthouse. How can we worldwide and in Germany as a papal foundation be a lighthouse to disseminate CST?</a:t>
            </a:r>
            <a:endParaRPr lang="de-DE"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07000"/>
              </a:lnSpc>
              <a:spcAft>
                <a:spcPts val="800"/>
              </a:spcAft>
              <a:buFont typeface="Symbol" panose="05050102010706020507" pitchFamily="18" charset="2"/>
              <a:buChar char=""/>
            </a:pPr>
            <a:r>
              <a:rPr lang="en-US" sz="1800" dirty="0">
                <a:effectLst/>
                <a:latin typeface="Book Antiqua" panose="02040602050305030304" pitchFamily="18" charset="0"/>
                <a:ea typeface="Times New Roman" panose="02020603050405020304" pitchFamily="18" charset="0"/>
                <a:cs typeface="Times New Roman" panose="02020603050405020304" pitchFamily="18" charset="0"/>
              </a:rPr>
              <a:t>Micro level of the individual: men as lighthouse. How can each of us as practicing Christian be a lighthouse in telling about our faith in everyday life, family, work and society?</a:t>
            </a:r>
          </a:p>
          <a:p>
            <a:pPr lvl="0" algn="just">
              <a:lnSpc>
                <a:spcPct val="107000"/>
              </a:lnSpc>
              <a:spcAft>
                <a:spcPts val="800"/>
              </a:spcAft>
            </a:pPr>
            <a:endParaRPr lang="de-DE" sz="1800" dirty="0">
              <a:effectLst/>
              <a:latin typeface="Calibri" panose="020F0502020204030204" pitchFamily="34" charset="0"/>
              <a:ea typeface="Calibri" panose="020F0502020204030204" pitchFamily="34" charset="0"/>
              <a:cs typeface="Arial" panose="020B0604020202020204" pitchFamily="34" charset="0"/>
            </a:endParaRPr>
          </a:p>
          <a:p>
            <a:pPr lvl="0" algn="just">
              <a:lnSpc>
                <a:spcPct val="107000"/>
              </a:lnSpc>
              <a:spcAft>
                <a:spcPts val="800"/>
              </a:spcAft>
            </a:pPr>
            <a:r>
              <a:rPr lang="en-US" dirty="0">
                <a:effectLst/>
                <a:latin typeface="Book Antiqua" panose="02040602050305030304" pitchFamily="18" charset="0"/>
                <a:ea typeface="Calibri" panose="020F0502020204030204" pitchFamily="34" charset="0"/>
                <a:cs typeface="Times New Roman" panose="02020603050405020304" pitchFamily="18" charset="0"/>
              </a:rPr>
              <a:t>While it is not ours or our intention to make recommendations of action to the macro level,</a:t>
            </a:r>
            <a:r>
              <a:rPr lang="en-US" dirty="0">
                <a:latin typeface="Book Antiqua" panose="02040602050305030304" pitchFamily="18" charset="0"/>
                <a:ea typeface="Calibri" panose="020F0502020204030204" pitchFamily="34" charset="0"/>
                <a:cs typeface="Times New Roman" panose="02020603050405020304" pitchFamily="18" charset="0"/>
              </a:rPr>
              <a:t> </a:t>
            </a:r>
            <a:r>
              <a:rPr lang="en-US" sz="1800" dirty="0">
                <a:effectLst/>
                <a:latin typeface="Book Antiqua" panose="02040602050305030304" pitchFamily="18" charset="0"/>
                <a:ea typeface="Times New Roman" panose="02020603050405020304" pitchFamily="18" charset="0"/>
                <a:cs typeface="Times New Roman" panose="02020603050405020304" pitchFamily="18" charset="0"/>
              </a:rPr>
              <a:t>we feel that we can contribute to the </a:t>
            </a:r>
            <a:r>
              <a:rPr lang="en-US" sz="1800" dirty="0" err="1">
                <a:effectLst/>
                <a:latin typeface="Book Antiqua" panose="02040602050305030304" pitchFamily="18" charset="0"/>
                <a:ea typeface="Times New Roman" panose="02020603050405020304" pitchFamily="18" charset="0"/>
                <a:cs typeface="Times New Roman" panose="02020603050405020304" pitchFamily="18" charset="0"/>
              </a:rPr>
              <a:t>meso</a:t>
            </a:r>
            <a:r>
              <a:rPr lang="en-US" sz="1800" dirty="0">
                <a:effectLst/>
                <a:latin typeface="Book Antiqua" panose="02040602050305030304" pitchFamily="18" charset="0"/>
                <a:ea typeface="Times New Roman" panose="02020603050405020304" pitchFamily="18" charset="0"/>
                <a:cs typeface="Times New Roman" panose="02020603050405020304" pitchFamily="18" charset="0"/>
              </a:rPr>
              <a:t> and micro level, also by enlisting church shepherds as mouthpieces to be more inclusive to youth.</a:t>
            </a:r>
            <a:endParaRPr lang="de-DE" sz="16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2" name="Bild 1">
            <a:extLst>
              <a:ext uri="{FF2B5EF4-FFF2-40B4-BE49-F238E27FC236}">
                <a16:creationId xmlns:a16="http://schemas.microsoft.com/office/drawing/2014/main" id="{0F34BCCC-B41A-AE56-BB19-F594EC90189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42320" y="67056"/>
            <a:ext cx="1176528" cy="12070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66869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a:extLst>
              <a:ext uri="{FF2B5EF4-FFF2-40B4-BE49-F238E27FC236}">
                <a16:creationId xmlns:a16="http://schemas.microsoft.com/office/drawing/2014/main" id="{A5885C79-8852-2FDC-556A-79BCABD284A4}"/>
              </a:ext>
            </a:extLst>
          </p:cNvPr>
          <p:cNvSpPr txBox="1"/>
          <p:nvPr/>
        </p:nvSpPr>
        <p:spPr>
          <a:xfrm>
            <a:off x="249936" y="499873"/>
            <a:ext cx="11826240" cy="5552546"/>
          </a:xfrm>
          <a:prstGeom prst="rect">
            <a:avLst/>
          </a:prstGeom>
          <a:noFill/>
        </p:spPr>
        <p:txBody>
          <a:bodyPr wrap="square">
            <a:spAutoFit/>
          </a:bodyPr>
          <a:lstStyle/>
          <a:p>
            <a:pPr>
              <a:lnSpc>
                <a:spcPct val="107000"/>
              </a:lnSpc>
              <a:spcAft>
                <a:spcPts val="800"/>
              </a:spcAft>
            </a:pPr>
            <a:r>
              <a:rPr lang="en-US" dirty="0">
                <a:effectLst/>
                <a:latin typeface="Book Antiqua" panose="02040602050305030304" pitchFamily="18" charset="0"/>
                <a:ea typeface="Times New Roman" panose="02020603050405020304" pitchFamily="18" charset="0"/>
                <a:cs typeface="Times New Roman" panose="02020603050405020304" pitchFamily="18" charset="0"/>
              </a:rPr>
              <a:t>Our </a:t>
            </a:r>
            <a:r>
              <a:rPr lang="en-US" b="1" dirty="0">
                <a:latin typeface="Book Antiqua" panose="02040602050305030304" pitchFamily="18" charset="0"/>
                <a:ea typeface="Times New Roman" panose="02020603050405020304" pitchFamily="18" charset="0"/>
                <a:cs typeface="Times New Roman" panose="02020603050405020304" pitchFamily="18" charset="0"/>
              </a:rPr>
              <a:t>L</a:t>
            </a:r>
            <a:r>
              <a:rPr lang="en-US" b="1" dirty="0">
                <a:effectLst/>
                <a:latin typeface="Book Antiqua" panose="02040602050305030304" pitchFamily="18" charset="0"/>
                <a:ea typeface="Times New Roman" panose="02020603050405020304" pitchFamily="18" charset="0"/>
                <a:cs typeface="Times New Roman" panose="02020603050405020304" pitchFamily="18" charset="0"/>
              </a:rPr>
              <a:t>ighthouse</a:t>
            </a:r>
            <a:r>
              <a:rPr lang="en-US" dirty="0">
                <a:effectLst/>
                <a:latin typeface="Book Antiqua" panose="02040602050305030304" pitchFamily="18" charset="0"/>
                <a:ea typeface="Times New Roman" panose="02020603050405020304" pitchFamily="18" charset="0"/>
                <a:cs typeface="Times New Roman" panose="02020603050405020304" pitchFamily="18" charset="0"/>
              </a:rPr>
              <a:t> for CST in Germany shall encompass:</a:t>
            </a:r>
          </a:p>
          <a:p>
            <a:pPr>
              <a:lnSpc>
                <a:spcPct val="107000"/>
              </a:lnSpc>
              <a:spcAft>
                <a:spcPts val="800"/>
              </a:spcAft>
            </a:pPr>
            <a:endParaRPr lang="en-US" dirty="0">
              <a:effectLst/>
              <a:latin typeface="Book Antiqua" panose="02040602050305030304" pitchFamily="18" charset="0"/>
              <a:ea typeface="Times New Roman" panose="02020603050405020304" pitchFamily="18" charset="0"/>
              <a:cs typeface="Times New Roman" panose="02020603050405020304" pitchFamily="18" charset="0"/>
            </a:endParaRPr>
          </a:p>
          <a:p>
            <a:pPr>
              <a:lnSpc>
                <a:spcPct val="107000"/>
              </a:lnSpc>
              <a:spcAft>
                <a:spcPts val="800"/>
              </a:spcAft>
            </a:pPr>
            <a:endParaRPr lang="en-US" dirty="0">
              <a:effectLst/>
              <a:latin typeface="Book Antiqua" panose="02040602050305030304" pitchFamily="18" charset="0"/>
              <a:ea typeface="Times New Roman" panose="02020603050405020304" pitchFamily="18" charset="0"/>
              <a:cs typeface="Times New Roman" panose="02020603050405020304" pitchFamily="18" charset="0"/>
            </a:endParaRPr>
          </a:p>
          <a:p>
            <a:pPr>
              <a:lnSpc>
                <a:spcPct val="107000"/>
              </a:lnSpc>
              <a:spcAft>
                <a:spcPts val="800"/>
              </a:spcAft>
            </a:pPr>
            <a:r>
              <a:rPr lang="en-US" dirty="0">
                <a:effectLst/>
                <a:latin typeface="Book Antiqua" panose="02040602050305030304" pitchFamily="18" charset="0"/>
                <a:ea typeface="Times New Roman" panose="02020603050405020304" pitchFamily="18" charset="0"/>
                <a:cs typeface="Times New Roman" panose="02020603050405020304" pitchFamily="18" charset="0"/>
              </a:rPr>
              <a:t>The development of a certified training course on CST to promote leadership and management competences in private and public corporations, non-governmental organizations (NGOs) and church institutions in close cooperation with a German university and CAPP.</a:t>
            </a:r>
          </a:p>
          <a:p>
            <a:pPr>
              <a:lnSpc>
                <a:spcPct val="107000"/>
              </a:lnSpc>
              <a:spcAft>
                <a:spcPts val="800"/>
              </a:spcAft>
            </a:pPr>
            <a:endParaRPr lang="de-DE" dirty="0">
              <a:effectLst/>
              <a:latin typeface="Book Antiqua" panose="02040602050305030304" pitchFamily="18" charset="0"/>
              <a:ea typeface="Calibri" panose="020F0502020204030204" pitchFamily="34" charset="0"/>
              <a:cs typeface="Arial" panose="020B0604020202020204" pitchFamily="34" charset="0"/>
            </a:endParaRPr>
          </a:p>
          <a:p>
            <a:pPr>
              <a:lnSpc>
                <a:spcPct val="107000"/>
              </a:lnSpc>
              <a:spcAft>
                <a:spcPts val="800"/>
              </a:spcAft>
            </a:pPr>
            <a:r>
              <a:rPr lang="en-US" dirty="0">
                <a:effectLst/>
                <a:latin typeface="Book Antiqua" panose="02040602050305030304" pitchFamily="18" charset="0"/>
                <a:ea typeface="Times New Roman" panose="02020603050405020304" pitchFamily="18" charset="0"/>
                <a:cs typeface="Times New Roman" panose="02020603050405020304" pitchFamily="18" charset="0"/>
              </a:rPr>
              <a:t>The organization of a Conference in 2023 </a:t>
            </a:r>
            <a:r>
              <a:rPr lang="en-US" dirty="0">
                <a:effectLst/>
                <a:latin typeface="Book Antiqua" panose="02040602050305030304" pitchFamily="18" charset="0"/>
                <a:ea typeface="Calibri" panose="020F0502020204030204" pitchFamily="34" charset="0"/>
                <a:cs typeface="Times New Roman" panose="02020603050405020304" pitchFamily="18" charset="0"/>
              </a:rPr>
              <a:t>on sustainable business management/impact investing based on Christian leadership ethics (including virtue ethics, integrity of creation, peace etc.) in promotion of CST.</a:t>
            </a:r>
          </a:p>
          <a:p>
            <a:pPr>
              <a:lnSpc>
                <a:spcPct val="107000"/>
              </a:lnSpc>
              <a:spcAft>
                <a:spcPts val="800"/>
              </a:spcAft>
            </a:pPr>
            <a:endParaRPr lang="en-US" dirty="0">
              <a:latin typeface="Book Antiqua" panose="0204060205030503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dirty="0">
                <a:effectLst/>
                <a:latin typeface="Book Antiqua" panose="02040602050305030304" pitchFamily="18" charset="0"/>
                <a:ea typeface="Calibri" panose="020F0502020204030204" pitchFamily="34" charset="0"/>
                <a:cs typeface="Times New Roman" panose="02020603050405020304" pitchFamily="18" charset="0"/>
              </a:rPr>
              <a:t>The hosting of a series of fireside chats with testimonials around megatrends and the principles of CST.</a:t>
            </a:r>
            <a:endParaRPr lang="de-DE" dirty="0">
              <a:effectLst/>
              <a:latin typeface="Book Antiqua" panose="02040602050305030304" pitchFamily="18" charset="0"/>
              <a:ea typeface="Times New Roman" panose="02020603050405020304" pitchFamily="18" charset="0"/>
              <a:cs typeface="Arial" panose="020B0604020202020204" pitchFamily="34" charset="0"/>
            </a:endParaRPr>
          </a:p>
          <a:p>
            <a:pPr>
              <a:lnSpc>
                <a:spcPct val="107000"/>
              </a:lnSpc>
              <a:spcAft>
                <a:spcPts val="800"/>
              </a:spcAft>
            </a:pPr>
            <a:endParaRPr lang="en-US" dirty="0">
              <a:latin typeface="Book Antiqua" panose="0204060205030503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dirty="0">
                <a:effectLst/>
                <a:latin typeface="Book Antiqua" panose="02040602050305030304" pitchFamily="18" charset="0"/>
                <a:ea typeface="Calibri" panose="020F0502020204030204" pitchFamily="34" charset="0"/>
                <a:cs typeface="Times New Roman" panose="02020603050405020304" pitchFamily="18" charset="0"/>
              </a:rPr>
              <a:t>The gearing of our future meetings on the topics and together with the young generation in dissemination of Christian Social Teaching.</a:t>
            </a:r>
            <a:endParaRPr lang="de-DE" dirty="0">
              <a:effectLst/>
              <a:latin typeface="Book Antiqua" panose="02040602050305030304" pitchFamily="18" charset="0"/>
              <a:ea typeface="Calibri" panose="020F0502020204030204" pitchFamily="34" charset="0"/>
              <a:cs typeface="Arial" panose="020B0604020202020204" pitchFamily="34" charset="0"/>
            </a:endParaRPr>
          </a:p>
          <a:p>
            <a:pPr marL="457200">
              <a:lnSpc>
                <a:spcPct val="107000"/>
              </a:lnSpc>
              <a:spcAft>
                <a:spcPts val="800"/>
              </a:spcAft>
            </a:pPr>
            <a:r>
              <a:rPr lang="en-US" dirty="0">
                <a:effectLst/>
                <a:latin typeface="Book Antiqua" panose="02040602050305030304" pitchFamily="18" charset="0"/>
                <a:ea typeface="Calibri" panose="020F0502020204030204" pitchFamily="34" charset="0"/>
                <a:cs typeface="Times New Roman" panose="02020603050405020304" pitchFamily="18" charset="0"/>
              </a:rPr>
              <a:t> </a:t>
            </a:r>
            <a:endParaRPr lang="de-DE" dirty="0">
              <a:effectLst/>
              <a:latin typeface="Book Antiqua" panose="02040602050305030304" pitchFamily="18" charset="0"/>
              <a:ea typeface="Calibri" panose="020F0502020204030204" pitchFamily="34" charset="0"/>
              <a:cs typeface="Arial" panose="020B0604020202020204" pitchFamily="34" charset="0"/>
            </a:endParaRPr>
          </a:p>
        </p:txBody>
      </p:sp>
      <p:pic>
        <p:nvPicPr>
          <p:cNvPr id="2" name="Bild 1">
            <a:extLst>
              <a:ext uri="{FF2B5EF4-FFF2-40B4-BE49-F238E27FC236}">
                <a16:creationId xmlns:a16="http://schemas.microsoft.com/office/drawing/2014/main" id="{0CE8C118-F3DE-80E4-275A-7E9DB85B06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42320" y="67056"/>
            <a:ext cx="1176528" cy="12070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4575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a:extLst>
              <a:ext uri="{FF2B5EF4-FFF2-40B4-BE49-F238E27FC236}">
                <a16:creationId xmlns:a16="http://schemas.microsoft.com/office/drawing/2014/main" id="{7C0F1CE9-FC6A-383F-881A-3FFE143DF584}"/>
              </a:ext>
            </a:extLst>
          </p:cNvPr>
          <p:cNvSpPr txBox="1"/>
          <p:nvPr/>
        </p:nvSpPr>
        <p:spPr>
          <a:xfrm>
            <a:off x="3048000" y="3240455"/>
            <a:ext cx="6096000" cy="377091"/>
          </a:xfrm>
          <a:prstGeom prst="rect">
            <a:avLst/>
          </a:prstGeom>
          <a:noFill/>
        </p:spPr>
        <p:txBody>
          <a:bodyPr wrap="square">
            <a:spAutoFit/>
          </a:bodyPr>
          <a:lstStyle/>
          <a:p>
            <a:pPr>
              <a:lnSpc>
                <a:spcPct val="107000"/>
              </a:lnSpc>
              <a:spcAft>
                <a:spcPts val="800"/>
              </a:spcAft>
            </a:pPr>
            <a:r>
              <a:rPr lang="en-US" sz="1800" b="1" dirty="0">
                <a:effectLst/>
                <a:latin typeface="Book Antiqua" panose="02040602050305030304" pitchFamily="18" charset="0"/>
                <a:ea typeface="Times New Roman" panose="02020603050405020304" pitchFamily="18" charset="0"/>
                <a:cs typeface="Times New Roman" panose="02020603050405020304" pitchFamily="18" charset="0"/>
              </a:rPr>
              <a:t>        Thank you very much for your attention</a:t>
            </a:r>
            <a:endParaRPr lang="de-DE" sz="1600" b="1"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2" name="Bild 1">
            <a:extLst>
              <a:ext uri="{FF2B5EF4-FFF2-40B4-BE49-F238E27FC236}">
                <a16:creationId xmlns:a16="http://schemas.microsoft.com/office/drawing/2014/main" id="{BC921B04-1975-F042-03C5-F70B5F28EA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42320" y="67056"/>
            <a:ext cx="1176528" cy="12070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83977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a:extLst>
              <a:ext uri="{FF2B5EF4-FFF2-40B4-BE49-F238E27FC236}">
                <a16:creationId xmlns:a16="http://schemas.microsoft.com/office/drawing/2014/main" id="{542ECC96-4310-318A-1694-B3CB40916268}"/>
              </a:ext>
            </a:extLst>
          </p:cNvPr>
          <p:cNvSpPr txBox="1"/>
          <p:nvPr/>
        </p:nvSpPr>
        <p:spPr>
          <a:xfrm>
            <a:off x="286512" y="316992"/>
            <a:ext cx="11826240" cy="6909712"/>
          </a:xfrm>
          <a:prstGeom prst="rect">
            <a:avLst/>
          </a:prstGeom>
          <a:noFill/>
        </p:spPr>
        <p:txBody>
          <a:bodyPr wrap="square">
            <a:spAutoFit/>
          </a:bodyPr>
          <a:lstStyle/>
          <a:p>
            <a:pPr algn="just">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de-DE" sz="1800" b="1" dirty="0" err="1">
                <a:effectLst/>
                <a:latin typeface="Book Antiqua" panose="02040602050305030304" pitchFamily="18" charset="0"/>
                <a:ea typeface="Times New Roman" panose="02020603050405020304" pitchFamily="18" charset="0"/>
                <a:cs typeface="Courier New" panose="02070309020205020404" pitchFamily="49" charset="0"/>
              </a:rPr>
              <a:t>Poverty</a:t>
            </a:r>
            <a:r>
              <a:rPr lang="de-DE" sz="1800" b="1"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b="1" dirty="0" err="1">
                <a:effectLst/>
                <a:latin typeface="Book Antiqua" panose="02040602050305030304" pitchFamily="18" charset="0"/>
                <a:ea typeface="Times New Roman" panose="02020603050405020304" pitchFamily="18" charset="0"/>
                <a:cs typeface="Courier New" panose="02070309020205020404" pitchFamily="49" charset="0"/>
              </a:rPr>
              <a:t>exists</a:t>
            </a:r>
            <a:r>
              <a:rPr lang="de-DE" sz="1800" b="1" dirty="0">
                <a:effectLst/>
                <a:latin typeface="Book Antiqua" panose="02040602050305030304" pitchFamily="18" charset="0"/>
                <a:ea typeface="Times New Roman" panose="02020603050405020304" pitchFamily="18" charset="0"/>
                <a:cs typeface="Courier New" panose="02070309020205020404" pitchFamily="49" charset="0"/>
              </a:rPr>
              <a:t> and </a:t>
            </a:r>
            <a:r>
              <a:rPr lang="de-DE" sz="1800" b="1" dirty="0" err="1">
                <a:effectLst/>
                <a:latin typeface="Book Antiqua" panose="02040602050305030304" pitchFamily="18" charset="0"/>
                <a:ea typeface="Times New Roman" panose="02020603050405020304" pitchFamily="18" charset="0"/>
                <a:cs typeface="Courier New" panose="02070309020205020404" pitchFamily="49" charset="0"/>
              </a:rPr>
              <a:t>it</a:t>
            </a:r>
            <a:r>
              <a:rPr lang="de-DE" sz="1800" b="1"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b="1" dirty="0" err="1">
                <a:effectLst/>
                <a:latin typeface="Book Antiqua" panose="02040602050305030304" pitchFamily="18" charset="0"/>
                <a:ea typeface="Times New Roman" panose="02020603050405020304" pitchFamily="18" charset="0"/>
                <a:cs typeface="Courier New" panose="02070309020205020404" pitchFamily="49" charset="0"/>
              </a:rPr>
              <a:t>exists</a:t>
            </a:r>
            <a:r>
              <a:rPr lang="de-DE" sz="1800" b="1" dirty="0">
                <a:effectLst/>
                <a:latin typeface="Book Antiqua" panose="02040602050305030304" pitchFamily="18" charset="0"/>
                <a:ea typeface="Times New Roman" panose="02020603050405020304" pitchFamily="18" charset="0"/>
                <a:cs typeface="Courier New" panose="02070309020205020404" pitchFamily="49" charset="0"/>
              </a:rPr>
              <a:t> in </a:t>
            </a:r>
            <a:r>
              <a:rPr lang="de-DE" sz="1800" b="1" dirty="0" err="1">
                <a:effectLst/>
                <a:latin typeface="Book Antiqua" panose="02040602050305030304" pitchFamily="18" charset="0"/>
                <a:ea typeface="Times New Roman" panose="02020603050405020304" pitchFamily="18" charset="0"/>
                <a:cs typeface="Courier New" panose="02070309020205020404" pitchFamily="49" charset="0"/>
              </a:rPr>
              <a:t>various</a:t>
            </a:r>
            <a:r>
              <a:rPr lang="de-DE" sz="1800" b="1"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b="1" dirty="0" err="1">
                <a:effectLst/>
                <a:latin typeface="Book Antiqua" panose="02040602050305030304" pitchFamily="18" charset="0"/>
                <a:ea typeface="Times New Roman" panose="02020603050405020304" pitchFamily="18" charset="0"/>
                <a:cs typeface="Courier New" panose="02070309020205020404" pitchFamily="49" charset="0"/>
              </a:rPr>
              <a:t>forms</a:t>
            </a:r>
            <a:r>
              <a:rPr lang="de-DE" sz="1800" b="1" dirty="0">
                <a:effectLst/>
                <a:latin typeface="Book Antiqua" panose="02040602050305030304" pitchFamily="18" charset="0"/>
                <a:ea typeface="Times New Roman" panose="02020603050405020304" pitchFamily="18" charset="0"/>
                <a:cs typeface="Courier New" panose="02070309020205020404" pitchFamily="49" charset="0"/>
              </a:rPr>
              <a:t>. </a:t>
            </a:r>
          </a:p>
          <a:p>
            <a:pPr algn="just">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de-DE" dirty="0">
              <a:latin typeface="Book Antiqua" panose="02040602050305030304" pitchFamily="18" charset="0"/>
              <a:ea typeface="Times New Roman" panose="02020603050405020304" pitchFamily="18" charset="0"/>
              <a:cs typeface="Courier New" panose="02070309020205020404" pitchFamily="49" charset="0"/>
            </a:endParaRPr>
          </a:p>
          <a:p>
            <a:pPr algn="just">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de-DE" dirty="0">
              <a:latin typeface="Book Antiqua" panose="02040602050305030304" pitchFamily="18" charset="0"/>
              <a:ea typeface="Times New Roman" panose="02020603050405020304" pitchFamily="18" charset="0"/>
              <a:cs typeface="Courier New" panose="02070309020205020404" pitchFamily="49" charset="0"/>
            </a:endParaRPr>
          </a:p>
          <a:p>
            <a:pPr algn="just">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Germany</a:t>
            </a:r>
            <a:r>
              <a:rPr lang="de-DE" dirty="0">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is</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the</a:t>
            </a:r>
            <a:r>
              <a:rPr lang="de-DE" dirty="0">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fourth</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largest</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economy</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in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the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world</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ranking</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 6 in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the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Human Development Index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among</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189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nations</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and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No</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17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wealthiest</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among</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193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nations</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a:t>
            </a:r>
          </a:p>
          <a:p>
            <a:pPr algn="just">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de-DE" dirty="0">
              <a:latin typeface="Book Antiqua" panose="02040602050305030304" pitchFamily="18" charset="0"/>
              <a:ea typeface="Times New Roman" panose="02020603050405020304" pitchFamily="18" charset="0"/>
              <a:cs typeface="Courier New" panose="02070309020205020404" pitchFamily="49" charset="0"/>
            </a:endParaRPr>
          </a:p>
          <a:p>
            <a:pPr algn="just">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de-DE" dirty="0">
                <a:latin typeface="Book Antiqua" panose="02040602050305030304" pitchFamily="18" charset="0"/>
                <a:ea typeface="Times New Roman" panose="02020603050405020304" pitchFamily="18" charset="0"/>
                <a:cs typeface="Courier New" panose="02070309020205020404" pitchFamily="49" charset="0"/>
              </a:rPr>
              <a:t>M</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aterial and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financial</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poverty</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 in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the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absolute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definition</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eradicated</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is</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defined</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in relative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terms</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as</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less</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than</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60%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of</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the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median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income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p>
          <a:p>
            <a:pPr algn="just">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de-DE" dirty="0">
              <a:latin typeface="Book Antiqua" panose="02040602050305030304" pitchFamily="18" charset="0"/>
              <a:ea typeface="Times New Roman" panose="02020603050405020304" pitchFamily="18" charset="0"/>
              <a:cs typeface="Courier New" panose="02070309020205020404" pitchFamily="49" charset="0"/>
            </a:endParaRPr>
          </a:p>
          <a:p>
            <a:pPr algn="just">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A strong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welfare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system</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is</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in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place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for</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the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precarious</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members</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and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those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who</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need</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help</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like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the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homeless</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get</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support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from</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wide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range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of</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public</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and private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charity</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organizations</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including</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church</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institutions</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p>
          <a:p>
            <a:pPr algn="just">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de-DE" dirty="0">
              <a:latin typeface="Book Antiqua" panose="02040602050305030304" pitchFamily="18" charset="0"/>
              <a:ea typeface="Times New Roman" panose="02020603050405020304" pitchFamily="18" charset="0"/>
              <a:cs typeface="Courier New" panose="02070309020205020404" pitchFamily="49" charset="0"/>
            </a:endParaRPr>
          </a:p>
          <a:p>
            <a:pPr algn="just">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Germany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is</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caring</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about</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the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poverty</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in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other</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parts</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of</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the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world</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and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supports</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with</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development</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aid</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in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the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amount</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of</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several</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Billions</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Euro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each</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year</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p>
          <a:p>
            <a:pPr algn="just">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de-DE" dirty="0">
              <a:latin typeface="Book Antiqua" panose="02040602050305030304" pitchFamily="18" charset="0"/>
              <a:ea typeface="Times New Roman" panose="02020603050405020304" pitchFamily="18" charset="0"/>
              <a:cs typeface="Courier New" panose="02070309020205020404" pitchFamily="49" charset="0"/>
            </a:endParaRPr>
          </a:p>
          <a:p>
            <a:pPr algn="just">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The German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churches</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collected</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taxes</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and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further</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income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of</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more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than</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12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bn</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Euro in 2020. The Catholic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church</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alone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contributes</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about</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850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mn</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Euro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each</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year</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through</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its</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various</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vehicles</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like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Miserior</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Adveniat,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Renovabis</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or</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else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to</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projects</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in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need</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around</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the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world</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to</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eradicate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poverty</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and promote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sustainable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development</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and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peace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endParaRPr lang="de-DE" sz="18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de-DE" sz="16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2" name="Bild 1">
            <a:extLst>
              <a:ext uri="{FF2B5EF4-FFF2-40B4-BE49-F238E27FC236}">
                <a16:creationId xmlns:a16="http://schemas.microsoft.com/office/drawing/2014/main" id="{C69394A1-A5F3-35B2-8EA2-5F8B8C746DC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42320" y="67056"/>
            <a:ext cx="1176528" cy="12070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60386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a:extLst>
              <a:ext uri="{FF2B5EF4-FFF2-40B4-BE49-F238E27FC236}">
                <a16:creationId xmlns:a16="http://schemas.microsoft.com/office/drawing/2014/main" id="{BEF88393-4DA9-409B-C151-190A478728A6}"/>
              </a:ext>
            </a:extLst>
          </p:cNvPr>
          <p:cNvSpPr txBox="1"/>
          <p:nvPr/>
        </p:nvSpPr>
        <p:spPr>
          <a:xfrm>
            <a:off x="329184" y="353568"/>
            <a:ext cx="11667744" cy="6148478"/>
          </a:xfrm>
          <a:prstGeom prst="rect">
            <a:avLst/>
          </a:prstGeom>
          <a:noFill/>
        </p:spPr>
        <p:txBody>
          <a:bodyPr wrap="square">
            <a:spAutoFit/>
          </a:bodyPr>
          <a:lstStyle/>
          <a:p>
            <a:pPr algn="just">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However</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the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current</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handling</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of</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abuse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cases</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and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the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confrontation</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around</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the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synodal </a:t>
            </a:r>
          </a:p>
          <a:p>
            <a:pPr algn="just">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way</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discussing</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structural</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and organizational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issues</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put</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the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Catholic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church</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in Germany </a:t>
            </a:r>
          </a:p>
          <a:p>
            <a:pPr algn="just">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into</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crises</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mode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a:t>
            </a:r>
          </a:p>
          <a:p>
            <a:pPr algn="just">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de-DE" dirty="0">
              <a:latin typeface="Book Antiqua" panose="02040602050305030304" pitchFamily="18" charset="0"/>
              <a:ea typeface="Times New Roman" panose="02020603050405020304" pitchFamily="18" charset="0"/>
              <a:cs typeface="Courier New" panose="02070309020205020404" pitchFamily="49" charset="0"/>
            </a:endParaRPr>
          </a:p>
          <a:p>
            <a:pPr algn="just">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de-DE" dirty="0">
                <a:latin typeface="Book Antiqua" panose="02040602050305030304" pitchFamily="18" charset="0"/>
                <a:ea typeface="Times New Roman" panose="02020603050405020304" pitchFamily="18" charset="0"/>
                <a:cs typeface="Courier New" panose="02070309020205020404" pitchFamily="49" charset="0"/>
              </a:rPr>
              <a:t>This</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has</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been</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mirrored</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by</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more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than</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200.000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leavers</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per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year</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since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2018.</a:t>
            </a:r>
            <a:r>
              <a:rPr lang="de-DE" sz="1600" dirty="0">
                <a:latin typeface="Calibri" panose="020F0502020204030204" pitchFamily="34" charset="0"/>
                <a:ea typeface="Times New Roman" panose="02020603050405020304" pitchFamily="18" charset="0"/>
                <a:cs typeface="Arial" panose="020B0604020202020204" pitchFamily="34" charset="0"/>
              </a:rPr>
              <a:t> </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The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number</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of</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leavers</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hit</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record</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with</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359.205 in 2021. </a:t>
            </a:r>
          </a:p>
          <a:p>
            <a:pPr algn="just">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de-DE" dirty="0">
              <a:latin typeface="Book Antiqua" panose="02040602050305030304" pitchFamily="18" charset="0"/>
              <a:ea typeface="Times New Roman" panose="02020603050405020304" pitchFamily="18" charset="0"/>
              <a:cs typeface="Courier New" panose="02070309020205020404" pitchFamily="49" charset="0"/>
            </a:endParaRPr>
          </a:p>
          <a:p>
            <a:pPr algn="just">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de-DE" dirty="0">
                <a:latin typeface="Book Antiqua" panose="02040602050305030304" pitchFamily="18" charset="0"/>
                <a:ea typeface="Times New Roman" panose="02020603050405020304" pitchFamily="18" charset="0"/>
                <a:cs typeface="Courier New" panose="02070309020205020404" pitchFamily="49" charset="0"/>
              </a:rPr>
              <a:t>B</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y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the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way</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the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situation</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in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the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protestant</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church</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with</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similar</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number</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of</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more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than</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200.000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leavers</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in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the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last</a:t>
            </a:r>
            <a:r>
              <a:rPr lang="de-DE" sz="1600" dirty="0">
                <a:latin typeface="Calibri" panose="020F0502020204030204" pitchFamily="34" charset="0"/>
                <a:ea typeface="Times New Roman" panose="02020603050405020304" pitchFamily="18" charset="0"/>
                <a:cs typeface="Arial" panose="020B0604020202020204" pitchFamily="34"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eight</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years</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and 280.000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leavers</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in 2021,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is</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not different. </a:t>
            </a:r>
          </a:p>
          <a:p>
            <a:pPr algn="just">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de-DE" sz="1800" dirty="0">
              <a:effectLst/>
              <a:latin typeface="Book Antiqua" panose="02040602050305030304" pitchFamily="18" charset="0"/>
              <a:ea typeface="Times New Roman" panose="02020603050405020304" pitchFamily="18" charset="0"/>
              <a:cs typeface="Courier New" panose="02070309020205020404" pitchFamily="49" charset="0"/>
            </a:endParaRPr>
          </a:p>
          <a:p>
            <a:pPr algn="just">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Thus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the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number</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of</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Christians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is</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in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decline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in Germany and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has</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fallen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below</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50%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of</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the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population</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of</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about</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84 Million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people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in March 2022.</a:t>
            </a:r>
          </a:p>
          <a:p>
            <a:pPr algn="just">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de-DE" dirty="0">
              <a:latin typeface="Book Antiqua" panose="02040602050305030304" pitchFamily="18" charset="0"/>
              <a:ea typeface="Times New Roman" panose="02020603050405020304" pitchFamily="18" charset="0"/>
              <a:cs typeface="Courier New" panose="02070309020205020404" pitchFamily="49" charset="0"/>
            </a:endParaRPr>
          </a:p>
          <a:p>
            <a:pPr algn="just">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de-DE" dirty="0">
                <a:latin typeface="Book Antiqua" panose="02040602050305030304" pitchFamily="18" charset="0"/>
                <a:ea typeface="Times New Roman" panose="02020603050405020304" pitchFamily="18" charset="0"/>
                <a:cs typeface="Courier New" panose="02070309020205020404" pitchFamily="49" charset="0"/>
              </a:rPr>
              <a:t>And </a:t>
            </a:r>
            <a:r>
              <a:rPr lang="de-DE" dirty="0" err="1">
                <a:latin typeface="Book Antiqua" panose="02040602050305030304" pitchFamily="18" charset="0"/>
                <a:ea typeface="Times New Roman" panose="02020603050405020304" pitchFamily="18" charset="0"/>
                <a:cs typeface="Courier New" panose="02070309020205020404" pitchFamily="49" charset="0"/>
              </a:rPr>
              <a:t>o</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nly</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10%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of</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these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Christians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attend</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the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church</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services</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on Saturday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or</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Sunday!!</a:t>
            </a:r>
            <a:endParaRPr lang="de-DE" sz="16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endParaRPr lang="de-DE" sz="1600" dirty="0">
              <a:effectLst/>
              <a:latin typeface="Calibri" panose="020F0502020204030204" pitchFamily="34" charset="0"/>
              <a:ea typeface="Calibri" panose="020F0502020204030204" pitchFamily="34" charset="0"/>
              <a:cs typeface="Arial" panose="020B0604020202020204" pitchFamily="34" charset="0"/>
            </a:endParaRPr>
          </a:p>
          <a:p>
            <a:r>
              <a:rPr lang="de-DE" sz="1800" b="1" dirty="0" err="1">
                <a:effectLst/>
                <a:latin typeface="Book Antiqua" panose="02040602050305030304" pitchFamily="18" charset="0"/>
                <a:ea typeface="Times New Roman" panose="02020603050405020304" pitchFamily="18" charset="0"/>
                <a:cs typeface="Courier New" panose="02070309020205020404" pitchFamily="49" charset="0"/>
              </a:rPr>
              <a:t>Germany’s</a:t>
            </a:r>
            <a:r>
              <a:rPr lang="de-DE" sz="1800" b="1"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b="1" dirty="0" err="1">
                <a:effectLst/>
                <a:latin typeface="Book Antiqua" panose="02040602050305030304" pitchFamily="18" charset="0"/>
                <a:ea typeface="Times New Roman" panose="02020603050405020304" pitchFamily="18" charset="0"/>
                <a:cs typeface="Courier New" panose="02070309020205020404" pitchFamily="49" charset="0"/>
              </a:rPr>
              <a:t>poverty</a:t>
            </a:r>
            <a:r>
              <a:rPr lang="de-DE" sz="1800" b="1"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b="1" dirty="0" err="1">
                <a:effectLst/>
                <a:latin typeface="Book Antiqua" panose="02040602050305030304" pitchFamily="18" charset="0"/>
                <a:ea typeface="Times New Roman" panose="02020603050405020304" pitchFamily="18" charset="0"/>
                <a:cs typeface="Courier New" panose="02070309020205020404" pitchFamily="49" charset="0"/>
              </a:rPr>
              <a:t>is</a:t>
            </a:r>
            <a:r>
              <a:rPr lang="de-DE" sz="1800" b="1"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b="1" dirty="0" err="1">
                <a:effectLst/>
                <a:latin typeface="Book Antiqua" panose="02040602050305030304" pitchFamily="18" charset="0"/>
                <a:ea typeface="Times New Roman" panose="02020603050405020304" pitchFamily="18" charset="0"/>
                <a:cs typeface="Courier New" panose="02070309020205020404" pitchFamily="49" charset="0"/>
              </a:rPr>
              <a:t>the</a:t>
            </a:r>
            <a:r>
              <a:rPr lang="de-DE" sz="1800" b="1" dirty="0">
                <a:effectLst/>
                <a:latin typeface="Book Antiqua" panose="02040602050305030304" pitchFamily="18" charset="0"/>
                <a:ea typeface="Times New Roman" panose="02020603050405020304" pitchFamily="18" charset="0"/>
                <a:cs typeface="Courier New" panose="02070309020205020404" pitchFamily="49" charset="0"/>
              </a:rPr>
              <a:t> spiritual </a:t>
            </a:r>
            <a:r>
              <a:rPr lang="de-DE" sz="1800" b="1" dirty="0" err="1">
                <a:effectLst/>
                <a:latin typeface="Book Antiqua" panose="02040602050305030304" pitchFamily="18" charset="0"/>
                <a:ea typeface="Times New Roman" panose="02020603050405020304" pitchFamily="18" charset="0"/>
                <a:cs typeface="Courier New" panose="02070309020205020404" pitchFamily="49" charset="0"/>
              </a:rPr>
              <a:t>poverty</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In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deed</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what</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is</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missing</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is</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the</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r>
              <a:rPr lang="de-DE" sz="1800" dirty="0" err="1">
                <a:effectLst/>
                <a:latin typeface="Book Antiqua" panose="02040602050305030304" pitchFamily="18" charset="0"/>
                <a:ea typeface="Times New Roman" panose="02020603050405020304" pitchFamily="18" charset="0"/>
                <a:cs typeface="Courier New" panose="02070309020205020404" pitchFamily="49" charset="0"/>
              </a:rPr>
              <a:t>evangelization</a:t>
            </a:r>
            <a:r>
              <a:rPr lang="de-DE" sz="1800" dirty="0">
                <a:effectLst/>
                <a:latin typeface="Book Antiqua" panose="02040602050305030304" pitchFamily="18" charset="0"/>
                <a:ea typeface="Times New Roman" panose="02020603050405020304" pitchFamily="18" charset="0"/>
                <a:cs typeface="Courier New" panose="02070309020205020404" pitchFamily="49" charset="0"/>
              </a:rPr>
              <a:t>. </a:t>
            </a:r>
            <a:endParaRPr lang="de-DE" sz="12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2" name="Bild 1">
            <a:extLst>
              <a:ext uri="{FF2B5EF4-FFF2-40B4-BE49-F238E27FC236}">
                <a16:creationId xmlns:a16="http://schemas.microsoft.com/office/drawing/2014/main" id="{C8AEDCCD-8915-615B-3CC6-6916F5D5CE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42320" y="67056"/>
            <a:ext cx="1176528" cy="12070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96457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4E96690-A8A5-CC48-D4F4-120184D94515}"/>
              </a:ext>
            </a:extLst>
          </p:cNvPr>
          <p:cNvSpPr>
            <a:spLocks noChangeArrowheads="1"/>
          </p:cNvSpPr>
          <p:nvPr/>
        </p:nvSpPr>
        <p:spPr bwMode="auto">
          <a:xfrm>
            <a:off x="140208" y="139767"/>
            <a:ext cx="11844528" cy="64171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de-DE" altLang="de-DE" b="1"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Christian </a:t>
            </a:r>
            <a:r>
              <a:rPr kumimoji="0" lang="de-DE" altLang="de-DE" b="1"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Social</a:t>
            </a:r>
            <a:r>
              <a:rPr kumimoji="0" lang="de-DE" altLang="de-DE" b="1"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Teaching </a:t>
            </a:r>
            <a:r>
              <a:rPr kumimoji="0" lang="de-DE" altLang="de-DE" b="1"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of</a:t>
            </a:r>
            <a:r>
              <a:rPr kumimoji="0" lang="de-DE" altLang="de-DE" b="1"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1"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the</a:t>
            </a:r>
            <a:r>
              <a:rPr kumimoji="0" lang="de-DE" altLang="de-DE" b="1"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Catholic Church  (CST)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is</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immensely</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rich</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a:t>
            </a:r>
          </a:p>
          <a:p>
            <a:pPr marL="0" marR="0" lvl="0" indent="0" algn="just" defTabSz="914400" rtl="0" eaLnBrk="0" fontAlgn="base" latinLnBrk="0" hangingPunct="0">
              <a:lnSpc>
                <a:spcPct val="100000"/>
              </a:lnSpc>
              <a:spcBef>
                <a:spcPct val="0"/>
              </a:spcBef>
              <a:spcAft>
                <a:spcPct val="0"/>
              </a:spcAft>
              <a:buClrTx/>
              <a:buSzTx/>
              <a:buFontTx/>
              <a:buNone/>
              <a:tabLst/>
            </a:pPr>
            <a:endParaRPr lang="de-DE" altLang="de-DE" dirty="0">
              <a:latin typeface="Book Antiqua" panose="02040602050305030304" pitchFamily="18" charset="0"/>
              <a:ea typeface="Times New Roman" panose="02020603050405020304" pitchFamily="18" charset="0"/>
              <a:cs typeface="Courier New" panose="02070309020205020404" pitchFamily="49"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de-DE" altLang="de-DE" dirty="0">
              <a:latin typeface="Book Antiqua" panose="02040602050305030304" pitchFamily="18" charset="0"/>
              <a:ea typeface="Times New Roman" panose="02020603050405020304" pitchFamily="18" charset="0"/>
              <a:cs typeface="Courier New" panose="02070309020205020404" pitchFamily="49"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de-DE" altLang="de-DE" dirty="0">
              <a:latin typeface="Book Antiqua" panose="02040602050305030304" pitchFamily="18" charset="0"/>
              <a:ea typeface="Times New Roman" panose="02020603050405020304" pitchFamily="18" charset="0"/>
              <a:cs typeface="Courier New" panose="02070309020205020404" pitchFamily="49"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Its</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basic</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values</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like human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dignity</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justice</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freedom</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or</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common</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good</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p>
          <a:p>
            <a:pPr marL="0" marR="0" lvl="0" indent="0" algn="just" defTabSz="914400" rtl="0" eaLnBrk="0" fontAlgn="base" latinLnBrk="0" hangingPunct="0">
              <a:lnSpc>
                <a:spcPct val="100000"/>
              </a:lnSpc>
              <a:spcBef>
                <a:spcPct val="0"/>
              </a:spcBef>
              <a:spcAft>
                <a:spcPct val="0"/>
              </a:spcAft>
              <a:buClrTx/>
              <a:buSzTx/>
              <a:buFontTx/>
              <a:buNone/>
              <a:tabLst/>
            </a:pPr>
            <a:endParaRPr lang="de-DE" altLang="de-DE" dirty="0">
              <a:latin typeface="Book Antiqua" panose="02040602050305030304" pitchFamily="18" charset="0"/>
              <a:ea typeface="Times New Roman" panose="02020603050405020304" pitchFamily="18" charset="0"/>
              <a:cs typeface="Courier New" panose="02070309020205020404" pitchFamily="49"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de-DE" altLang="de-DE" dirty="0">
              <a:latin typeface="Book Antiqua" panose="02040602050305030304" pitchFamily="18" charset="0"/>
              <a:ea typeface="Times New Roman" panose="02020603050405020304" pitchFamily="18" charset="0"/>
              <a:cs typeface="Courier New" panose="02070309020205020404" pitchFamily="49"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its</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social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principles</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of</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personality</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solidarity</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subsidiarity</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and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sustainability</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lang="de-DE" altLang="de-DE" dirty="0">
                <a:latin typeface="Book Antiqua" panose="02040602050305030304" pitchFamily="18" charset="0"/>
                <a:ea typeface="Times New Roman" panose="02020603050405020304" pitchFamily="18" charset="0"/>
                <a:cs typeface="Courier New" panose="02070309020205020404" pitchFamily="49" charset="0"/>
              </a:rPr>
              <a:t>and</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p>
          <a:p>
            <a:pPr marL="0" marR="0" lvl="0" indent="0" algn="just" defTabSz="914400" rtl="0" eaLnBrk="0" fontAlgn="base" latinLnBrk="0" hangingPunct="0">
              <a:lnSpc>
                <a:spcPct val="100000"/>
              </a:lnSpc>
              <a:spcBef>
                <a:spcPct val="0"/>
              </a:spcBef>
              <a:spcAft>
                <a:spcPct val="0"/>
              </a:spcAft>
              <a:buClrTx/>
              <a:buSzTx/>
              <a:buFontTx/>
              <a:buNone/>
              <a:tabLst/>
            </a:pPr>
            <a:endParaRPr lang="de-DE" altLang="de-DE" dirty="0">
              <a:latin typeface="Book Antiqua" panose="02040602050305030304" pitchFamily="18" charset="0"/>
              <a:ea typeface="Times New Roman" panose="02020603050405020304" pitchFamily="18" charset="0"/>
              <a:cs typeface="Courier New" panose="02070309020205020404" pitchFamily="49"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de-DE" altLang="de-DE" dirty="0">
              <a:latin typeface="Book Antiqua" panose="02040602050305030304" pitchFamily="18" charset="0"/>
              <a:ea typeface="Times New Roman" panose="02020603050405020304" pitchFamily="18" charset="0"/>
              <a:cs typeface="Courier New" panose="02070309020205020404" pitchFamily="49"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lang="de-DE" altLang="de-DE" dirty="0" err="1">
                <a:latin typeface="Book Antiqua" panose="02040602050305030304" pitchFamily="18" charset="0"/>
                <a:ea typeface="Times New Roman" panose="02020603050405020304" pitchFamily="18" charset="0"/>
                <a:cs typeface="Courier New" panose="02070309020205020404" pitchFamily="49" charset="0"/>
              </a:rPr>
              <a:t>its</a:t>
            </a:r>
            <a:r>
              <a:rPr lang="de-DE" altLang="de-DE" dirty="0">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social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virtues</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like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mercy</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social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love</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and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irenic</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living</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together</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as</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 proprium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of</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the</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Catholic social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doctrine</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in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contrast</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to</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purely</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rational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or</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economic</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or</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constructivist</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ethics</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are</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treasure</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a:t>
            </a:r>
          </a:p>
          <a:p>
            <a:pPr marL="0" marR="0" lvl="0" indent="0" algn="just" defTabSz="914400" rtl="0" eaLnBrk="0" fontAlgn="base" latinLnBrk="0" hangingPunct="0">
              <a:lnSpc>
                <a:spcPct val="100000"/>
              </a:lnSpc>
              <a:spcBef>
                <a:spcPct val="0"/>
              </a:spcBef>
              <a:spcAft>
                <a:spcPct val="0"/>
              </a:spcAft>
              <a:buClrTx/>
              <a:buSzTx/>
              <a:buFontTx/>
              <a:buNone/>
              <a:tabLst/>
            </a:pPr>
            <a:endParaRPr lang="de-DE" altLang="de-DE" dirty="0">
              <a:latin typeface="Book Antiqua" panose="02040602050305030304" pitchFamily="18" charset="0"/>
              <a:ea typeface="Times New Roman" panose="02020603050405020304" pitchFamily="18" charset="0"/>
              <a:cs typeface="Courier New" panose="02070309020205020404" pitchFamily="49"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de-DE" altLang="de-DE" dirty="0">
              <a:latin typeface="Book Antiqua" panose="02040602050305030304" pitchFamily="18" charset="0"/>
              <a:ea typeface="Times New Roman" panose="02020603050405020304" pitchFamily="18" charset="0"/>
              <a:cs typeface="Courier New" panose="02070309020205020404" pitchFamily="49"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de-DE" altLang="de-DE" dirty="0">
              <a:latin typeface="Book Antiqua" panose="02040602050305030304" pitchFamily="18" charset="0"/>
              <a:ea typeface="Times New Roman" panose="02020603050405020304" pitchFamily="18" charset="0"/>
              <a:cs typeface="Courier New" panose="02070309020205020404" pitchFamily="49"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CST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is</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firmly</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anchored</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and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recognized</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in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our</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society</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namely</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in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our</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German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constitution</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with</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Art. 1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Clause</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1 ‚Die Würde des Menschen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is</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unantastbar‘( ‚Human </a:t>
            </a:r>
            <a:r>
              <a:rPr lang="de-DE" altLang="de-DE" dirty="0" err="1">
                <a:latin typeface="Book Antiqua" panose="02040602050305030304" pitchFamily="18" charset="0"/>
                <a:ea typeface="Times New Roman" panose="02020603050405020304" pitchFamily="18" charset="0"/>
                <a:cs typeface="Courier New" panose="02070309020205020404" pitchFamily="49" charset="0"/>
              </a:rPr>
              <a:t>d</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ignity</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is</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inviolable</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or</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with</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the</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social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bonding</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of</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private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property</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but large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parts</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of</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society</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lang="de-DE" altLang="de-DE" dirty="0" err="1">
                <a:latin typeface="Book Antiqua" panose="02040602050305030304" pitchFamily="18" charset="0"/>
                <a:ea typeface="Times New Roman" panose="02020603050405020304" pitchFamily="18" charset="0"/>
                <a:cs typeface="Courier New" panose="02070309020205020404" pitchFamily="49" charset="0"/>
              </a:rPr>
              <a:t>are</a:t>
            </a:r>
            <a:r>
              <a:rPr lang="de-DE" altLang="de-DE" dirty="0">
                <a:latin typeface="Book Antiqua" panose="02040602050305030304" pitchFamily="18" charset="0"/>
                <a:ea typeface="Times New Roman" panose="02020603050405020304" pitchFamily="18" charset="0"/>
                <a:cs typeface="Courier New" panose="02070309020205020404" pitchFamily="49" charset="0"/>
              </a:rPr>
              <a:t> not</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aware</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of</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where</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this</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is</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coming</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from</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p>
          <a:p>
            <a:pPr marL="0" marR="0" lvl="0" indent="0" algn="just" defTabSz="914400" rtl="0" eaLnBrk="0" fontAlgn="base" latinLnBrk="0" hangingPunct="0">
              <a:lnSpc>
                <a:spcPct val="100000"/>
              </a:lnSpc>
              <a:spcBef>
                <a:spcPct val="0"/>
              </a:spcBef>
              <a:spcAft>
                <a:spcPct val="0"/>
              </a:spcAft>
              <a:buClrTx/>
              <a:buSzTx/>
              <a:buFontTx/>
              <a:buNone/>
              <a:tabLst/>
            </a:pPr>
            <a:endParaRPr lang="de-DE" altLang="de-DE" dirty="0">
              <a:latin typeface="Book Antiqua" panose="02040602050305030304" pitchFamily="18" charset="0"/>
              <a:ea typeface="Times New Roman" panose="02020603050405020304" pitchFamily="18" charset="0"/>
              <a:cs typeface="Courier New" panose="02070309020205020404" pitchFamily="49"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de-DE" altLang="de-DE" dirty="0">
              <a:latin typeface="Book Antiqua" panose="02040602050305030304" pitchFamily="18" charset="0"/>
              <a:ea typeface="Times New Roman" panose="02020603050405020304" pitchFamily="18" charset="0"/>
              <a:cs typeface="Courier New" panose="02070309020205020404" pitchFamily="49"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de-DE" altLang="de-DE" dirty="0">
              <a:latin typeface="Book Antiqua" panose="02040602050305030304" pitchFamily="18" charset="0"/>
              <a:ea typeface="Times New Roman" panose="02020603050405020304" pitchFamily="18" charset="0"/>
              <a:cs typeface="Courier New" panose="02070309020205020404" pitchFamily="49"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People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appreciate</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the</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social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values</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principles</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and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virtues</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without</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knowing</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that</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they</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are</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Christian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based</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p>
          <a:p>
            <a:pPr marL="0" marR="0" lvl="0" indent="0" algn="just" defTabSz="914400" rtl="0" eaLnBrk="0" fontAlgn="base" latinLnBrk="0" hangingPunct="0">
              <a:lnSpc>
                <a:spcPct val="100000"/>
              </a:lnSpc>
              <a:spcBef>
                <a:spcPct val="0"/>
              </a:spcBef>
              <a:spcAft>
                <a:spcPct val="0"/>
              </a:spcAft>
              <a:buClrTx/>
              <a:buSzTx/>
              <a:buFontTx/>
              <a:buNone/>
              <a:tabLst/>
            </a:pPr>
            <a:endParaRPr lang="de-DE" altLang="de-DE" dirty="0">
              <a:latin typeface="Book Antiqua" panose="02040602050305030304" pitchFamily="18" charset="0"/>
              <a:ea typeface="Times New Roman" panose="02020603050405020304" pitchFamily="18" charset="0"/>
              <a:cs typeface="Courier New" panose="02070309020205020404" pitchFamily="49" charset="0"/>
            </a:endParaRPr>
          </a:p>
        </p:txBody>
      </p:sp>
      <p:pic>
        <p:nvPicPr>
          <p:cNvPr id="3" name="Bild 1">
            <a:extLst>
              <a:ext uri="{FF2B5EF4-FFF2-40B4-BE49-F238E27FC236}">
                <a16:creationId xmlns:a16="http://schemas.microsoft.com/office/drawing/2014/main" id="{483680BF-8B49-58FD-377E-E7396CCEC48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42320" y="67056"/>
            <a:ext cx="1176528" cy="12070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46077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345E20A-A381-5DFD-7174-9182977A0A4C}"/>
              </a:ext>
            </a:extLst>
          </p:cNvPr>
          <p:cNvSpPr>
            <a:spLocks noChangeArrowheads="1"/>
          </p:cNvSpPr>
          <p:nvPr/>
        </p:nvSpPr>
        <p:spPr bwMode="auto">
          <a:xfrm>
            <a:off x="286512" y="4071409"/>
            <a:ext cx="10558555" cy="877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lang="de-DE" altLang="de-DE" dirty="0">
              <a:latin typeface="Book Antiqua" panose="0204060205030503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b="0" i="0" u="none" strike="noStrike" cap="none" normalizeH="0" baseline="0" dirty="0">
              <a:ln>
                <a:noFill/>
              </a:ln>
              <a:solidFill>
                <a:schemeClr val="tx1"/>
              </a:solidFill>
              <a:effectLst/>
              <a:latin typeface="Book Antiqua" panose="0204060205030503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b="0" i="0" u="none" strike="noStrike" cap="none" normalizeH="0" baseline="0" dirty="0">
              <a:ln>
                <a:noFill/>
              </a:ln>
              <a:solidFill>
                <a:schemeClr val="tx1"/>
              </a:solidFill>
              <a:effectLst/>
              <a:latin typeface="Book Antiqua" panose="02040602050305030304" pitchFamily="18" charset="0"/>
            </a:endParaRPr>
          </a:p>
        </p:txBody>
      </p:sp>
      <p:sp>
        <p:nvSpPr>
          <p:cNvPr id="13" name="Rectangle 10">
            <a:extLst>
              <a:ext uri="{FF2B5EF4-FFF2-40B4-BE49-F238E27FC236}">
                <a16:creationId xmlns:a16="http://schemas.microsoft.com/office/drawing/2014/main" id="{3C224A41-AABA-7616-2CBA-1AD3F770CA31}"/>
              </a:ext>
            </a:extLst>
          </p:cNvPr>
          <p:cNvSpPr>
            <a:spLocks noChangeArrowheads="1"/>
          </p:cNvSpPr>
          <p:nvPr/>
        </p:nvSpPr>
        <p:spPr bwMode="auto">
          <a:xfrm>
            <a:off x="286512" y="566726"/>
            <a:ext cx="11673839" cy="5863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de-DE" b="1" dirty="0">
                <a:effectLst/>
                <a:latin typeface="Book Antiqua" panose="02040602050305030304" pitchFamily="18" charset="0"/>
                <a:ea typeface="Times New Roman" panose="02020603050405020304" pitchFamily="18" charset="0"/>
                <a:cs typeface="Courier New" panose="02070309020205020404" pitchFamily="49" charset="0"/>
              </a:rPr>
              <a:t>Challenges and </a:t>
            </a:r>
            <a:r>
              <a:rPr lang="de-DE" b="1" dirty="0" err="1">
                <a:effectLst/>
                <a:latin typeface="Book Antiqua" panose="02040602050305030304" pitchFamily="18" charset="0"/>
                <a:ea typeface="Times New Roman" panose="02020603050405020304" pitchFamily="18" charset="0"/>
                <a:cs typeface="Courier New" panose="02070309020205020404" pitchFamily="49" charset="0"/>
              </a:rPr>
              <a:t>Chances</a:t>
            </a:r>
            <a:r>
              <a:rPr lang="de-DE" b="1" dirty="0">
                <a:effectLst/>
                <a:latin typeface="Book Antiqua" panose="02040602050305030304" pitchFamily="18" charset="0"/>
                <a:ea typeface="Times New Roman" panose="02020603050405020304" pitchFamily="18" charset="0"/>
                <a:cs typeface="Courier New" panose="02070309020205020404" pitchFamily="49" charset="0"/>
              </a:rPr>
              <a:t> </a:t>
            </a:r>
          </a:p>
          <a:p>
            <a:endParaRPr lang="de-DE" b="1" dirty="0">
              <a:latin typeface="Book Antiqua" panose="02040602050305030304" pitchFamily="18" charset="0"/>
            </a:endParaRPr>
          </a:p>
          <a:p>
            <a:endParaRPr lang="de-DE" b="1" dirty="0">
              <a:latin typeface="Book Antiqua" panose="02040602050305030304" pitchFamily="18" charset="0"/>
            </a:endParaRPr>
          </a:p>
          <a:p>
            <a:r>
              <a:rPr lang="de-DE" dirty="0" err="1">
                <a:latin typeface="Book Antiqua" panose="02040602050305030304" pitchFamily="18" charset="0"/>
              </a:rPr>
              <a:t>It</a:t>
            </a:r>
            <a:r>
              <a:rPr lang="de-DE" dirty="0">
                <a:latin typeface="Book Antiqua" panose="02040602050305030304" pitchFamily="18" charset="0"/>
              </a:rPr>
              <a:t> </a:t>
            </a:r>
            <a:r>
              <a:rPr lang="de-DE" dirty="0" err="1">
                <a:latin typeface="Book Antiqua" panose="02040602050305030304" pitchFamily="18" charset="0"/>
              </a:rPr>
              <a:t>is</a:t>
            </a:r>
            <a:r>
              <a:rPr lang="de-DE" dirty="0">
                <a:latin typeface="Book Antiqua" panose="02040602050305030304" pitchFamily="18" charset="0"/>
              </a:rPr>
              <a:t> </a:t>
            </a:r>
            <a:r>
              <a:rPr lang="de-DE" dirty="0" err="1">
                <a:latin typeface="Book Antiqua" panose="02040602050305030304" pitchFamily="18" charset="0"/>
              </a:rPr>
              <a:t>important</a:t>
            </a:r>
            <a:r>
              <a:rPr lang="de-DE" dirty="0">
                <a:latin typeface="Book Antiqua" panose="02040602050305030304" pitchFamily="18" charset="0"/>
              </a:rPr>
              <a:t> </a:t>
            </a:r>
            <a:r>
              <a:rPr lang="de-DE" dirty="0" err="1">
                <a:latin typeface="Book Antiqua" panose="02040602050305030304" pitchFamily="18" charset="0"/>
              </a:rPr>
              <a:t>to</a:t>
            </a:r>
            <a:r>
              <a:rPr lang="de-DE" dirty="0">
                <a:latin typeface="Book Antiqua" panose="02040602050305030304" pitchFamily="18" charset="0"/>
              </a:rPr>
              <a:t> </a:t>
            </a:r>
            <a:r>
              <a:rPr lang="de-DE" dirty="0" err="1">
                <a:latin typeface="Book Antiqua" panose="02040602050305030304" pitchFamily="18" charset="0"/>
              </a:rPr>
              <a:t>realize</a:t>
            </a:r>
            <a:r>
              <a:rPr lang="de-DE" dirty="0">
                <a:latin typeface="Book Antiqua" panose="02040602050305030304" pitchFamily="18" charset="0"/>
              </a:rPr>
              <a:t> </a:t>
            </a:r>
            <a:r>
              <a:rPr lang="de-DE" dirty="0" err="1">
                <a:latin typeface="Book Antiqua" panose="02040602050305030304" pitchFamily="18" charset="0"/>
              </a:rPr>
              <a:t>that</a:t>
            </a:r>
            <a:r>
              <a:rPr lang="de-DE" dirty="0">
                <a:latin typeface="Book Antiqua" panose="02040602050305030304" pitchFamily="18" charset="0"/>
              </a:rPr>
              <a:t> </a:t>
            </a:r>
            <a:r>
              <a:rPr lang="de-DE" dirty="0" err="1">
                <a:latin typeface="Book Antiqua" panose="02040602050305030304" pitchFamily="18" charset="0"/>
              </a:rPr>
              <a:t>the</a:t>
            </a:r>
            <a:r>
              <a:rPr lang="de-DE" dirty="0">
                <a:latin typeface="Book Antiqua" panose="02040602050305030304" pitchFamily="18" charset="0"/>
              </a:rPr>
              <a:t> </a:t>
            </a:r>
            <a:r>
              <a:rPr lang="de-DE" dirty="0" err="1">
                <a:latin typeface="Book Antiqua" panose="02040602050305030304" pitchFamily="18" charset="0"/>
              </a:rPr>
              <a:t>current</a:t>
            </a:r>
            <a:r>
              <a:rPr lang="de-DE" dirty="0">
                <a:latin typeface="Book Antiqua" panose="02040602050305030304" pitchFamily="18" charset="0"/>
              </a:rPr>
              <a:t> Christian </a:t>
            </a:r>
            <a:r>
              <a:rPr lang="de-DE" dirty="0" err="1">
                <a:latin typeface="Book Antiqua" panose="02040602050305030304" pitchFamily="18" charset="0"/>
              </a:rPr>
              <a:t>church</a:t>
            </a:r>
            <a:r>
              <a:rPr lang="de-DE" dirty="0">
                <a:latin typeface="Book Antiqua" panose="02040602050305030304" pitchFamily="18" charset="0"/>
              </a:rPr>
              <a:t> </a:t>
            </a:r>
            <a:r>
              <a:rPr lang="de-DE" dirty="0" err="1">
                <a:latin typeface="Book Antiqua" panose="02040602050305030304" pitchFamily="18" charset="0"/>
              </a:rPr>
              <a:t>crises</a:t>
            </a:r>
            <a:r>
              <a:rPr lang="de-DE" dirty="0">
                <a:latin typeface="Book Antiqua" panose="02040602050305030304" pitchFamily="18" charset="0"/>
              </a:rPr>
              <a:t> </a:t>
            </a:r>
            <a:r>
              <a:rPr lang="de-DE" dirty="0" err="1">
                <a:latin typeface="Book Antiqua" panose="02040602050305030304" pitchFamily="18" charset="0"/>
              </a:rPr>
              <a:t>is</a:t>
            </a:r>
            <a:r>
              <a:rPr lang="de-DE" dirty="0">
                <a:latin typeface="Book Antiqua" panose="02040602050305030304" pitchFamily="18" charset="0"/>
              </a:rPr>
              <a:t> a German </a:t>
            </a:r>
            <a:r>
              <a:rPr lang="de-DE" dirty="0" err="1">
                <a:latin typeface="Book Antiqua" panose="02040602050305030304" pitchFamily="18" charset="0"/>
              </a:rPr>
              <a:t>phenomenon</a:t>
            </a:r>
            <a:r>
              <a:rPr lang="de-DE" dirty="0">
                <a:latin typeface="Book Antiqua" panose="02040602050305030304" pitchFamily="18" charset="0"/>
              </a:rPr>
              <a:t>. Worldwide </a:t>
            </a:r>
            <a:r>
              <a:rPr lang="de-DE" dirty="0" err="1">
                <a:latin typeface="Book Antiqua" panose="02040602050305030304" pitchFamily="18" charset="0"/>
              </a:rPr>
              <a:t>the</a:t>
            </a:r>
            <a:r>
              <a:rPr lang="de-DE" dirty="0">
                <a:latin typeface="Book Antiqua" panose="02040602050305030304" pitchFamily="18" charset="0"/>
              </a:rPr>
              <a:t> Catholic </a:t>
            </a:r>
            <a:r>
              <a:rPr lang="de-DE" dirty="0" err="1">
                <a:latin typeface="Book Antiqua" panose="02040602050305030304" pitchFamily="18" charset="0"/>
              </a:rPr>
              <a:t>church</a:t>
            </a:r>
            <a:r>
              <a:rPr lang="de-DE" dirty="0">
                <a:latin typeface="Book Antiqua" panose="02040602050305030304" pitchFamily="18" charset="0"/>
              </a:rPr>
              <a:t> </a:t>
            </a:r>
            <a:r>
              <a:rPr lang="de-DE" dirty="0" err="1">
                <a:latin typeface="Book Antiqua" panose="02040602050305030304" pitchFamily="18" charset="0"/>
              </a:rPr>
              <a:t>is</a:t>
            </a:r>
            <a:r>
              <a:rPr lang="de-DE" dirty="0">
                <a:latin typeface="Book Antiqua" panose="02040602050305030304" pitchFamily="18" charset="0"/>
              </a:rPr>
              <a:t> </a:t>
            </a:r>
            <a:r>
              <a:rPr lang="de-DE" dirty="0" err="1">
                <a:latin typeface="Book Antiqua" panose="02040602050305030304" pitchFamily="18" charset="0"/>
              </a:rPr>
              <a:t>growing</a:t>
            </a:r>
            <a:r>
              <a:rPr lang="de-DE" dirty="0">
                <a:latin typeface="Book Antiqua" panose="02040602050305030304" pitchFamily="18" charset="0"/>
              </a:rPr>
              <a:t>. </a:t>
            </a:r>
          </a:p>
          <a:p>
            <a:endParaRPr lang="de-DE" dirty="0">
              <a:latin typeface="Book Antiqua" panose="02040602050305030304" pitchFamily="18" charset="0"/>
            </a:endParaRPr>
          </a:p>
          <a:p>
            <a:r>
              <a:rPr lang="de-DE" dirty="0">
                <a:latin typeface="Book Antiqua" panose="02040602050305030304" pitchFamily="18" charset="0"/>
              </a:rPr>
              <a:t>The </a:t>
            </a:r>
            <a:r>
              <a:rPr lang="de-DE" dirty="0" err="1">
                <a:latin typeface="Book Antiqua" panose="02040602050305030304" pitchFamily="18" charset="0"/>
              </a:rPr>
              <a:t>challenges</a:t>
            </a:r>
            <a:r>
              <a:rPr lang="de-DE" dirty="0">
                <a:latin typeface="Book Antiqua" panose="02040602050305030304" pitchFamily="18" charset="0"/>
              </a:rPr>
              <a:t> in Germany </a:t>
            </a:r>
            <a:r>
              <a:rPr lang="de-DE" dirty="0" err="1">
                <a:latin typeface="Book Antiqua" panose="02040602050305030304" pitchFamily="18" charset="0"/>
              </a:rPr>
              <a:t>are</a:t>
            </a:r>
            <a:r>
              <a:rPr lang="de-DE" dirty="0">
                <a:latin typeface="Book Antiqua" panose="02040602050305030304" pitchFamily="18" charset="0"/>
              </a:rPr>
              <a:t> </a:t>
            </a:r>
            <a:r>
              <a:rPr lang="de-DE" dirty="0" err="1">
                <a:latin typeface="Book Antiqua" panose="02040602050305030304" pitchFamily="18" charset="0"/>
              </a:rPr>
              <a:t>numerous</a:t>
            </a:r>
            <a:r>
              <a:rPr lang="de-DE" dirty="0">
                <a:latin typeface="Book Antiqua" panose="02040602050305030304" pitchFamily="18" charset="0"/>
              </a:rPr>
              <a:t> and  </a:t>
            </a:r>
            <a:r>
              <a:rPr lang="de-DE" dirty="0" err="1">
                <a:latin typeface="Book Antiqua" panose="02040602050305030304" pitchFamily="18" charset="0"/>
              </a:rPr>
              <a:t>have</a:t>
            </a:r>
            <a:r>
              <a:rPr lang="de-DE" dirty="0">
                <a:latin typeface="Book Antiqua" panose="02040602050305030304" pitchFamily="18" charset="0"/>
              </a:rPr>
              <a:t> </a:t>
            </a:r>
            <a:r>
              <a:rPr lang="de-DE" dirty="0" err="1">
                <a:latin typeface="Book Antiqua" panose="02040602050305030304" pitchFamily="18" charset="0"/>
              </a:rPr>
              <a:t>to</a:t>
            </a:r>
            <a:r>
              <a:rPr lang="de-DE" dirty="0">
                <a:latin typeface="Book Antiqua" panose="02040602050305030304" pitchFamily="18" charset="0"/>
              </a:rPr>
              <a:t> </a:t>
            </a:r>
            <a:r>
              <a:rPr lang="de-DE" dirty="0" err="1">
                <a:latin typeface="Book Antiqua" panose="02040602050305030304" pitchFamily="18" charset="0"/>
              </a:rPr>
              <a:t>be</a:t>
            </a:r>
            <a:r>
              <a:rPr lang="de-DE" dirty="0">
                <a:latin typeface="Book Antiqua" panose="02040602050305030304" pitchFamily="18" charset="0"/>
              </a:rPr>
              <a:t> </a:t>
            </a:r>
            <a:r>
              <a:rPr lang="de-DE" dirty="0" err="1">
                <a:latin typeface="Book Antiqua" panose="02040602050305030304" pitchFamily="18" charset="0"/>
              </a:rPr>
              <a:t>mastered</a:t>
            </a:r>
            <a:r>
              <a:rPr lang="de-DE" dirty="0">
                <a:latin typeface="Book Antiqua" panose="02040602050305030304" pitchFamily="18" charset="0"/>
              </a:rPr>
              <a:t>, </a:t>
            </a:r>
            <a:r>
              <a:rPr lang="de-DE" dirty="0" err="1">
                <a:latin typeface="Book Antiqua" panose="02040602050305030304" pitchFamily="18" charset="0"/>
              </a:rPr>
              <a:t>to</a:t>
            </a:r>
            <a:r>
              <a:rPr lang="de-DE" dirty="0">
                <a:latin typeface="Book Antiqua" panose="02040602050305030304" pitchFamily="18" charset="0"/>
              </a:rPr>
              <a:t> </a:t>
            </a:r>
            <a:r>
              <a:rPr lang="de-DE" dirty="0" err="1">
                <a:latin typeface="Book Antiqua" panose="02040602050305030304" pitchFamily="18" charset="0"/>
              </a:rPr>
              <a:t>get</a:t>
            </a:r>
            <a:r>
              <a:rPr lang="de-DE" dirty="0">
                <a:latin typeface="Book Antiqua" panose="02040602050305030304" pitchFamily="18" charset="0"/>
              </a:rPr>
              <a:t> back on </a:t>
            </a:r>
            <a:r>
              <a:rPr lang="de-DE" dirty="0" err="1">
                <a:latin typeface="Book Antiqua" panose="02040602050305030304" pitchFamily="18" charset="0"/>
              </a:rPr>
              <a:t>the</a:t>
            </a:r>
            <a:r>
              <a:rPr lang="de-DE" dirty="0">
                <a:latin typeface="Book Antiqua" panose="02040602050305030304" pitchFamily="18" charset="0"/>
              </a:rPr>
              <a:t> </a:t>
            </a:r>
            <a:r>
              <a:rPr lang="de-DE" dirty="0" err="1">
                <a:latin typeface="Book Antiqua" panose="02040602050305030304" pitchFamily="18" charset="0"/>
              </a:rPr>
              <a:t>right</a:t>
            </a:r>
            <a:r>
              <a:rPr lang="de-DE" dirty="0">
                <a:latin typeface="Book Antiqua" panose="02040602050305030304" pitchFamily="18" charset="0"/>
              </a:rPr>
              <a:t> track. </a:t>
            </a:r>
          </a:p>
          <a:p>
            <a:endParaRPr lang="de-DE" dirty="0">
              <a:latin typeface="Book Antiqua" panose="02040602050305030304" pitchFamily="18" charset="0"/>
            </a:endParaRPr>
          </a:p>
          <a:p>
            <a:r>
              <a:rPr lang="de-DE" dirty="0" err="1">
                <a:latin typeface="Book Antiqua" panose="02040602050305030304" pitchFamily="18" charset="0"/>
              </a:rPr>
              <a:t>For</a:t>
            </a:r>
            <a:r>
              <a:rPr lang="de-DE" dirty="0">
                <a:latin typeface="Book Antiqua" panose="02040602050305030304" pitchFamily="18" charset="0"/>
              </a:rPr>
              <a:t> time </a:t>
            </a:r>
            <a:r>
              <a:rPr lang="de-DE" dirty="0" err="1">
                <a:latin typeface="Book Antiqua" panose="02040602050305030304" pitchFamily="18" charset="0"/>
              </a:rPr>
              <a:t>reasons</a:t>
            </a:r>
            <a:r>
              <a:rPr lang="de-DE" dirty="0">
                <a:latin typeface="Book Antiqua" panose="02040602050305030304" pitchFamily="18" charset="0"/>
              </a:rPr>
              <a:t> I will </a:t>
            </a:r>
            <a:r>
              <a:rPr lang="de-DE" dirty="0" err="1">
                <a:latin typeface="Book Antiqua" panose="02040602050305030304" pitchFamily="18" charset="0"/>
              </a:rPr>
              <a:t>focus</a:t>
            </a:r>
            <a:r>
              <a:rPr lang="de-DE" dirty="0">
                <a:latin typeface="Book Antiqua" panose="02040602050305030304" pitchFamily="18" charset="0"/>
              </a:rPr>
              <a:t> </a:t>
            </a:r>
            <a:r>
              <a:rPr lang="de-DE" dirty="0" err="1">
                <a:latin typeface="Book Antiqua" panose="02040602050305030304" pitchFamily="18" charset="0"/>
              </a:rPr>
              <a:t>only</a:t>
            </a:r>
            <a:r>
              <a:rPr lang="de-DE" dirty="0">
                <a:latin typeface="Book Antiqua" panose="02040602050305030304" pitchFamily="18" charset="0"/>
              </a:rPr>
              <a:t> on </a:t>
            </a:r>
            <a:r>
              <a:rPr lang="de-DE" dirty="0" err="1">
                <a:latin typeface="Book Antiqua" panose="02040602050305030304" pitchFamily="18" charset="0"/>
              </a:rPr>
              <a:t>one</a:t>
            </a:r>
            <a:r>
              <a:rPr lang="de-DE" dirty="0">
                <a:latin typeface="Book Antiqua" panose="02040602050305030304" pitchFamily="18" charset="0"/>
              </a:rPr>
              <a:t>.</a:t>
            </a:r>
          </a:p>
          <a:p>
            <a:endParaRPr lang="de-DE" dirty="0">
              <a:latin typeface="Book Antiqua" panose="02040602050305030304" pitchFamily="18" charset="0"/>
            </a:endParaRPr>
          </a:p>
          <a:p>
            <a:endParaRPr lang="de-DE" b="1" dirty="0">
              <a:latin typeface="Book Antiqua" panose="0204060205030503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b="1"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It</a:t>
            </a:r>
            <a:r>
              <a:rPr kumimoji="0" lang="de-DE" altLang="de-DE" b="1"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1"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is</a:t>
            </a:r>
            <a:r>
              <a:rPr kumimoji="0" lang="de-DE" altLang="de-DE" b="1"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1"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misleading</a:t>
            </a:r>
            <a:r>
              <a:rPr kumimoji="0" lang="de-DE" altLang="de-DE" b="1"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and </a:t>
            </a:r>
            <a:r>
              <a:rPr kumimoji="0" lang="de-DE" altLang="de-DE" b="1"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wrong</a:t>
            </a:r>
            <a:r>
              <a:rPr kumimoji="0" lang="de-DE" altLang="de-DE" b="1"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b="0" i="0" u="none" strike="noStrike" cap="none" normalizeH="0" baseline="0" dirty="0">
              <a:ln>
                <a:noFill/>
              </a:ln>
              <a:solidFill>
                <a:schemeClr val="tx1"/>
              </a:solidFill>
              <a:effectLst/>
              <a:latin typeface="Book Antiqua" panose="02040602050305030304" pitchFamily="18" charset="0"/>
            </a:endParaRPr>
          </a:p>
          <a:p>
            <a:pPr marL="0" marR="0" lvl="0" indent="0" algn="l" defTabSz="914400" rtl="0" eaLnBrk="0" fontAlgn="base" latinLnBrk="0" hangingPunct="0">
              <a:lnSpc>
                <a:spcPct val="100000"/>
              </a:lnSpc>
              <a:spcBef>
                <a:spcPct val="0"/>
              </a:spcBef>
              <a:spcAft>
                <a:spcPct val="0"/>
              </a:spcAft>
              <a:buClrTx/>
              <a:buSzTx/>
              <a:tabLst/>
            </a:pP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to</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communicate</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the</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abuse</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cases</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in a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never-ending</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sequential</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mode</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over</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time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from</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one</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diocese</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to</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another</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because</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such a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dragging</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ensures</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revolving</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negative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communication</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in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the</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media</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The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abuse</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scandal</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must</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be</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radically</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uncovered</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in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one</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swoop</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for</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the</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whole</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of</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Germany and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consistently</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 </a:t>
            </a:r>
            <a:r>
              <a:rPr kumimoji="0" lang="de-DE" altLang="de-DE" b="0" i="0" u="none" strike="noStrike" cap="none" normalizeH="0" baseline="0" dirty="0" err="1">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prosecuted</a:t>
            </a:r>
            <a:r>
              <a:rPr kumimoji="0" lang="de-DE" altLang="de-DE" b="0"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de-DE" altLang="de-DE" b="0" i="0" u="none" strike="noStrike" cap="none" normalizeH="0" baseline="0" dirty="0">
              <a:ln>
                <a:noFill/>
              </a:ln>
              <a:solidFill>
                <a:schemeClr val="tx1"/>
              </a:solidFill>
              <a:effectLst/>
              <a:latin typeface="Book Antiqua" panose="0204060205030503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de-DE" b="0" i="0" u="none" strike="noStrike" cap="none" normalizeH="0" baseline="0" dirty="0">
              <a:ln>
                <a:noFill/>
              </a:ln>
              <a:solidFill>
                <a:schemeClr val="tx1"/>
              </a:solidFill>
              <a:effectLst/>
              <a:latin typeface="Book Antiqua" panose="02040602050305030304" pitchFamily="18" charset="0"/>
              <a:ea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de-DE" dirty="0">
              <a:latin typeface="Book Antiqua" panose="02040602050305030304" pitchFamily="18" charset="0"/>
              <a:ea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de-DE" b="0" i="0" u="none" strike="noStrike" cap="none" normalizeH="0" baseline="0" dirty="0">
                <a:ln>
                  <a:noFill/>
                </a:ln>
                <a:solidFill>
                  <a:schemeClr val="tx1"/>
                </a:solidFill>
                <a:effectLst/>
                <a:latin typeface="Book Antiqua" panose="02040602050305030304" pitchFamily="18" charset="0"/>
                <a:ea typeface="Calibri" panose="020F0502020204030204" pitchFamily="34" charset="0"/>
                <a:cs typeface="Arial" panose="020B0604020202020204" pitchFamily="34" charset="0"/>
              </a:rPr>
              <a:t>Lack of credibility is the biggest problem for the Catholic church in Germany.</a:t>
            </a:r>
            <a:r>
              <a:rPr kumimoji="0" lang="de-DE" altLang="de-DE" b="0" i="0" u="none" strike="noStrike" cap="none" normalizeH="0" baseline="0" dirty="0">
                <a:ln>
                  <a:noFill/>
                </a:ln>
                <a:solidFill>
                  <a:schemeClr val="tx1"/>
                </a:solidFill>
                <a:effectLst/>
                <a:latin typeface="Book Antiqua" panose="02040602050305030304" pitchFamily="18" charset="0"/>
              </a:rPr>
              <a:t> </a:t>
            </a:r>
            <a:endParaRPr kumimoji="0" lang="en-US" altLang="de-DE" b="0" i="0" u="none" strike="noStrike" cap="none" normalizeH="0" baseline="0" dirty="0">
              <a:ln>
                <a:noFill/>
              </a:ln>
              <a:solidFill>
                <a:schemeClr val="tx1"/>
              </a:solidFill>
              <a:effectLst/>
              <a:latin typeface="Book Antiqua" panose="02040602050305030304" pitchFamily="18"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tabLst/>
            </a:pPr>
            <a:endParaRPr kumimoji="0" lang="en-US" altLang="de-DE" b="0" i="0" u="none" strike="noStrike" cap="none" normalizeH="0" baseline="0" dirty="0">
              <a:ln>
                <a:noFill/>
              </a:ln>
              <a:solidFill>
                <a:schemeClr val="tx1"/>
              </a:solidFill>
              <a:effectLst/>
              <a:latin typeface="Book Antiqua" panose="02040602050305030304" pitchFamily="18" charset="0"/>
            </a:endParaRPr>
          </a:p>
        </p:txBody>
      </p:sp>
      <p:pic>
        <p:nvPicPr>
          <p:cNvPr id="3" name="Bild 1">
            <a:extLst>
              <a:ext uri="{FF2B5EF4-FFF2-40B4-BE49-F238E27FC236}">
                <a16:creationId xmlns:a16="http://schemas.microsoft.com/office/drawing/2014/main" id="{5300FC08-0953-7153-28D8-E4B157EC71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42320" y="67056"/>
            <a:ext cx="1176528" cy="12070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88747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a:extLst>
              <a:ext uri="{FF2B5EF4-FFF2-40B4-BE49-F238E27FC236}">
                <a16:creationId xmlns:a16="http://schemas.microsoft.com/office/drawing/2014/main" id="{73F53FD4-295F-1024-E439-5BDECB466196}"/>
              </a:ext>
            </a:extLst>
          </p:cNvPr>
          <p:cNvSpPr txBox="1"/>
          <p:nvPr/>
        </p:nvSpPr>
        <p:spPr>
          <a:xfrm>
            <a:off x="323088" y="58847"/>
            <a:ext cx="11661648" cy="6463308"/>
          </a:xfrm>
          <a:prstGeom prst="rect">
            <a:avLst/>
          </a:prstGeom>
          <a:noFill/>
        </p:spPr>
        <p:txBody>
          <a:bodyPr wrap="square">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de-DE" b="1"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Challenges and Chances</a:t>
            </a: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de-DE" b="1" dirty="0">
              <a:latin typeface="Book Antiqua" panose="02040602050305030304" pitchFamily="18" charset="0"/>
              <a:ea typeface="Times New Roman" panose="02020603050405020304" pitchFamily="18" charset="0"/>
              <a:cs typeface="Courier New" panose="02070309020205020404" pitchFamily="49"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de-DE" b="1" dirty="0">
              <a:latin typeface="Book Antiqua" panose="02040602050305030304" pitchFamily="18" charset="0"/>
              <a:ea typeface="Times New Roman" panose="02020603050405020304" pitchFamily="18" charset="0"/>
              <a:cs typeface="Courier New" panose="02070309020205020404" pitchFamily="49"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de-DE"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In confidence of the treasure and the power of the Christian social doctrine it is helpful to concretize</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de-DE"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the winning themes and to focus on strength.</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de-DE"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de-DE"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de-DE" b="1"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It is worthy and right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de-DE" altLang="de-DE" b="0" i="0" u="none" strike="noStrike" cap="none" normalizeH="0" baseline="0" dirty="0">
              <a:ln>
                <a:noFill/>
              </a:ln>
              <a:solidFill>
                <a:schemeClr val="tx1"/>
              </a:solidFill>
              <a:effectLst/>
              <a:latin typeface="Book Antiqua" panose="02040602050305030304" pitchFamily="18" charset="0"/>
            </a:endParaRPr>
          </a:p>
          <a:p>
            <a:pPr marL="0" marR="0" lvl="0" indent="0" algn="just" defTabSz="914400" rtl="0" eaLnBrk="0" fontAlgn="base" latinLnBrk="0" hangingPunct="0">
              <a:lnSpc>
                <a:spcPct val="100000"/>
              </a:lnSpc>
              <a:spcBef>
                <a:spcPct val="0"/>
              </a:spcBef>
              <a:spcAft>
                <a:spcPct val="0"/>
              </a:spcAft>
              <a:buClrTx/>
              <a:buSzTx/>
              <a:tabLst/>
            </a:pPr>
            <a:r>
              <a:rPr kumimoji="0" lang="en-US" altLang="de-DE" b="0" i="0" u="none" strike="noStrike" cap="none" normalizeH="0" baseline="0" dirty="0">
                <a:ln>
                  <a:noFill/>
                </a:ln>
                <a:solidFill>
                  <a:schemeClr val="tx1"/>
                </a:solidFill>
                <a:effectLst/>
                <a:latin typeface="Book Antiqua" panose="02040602050305030304" pitchFamily="18" charset="0"/>
                <a:ea typeface="Calibri" panose="020F0502020204030204" pitchFamily="34" charset="0"/>
                <a:cs typeface="Arial" panose="020B0604020202020204" pitchFamily="34" charset="0"/>
              </a:rPr>
              <a:t>to communicate the Christian conception of man as a great treasure in opposition to those ideologies which relativize human dignity, such as 1.) communism, in which dignity is awarded by the party; 2.) utilitarianism, which makes dignity dependent on considerations of utility and calculates it in monetary units (as in the rationing debates of the pandemic);</a:t>
            </a:r>
          </a:p>
          <a:p>
            <a:pPr marL="0" marR="0" lvl="0" indent="0" algn="just" defTabSz="914400" rtl="0" eaLnBrk="0" fontAlgn="base" latinLnBrk="0" hangingPunct="0">
              <a:lnSpc>
                <a:spcPct val="100000"/>
              </a:lnSpc>
              <a:spcBef>
                <a:spcPct val="0"/>
              </a:spcBef>
              <a:spcAft>
                <a:spcPct val="0"/>
              </a:spcAft>
              <a:buClrTx/>
              <a:buSzTx/>
              <a:tabLst/>
            </a:pPr>
            <a:endParaRPr lang="en-US" altLang="de-DE" dirty="0">
              <a:latin typeface="Book Antiqua" panose="02040602050305030304" pitchFamily="18" charset="0"/>
              <a:ea typeface="Calibri" panose="020F050202020403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tabLst/>
            </a:pPr>
            <a:r>
              <a:rPr lang="en-US" sz="1800" dirty="0">
                <a:effectLst/>
                <a:latin typeface="Book Antiqua" panose="02040602050305030304" pitchFamily="18" charset="0"/>
                <a:ea typeface="Calibri" panose="020F0502020204030204" pitchFamily="34" charset="0"/>
                <a:cs typeface="Arial" panose="020B0604020202020204" pitchFamily="34" charset="0"/>
              </a:rPr>
              <a:t>to help the poor and disabled because of human dignity</a:t>
            </a:r>
            <a:r>
              <a:rPr lang="en-US" dirty="0">
                <a:latin typeface="Book Antiqua" panose="02040602050305030304" pitchFamily="18" charset="0"/>
                <a:ea typeface="Calibri" panose="020F0502020204030204" pitchFamily="34" charset="0"/>
                <a:cs typeface="Arial" panose="020B0604020202020204" pitchFamily="34" charset="0"/>
              </a:rPr>
              <a:t>,</a:t>
            </a:r>
            <a:r>
              <a:rPr lang="en-US" sz="1800" dirty="0">
                <a:effectLst/>
                <a:latin typeface="Book Antiqua" panose="02040602050305030304" pitchFamily="18" charset="0"/>
                <a:ea typeface="Calibri" panose="020F0502020204030204" pitchFamily="34" charset="0"/>
                <a:cs typeface="Arial" panose="020B0604020202020204" pitchFamily="34" charset="0"/>
              </a:rPr>
              <a:t> the only reason and not because of social </a:t>
            </a:r>
            <a:r>
              <a:rPr lang="en-US" dirty="0">
                <a:latin typeface="Book Antiqua" panose="02040602050305030304" pitchFamily="18" charset="0"/>
                <a:ea typeface="Calibri" panose="020F0502020204030204" pitchFamily="34" charset="0"/>
                <a:cs typeface="Arial" panose="020B0604020202020204" pitchFamily="34" charset="0"/>
              </a:rPr>
              <a:t>t</a:t>
            </a:r>
            <a:r>
              <a:rPr lang="en-US" sz="1800" dirty="0">
                <a:effectLst/>
                <a:latin typeface="Book Antiqua" panose="02040602050305030304" pitchFamily="18" charset="0"/>
                <a:ea typeface="Calibri" panose="020F0502020204030204" pitchFamily="34" charset="0"/>
                <a:cs typeface="Arial" panose="020B0604020202020204" pitchFamily="34" charset="0"/>
              </a:rPr>
              <a:t>hread potential;</a:t>
            </a:r>
          </a:p>
          <a:p>
            <a:pPr marL="0" marR="0" lvl="0" indent="0" algn="just" defTabSz="914400" rtl="0" eaLnBrk="0" fontAlgn="base" latinLnBrk="0" hangingPunct="0">
              <a:lnSpc>
                <a:spcPct val="100000"/>
              </a:lnSpc>
              <a:spcBef>
                <a:spcPct val="0"/>
              </a:spcBef>
              <a:spcAft>
                <a:spcPct val="0"/>
              </a:spcAft>
              <a:buClrTx/>
              <a:buSzTx/>
              <a:tabLst/>
            </a:pPr>
            <a:endParaRPr kumimoji="0" lang="en-US" altLang="de-DE" b="0" i="0" u="none" strike="noStrike" cap="none" normalizeH="0" baseline="0" dirty="0">
              <a:ln>
                <a:noFill/>
              </a:ln>
              <a:solidFill>
                <a:schemeClr val="tx1"/>
              </a:solidFill>
              <a:latin typeface="Book Antiqua" panose="02040602050305030304" pitchFamily="18" charset="0"/>
              <a:ea typeface="Calibri" panose="020F050202020403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tabLst/>
            </a:pPr>
            <a:r>
              <a:rPr lang="en-US" sz="1800" dirty="0">
                <a:effectLst/>
                <a:latin typeface="Book Antiqua" panose="02040602050305030304" pitchFamily="18" charset="0"/>
                <a:ea typeface="Calibri" panose="020F0502020204030204" pitchFamily="34" charset="0"/>
                <a:cs typeface="Arial" panose="020B0604020202020204" pitchFamily="34" charset="0"/>
              </a:rPr>
              <a:t>to tackle the preservation of creation as a core task and to implement it on a Christian foundation; CST has contributed significantly to the concept of social market economy, which reconciles the market with social humanity. Now we have the new challenge of integrating the integrity of creation into this idea of order, as Pope Francis proposes.</a:t>
            </a:r>
            <a:endParaRPr kumimoji="0" lang="en-US" altLang="de-DE" b="0" i="0" u="none" strike="noStrike" cap="none" normalizeH="0" baseline="0" dirty="0">
              <a:ln>
                <a:noFill/>
              </a:ln>
              <a:solidFill>
                <a:schemeClr val="tx1"/>
              </a:solidFill>
              <a:latin typeface="Book Antiqua" panose="02040602050305030304" pitchFamily="18" charset="0"/>
              <a:ea typeface="Calibri" panose="020F050202020403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tabLst/>
            </a:pPr>
            <a:endParaRPr kumimoji="0" lang="en-US" altLang="de-DE" b="0" i="0" u="none" strike="noStrike" cap="none" normalizeH="0" baseline="0" dirty="0">
              <a:ln>
                <a:noFill/>
              </a:ln>
              <a:solidFill>
                <a:schemeClr val="tx1"/>
              </a:solidFill>
              <a:effectLst/>
              <a:latin typeface="Book Antiqua" panose="02040602050305030304" pitchFamily="18" charset="0"/>
              <a:ea typeface="Calibri" panose="020F050202020403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tabLst/>
            </a:pPr>
            <a:endParaRPr lang="en-US" altLang="de-DE" dirty="0">
              <a:latin typeface="Book Antiqua" panose="02040602050305030304" pitchFamily="18" charset="0"/>
              <a:ea typeface="Calibri" panose="020F0502020204030204" pitchFamily="34" charset="0"/>
              <a:cs typeface="Arial" panose="020B0604020202020204" pitchFamily="34" charset="0"/>
            </a:endParaRPr>
          </a:p>
        </p:txBody>
      </p:sp>
      <p:pic>
        <p:nvPicPr>
          <p:cNvPr id="2" name="Bild 1">
            <a:extLst>
              <a:ext uri="{FF2B5EF4-FFF2-40B4-BE49-F238E27FC236}">
                <a16:creationId xmlns:a16="http://schemas.microsoft.com/office/drawing/2014/main" id="{3F7096C9-D53F-D53F-1AFC-C217A7A4584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42320" y="67056"/>
            <a:ext cx="1176528" cy="12070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49031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32CB23BD-45DE-FFB4-D593-BAFFECA69685}"/>
              </a:ext>
            </a:extLst>
          </p:cNvPr>
          <p:cNvSpPr txBox="1"/>
          <p:nvPr/>
        </p:nvSpPr>
        <p:spPr>
          <a:xfrm>
            <a:off x="134112" y="225552"/>
            <a:ext cx="11862816" cy="6480047"/>
          </a:xfrm>
          <a:prstGeom prst="rect">
            <a:avLst/>
          </a:prstGeom>
          <a:noFill/>
        </p:spPr>
        <p:txBody>
          <a:bodyPr wrap="square">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de-DE" b="1"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Challenges and Chances</a:t>
            </a: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de-DE" b="1" dirty="0">
              <a:latin typeface="Book Antiqua" panose="02040602050305030304" pitchFamily="18" charset="0"/>
              <a:ea typeface="Times New Roman" panose="02020603050405020304" pitchFamily="18" charset="0"/>
              <a:cs typeface="Courier New" panose="02070309020205020404" pitchFamily="49"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de-DE" b="1"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endParaRPr>
          </a:p>
          <a:p>
            <a:pPr marL="0" marR="0" lvl="0" indent="0" algn="just" defTabSz="914400" rtl="0" eaLnBrk="0" fontAlgn="base" latinLnBrk="0" hangingPunct="0">
              <a:lnSpc>
                <a:spcPct val="100000"/>
              </a:lnSpc>
              <a:spcBef>
                <a:spcPct val="0"/>
              </a:spcBef>
              <a:spcAft>
                <a:spcPct val="0"/>
              </a:spcAft>
              <a:buClrTx/>
              <a:buSzTx/>
              <a:tabLst/>
            </a:pPr>
            <a:endParaRPr kumimoji="0" lang="en-US" altLang="de-DE" b="1"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endParaRPr>
          </a:p>
          <a:p>
            <a:pPr marL="0" marR="0" lvl="0" indent="0" algn="just" defTabSz="914400" rtl="0" eaLnBrk="0" fontAlgn="base" latinLnBrk="0" hangingPunct="0">
              <a:lnSpc>
                <a:spcPct val="100000"/>
              </a:lnSpc>
              <a:spcBef>
                <a:spcPct val="0"/>
              </a:spcBef>
              <a:spcAft>
                <a:spcPct val="0"/>
              </a:spcAft>
              <a:buClrTx/>
              <a:buSzTx/>
              <a:tabLst/>
            </a:pPr>
            <a:r>
              <a:rPr lang="en-US" altLang="de-DE" b="1" dirty="0">
                <a:latin typeface="Book Antiqua" panose="02040602050305030304" pitchFamily="18" charset="0"/>
                <a:ea typeface="Times New Roman" panose="02020603050405020304" pitchFamily="18" charset="0"/>
                <a:cs typeface="Courier New" panose="02070309020205020404" pitchFamily="49" charset="0"/>
              </a:rPr>
              <a:t>Further i</a:t>
            </a:r>
            <a:r>
              <a:rPr kumimoji="0" lang="en-US" altLang="de-DE" b="1"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t is worthy and right </a:t>
            </a:r>
          </a:p>
          <a:p>
            <a:pPr marL="0" marR="0" lvl="0" indent="0" algn="just" defTabSz="914400" rtl="0" eaLnBrk="0" fontAlgn="base" latinLnBrk="0" hangingPunct="0">
              <a:lnSpc>
                <a:spcPct val="100000"/>
              </a:lnSpc>
              <a:spcBef>
                <a:spcPct val="0"/>
              </a:spcBef>
              <a:spcAft>
                <a:spcPct val="0"/>
              </a:spcAft>
              <a:buClrTx/>
              <a:buSzTx/>
              <a:tabLst/>
            </a:pPr>
            <a:endParaRPr kumimoji="0" lang="en-US" altLang="de-DE" b="1"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endParaRPr>
          </a:p>
          <a:p>
            <a:pPr marL="0" marR="0" lvl="0" indent="0" algn="just" defTabSz="914400" rtl="0" eaLnBrk="0" fontAlgn="base" latinLnBrk="0" hangingPunct="0">
              <a:lnSpc>
                <a:spcPct val="100000"/>
              </a:lnSpc>
              <a:spcBef>
                <a:spcPct val="0"/>
              </a:spcBef>
              <a:spcAft>
                <a:spcPct val="0"/>
              </a:spcAft>
              <a:buClrTx/>
              <a:buSzTx/>
              <a:tabLst/>
            </a:pPr>
            <a:endParaRPr lang="en-US" sz="1800" b="1" dirty="0">
              <a:latin typeface="Book Antiqua" panose="02040602050305030304" pitchFamily="18" charset="0"/>
              <a:ea typeface="Calibri" panose="020F0502020204030204" pitchFamily="34" charset="0"/>
              <a:cs typeface="Courier New" panose="02070309020205020404" pitchFamily="49" charset="0"/>
            </a:endParaRPr>
          </a:p>
          <a:p>
            <a:pPr algn="just" eaLnBrk="0" fontAlgn="base" hangingPunct="0">
              <a:spcBef>
                <a:spcPct val="0"/>
              </a:spcBef>
              <a:spcAft>
                <a:spcPct val="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to take intergenerational justice into account, also in view of the ever-increasing mountains of fiscal debt that we are leaving to future generations;</a:t>
            </a:r>
          </a:p>
          <a:p>
            <a:pPr marL="0" marR="0" lvl="0" indent="0" algn="just" defTabSz="914400" rtl="0" eaLnBrk="0" fontAlgn="base" latinLnBrk="0" hangingPunct="0">
              <a:lnSpc>
                <a:spcPct val="100000"/>
              </a:lnSpc>
              <a:spcBef>
                <a:spcPct val="0"/>
              </a:spcBef>
              <a:spcAft>
                <a:spcPct val="0"/>
              </a:spcAft>
              <a:buClrTx/>
              <a:buSzTx/>
              <a:tabLst/>
            </a:pPr>
            <a:endParaRPr lang="en-US" b="1" dirty="0">
              <a:effectLst/>
              <a:latin typeface="Book Antiqua" panose="02040602050305030304" pitchFamily="18" charset="0"/>
              <a:ea typeface="Calibri" panose="020F0502020204030204" pitchFamily="34" charset="0"/>
              <a:cs typeface="Courier New" panose="02070309020205020404" pitchFamily="49" charset="0"/>
            </a:endParaRPr>
          </a:p>
          <a:p>
            <a:pPr marL="0" marR="0" lvl="0" indent="0" algn="just" defTabSz="914400" rtl="0" eaLnBrk="0" fontAlgn="base" latinLnBrk="0" hangingPunct="0">
              <a:lnSpc>
                <a:spcPct val="100000"/>
              </a:lnSpc>
              <a:spcBef>
                <a:spcPct val="0"/>
              </a:spcBef>
              <a:spcAft>
                <a:spcPct val="0"/>
              </a:spcAft>
              <a:buClrTx/>
              <a:buSzTx/>
              <a:tabLst/>
            </a:pPr>
            <a:endParaRPr lang="en-US" sz="1800" b="1" dirty="0">
              <a:latin typeface="Book Antiqua" panose="02040602050305030304" pitchFamily="18" charset="0"/>
              <a:ea typeface="Calibri" panose="020F0502020204030204" pitchFamily="34" charset="0"/>
              <a:cs typeface="Courier New" panose="02070309020205020404" pitchFamily="49" charset="0"/>
            </a:endParaRPr>
          </a:p>
          <a:p>
            <a:pPr marL="0" marR="0" lvl="0" indent="0" algn="just" defTabSz="914400" rtl="0" eaLnBrk="0" fontAlgn="base" latinLnBrk="0" hangingPunct="0">
              <a:lnSpc>
                <a:spcPct val="100000"/>
              </a:lnSpc>
              <a:spcBef>
                <a:spcPct val="0"/>
              </a:spcBef>
              <a:spcAft>
                <a:spcPct val="0"/>
              </a:spcAft>
              <a:buClrTx/>
              <a:buSzTx/>
              <a:tabLst/>
            </a:pPr>
            <a:r>
              <a:rPr lang="en-US" sz="1800" dirty="0">
                <a:effectLst/>
                <a:latin typeface="Book Antiqua" panose="02040602050305030304" pitchFamily="18" charset="0"/>
                <a:ea typeface="Calibri" panose="020F0502020204030204" pitchFamily="34" charset="0"/>
                <a:cs typeface="Arial" panose="020B0604020202020204" pitchFamily="34" charset="0"/>
              </a:rPr>
              <a:t>to ask the question honestly: what is family today and how should it be lived in the future?</a:t>
            </a:r>
          </a:p>
          <a:p>
            <a:pPr marL="0" marR="0" lvl="0" indent="0" algn="just" defTabSz="914400" rtl="0" eaLnBrk="0" fontAlgn="base" latinLnBrk="0" hangingPunct="0">
              <a:lnSpc>
                <a:spcPct val="100000"/>
              </a:lnSpc>
              <a:spcBef>
                <a:spcPct val="0"/>
              </a:spcBef>
              <a:spcAft>
                <a:spcPct val="0"/>
              </a:spcAft>
              <a:buClrTx/>
              <a:buSzTx/>
              <a:tabLst/>
            </a:pPr>
            <a:endParaRPr lang="en-US" dirty="0">
              <a:latin typeface="Book Antiqua" panose="02040602050305030304" pitchFamily="18" charset="0"/>
              <a:ea typeface="Calibri" panose="020F050202020403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tabLst/>
            </a:pPr>
            <a:endParaRPr lang="en-US" sz="1800" dirty="0">
              <a:effectLst/>
              <a:latin typeface="Book Antiqua" panose="02040602050305030304" pitchFamily="18" charset="0"/>
              <a:ea typeface="Calibri" panose="020F050202020403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tabLst/>
            </a:pPr>
            <a:endParaRPr lang="en-US" dirty="0">
              <a:latin typeface="Book Antiqua" panose="02040602050305030304" pitchFamily="18" charset="0"/>
              <a:ea typeface="Calibri" panose="020F050202020403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tabLst/>
            </a:pPr>
            <a:r>
              <a:rPr lang="en-US" sz="1800" dirty="0">
                <a:effectLst/>
                <a:latin typeface="Book Antiqua" panose="02040602050305030304" pitchFamily="18" charset="0"/>
                <a:ea typeface="Calibri" panose="020F0502020204030204" pitchFamily="34" charset="0"/>
                <a:cs typeface="Arial" panose="020B0604020202020204" pitchFamily="34" charset="0"/>
              </a:rPr>
              <a:t>to ask about the future of good care, which affects us all. Young people ask: what do I owe to my parents?</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de-DE" b="1"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de-DE" b="1" dirty="0">
              <a:latin typeface="Book Antiqua" panose="02040602050305030304" pitchFamily="18" charset="0"/>
              <a:ea typeface="Times New Roman" panose="02020603050405020304" pitchFamily="18" charset="0"/>
              <a:cs typeface="Courier New" panose="02070309020205020404" pitchFamily="49"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de-DE" b="1"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endParaRPr>
          </a:p>
          <a:p>
            <a:pPr marL="0" marR="0" lvl="0" indent="0" algn="just" defTabSz="914400" rtl="0" eaLnBrk="0" fontAlgn="base" latinLnBrk="0" hangingPunct="0">
              <a:lnSpc>
                <a:spcPct val="100000"/>
              </a:lnSpc>
              <a:spcBef>
                <a:spcPct val="0"/>
              </a:spcBef>
              <a:spcAft>
                <a:spcPct val="0"/>
              </a:spcAft>
              <a:buClrTx/>
              <a:buSzTx/>
              <a:tabLst/>
            </a:pPr>
            <a:r>
              <a:rPr lang="en-US" sz="1800" dirty="0">
                <a:effectLst/>
                <a:latin typeface="Book Antiqua" panose="02040602050305030304" pitchFamily="18" charset="0"/>
                <a:ea typeface="Calibri" panose="020F0502020204030204" pitchFamily="34" charset="0"/>
                <a:cs typeface="Arial" panose="020B0604020202020204" pitchFamily="34" charset="0"/>
              </a:rPr>
              <a:t>to ask for the just peace. Young people in particular are committed to peace ethics.</a:t>
            </a:r>
            <a:endParaRPr kumimoji="0" lang="en-US" altLang="de-DE" b="0" i="0" u="none" strike="noStrike" cap="none" normalizeH="0" baseline="0" dirty="0">
              <a:ln>
                <a:noFill/>
              </a:ln>
              <a:solidFill>
                <a:schemeClr val="tx1"/>
              </a:solidFill>
              <a:latin typeface="Book Antiqua" panose="02040602050305030304" pitchFamily="18" charset="0"/>
              <a:ea typeface="Calibri" panose="020F050202020403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tabLst/>
            </a:pPr>
            <a:endParaRPr lang="en-US" altLang="de-DE" dirty="0">
              <a:effectLst/>
              <a:latin typeface="Book Antiqua" panose="02040602050305030304" pitchFamily="18" charset="0"/>
              <a:ea typeface="Calibri" panose="020F050202020403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tabLst/>
            </a:pPr>
            <a:endParaRPr kumimoji="0" lang="en-US" altLang="de-DE" b="0" i="0" u="none" strike="noStrike" cap="none" normalizeH="0" baseline="0" dirty="0">
              <a:ln>
                <a:noFill/>
              </a:ln>
              <a:solidFill>
                <a:schemeClr val="tx1"/>
              </a:solidFill>
              <a:effectLst/>
              <a:latin typeface="Book Antiqua" panose="02040602050305030304" pitchFamily="18" charset="0"/>
              <a:ea typeface="Calibri" panose="020F050202020403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tabLst/>
            </a:pPr>
            <a:endParaRPr lang="en-US" altLang="de-DE" dirty="0">
              <a:latin typeface="Book Antiqua" panose="02040602050305030304" pitchFamily="18" charset="0"/>
              <a:ea typeface="Calibri" panose="020F0502020204030204" pitchFamily="34" charset="0"/>
              <a:cs typeface="Arial" panose="020B0604020202020204" pitchFamily="34" charset="0"/>
            </a:endParaRPr>
          </a:p>
        </p:txBody>
      </p:sp>
      <p:pic>
        <p:nvPicPr>
          <p:cNvPr id="3" name="Bild 1">
            <a:extLst>
              <a:ext uri="{FF2B5EF4-FFF2-40B4-BE49-F238E27FC236}">
                <a16:creationId xmlns:a16="http://schemas.microsoft.com/office/drawing/2014/main" id="{54567587-8B27-61DF-986B-29B6D29EDF4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42320" y="67056"/>
            <a:ext cx="1176528" cy="12070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52404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69490E1-9AF9-E5C0-A792-D4247C184348}"/>
              </a:ext>
            </a:extLst>
          </p:cNvPr>
          <p:cNvSpPr>
            <a:spLocks noChangeArrowheads="1"/>
          </p:cNvSpPr>
          <p:nvPr/>
        </p:nvSpPr>
        <p:spPr bwMode="auto">
          <a:xfrm>
            <a:off x="1572768" y="2942796"/>
            <a:ext cx="9948671" cy="323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57056" tIns="45720" rIns="91440" bIns="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tabLst/>
            </a:pPr>
            <a:endParaRPr kumimoji="0" lang="de-DE" altLang="de-DE" b="0" i="0" u="none" strike="noStrike" cap="none" normalizeH="0" baseline="0" dirty="0">
              <a:ln>
                <a:noFill/>
              </a:ln>
              <a:solidFill>
                <a:schemeClr val="tx1"/>
              </a:solidFill>
              <a:effectLst/>
              <a:latin typeface="Book Antiqua" panose="02040602050305030304" pitchFamily="18" charset="0"/>
            </a:endParaRPr>
          </a:p>
        </p:txBody>
      </p:sp>
      <p:sp>
        <p:nvSpPr>
          <p:cNvPr id="4" name="Textfeld 3">
            <a:extLst>
              <a:ext uri="{FF2B5EF4-FFF2-40B4-BE49-F238E27FC236}">
                <a16:creationId xmlns:a16="http://schemas.microsoft.com/office/drawing/2014/main" id="{9C32CC5F-EAA6-0B5B-E902-3D9FA78F1844}"/>
              </a:ext>
            </a:extLst>
          </p:cNvPr>
          <p:cNvSpPr txBox="1"/>
          <p:nvPr/>
        </p:nvSpPr>
        <p:spPr>
          <a:xfrm>
            <a:off x="195072" y="97536"/>
            <a:ext cx="11929872" cy="5951053"/>
          </a:xfrm>
          <a:prstGeom prst="rect">
            <a:avLst/>
          </a:prstGeom>
          <a:noFill/>
        </p:spPr>
        <p:txBody>
          <a:bodyPr wrap="square">
            <a:spAutoFit/>
          </a:bodyPr>
          <a:lstStyle/>
          <a:p>
            <a:pPr algn="just">
              <a:lnSpc>
                <a:spcPct val="107000"/>
              </a:lnSpc>
              <a:spcAft>
                <a:spcPts val="800"/>
              </a:spcAft>
            </a:pPr>
            <a:r>
              <a:rPr lang="en-US" altLang="de-DE" b="1" dirty="0">
                <a:latin typeface="Book Antiqua" panose="02040602050305030304" pitchFamily="18" charset="0"/>
                <a:ea typeface="Times New Roman" panose="02020603050405020304" pitchFamily="18" charset="0"/>
                <a:cs typeface="Courier New" panose="02070309020205020404" pitchFamily="49" charset="0"/>
              </a:rPr>
              <a:t> </a:t>
            </a:r>
          </a:p>
          <a:p>
            <a:pPr algn="just">
              <a:lnSpc>
                <a:spcPct val="107000"/>
              </a:lnSpc>
              <a:spcAft>
                <a:spcPts val="800"/>
              </a:spcAft>
            </a:pPr>
            <a:endParaRPr lang="en-US" altLang="de-DE" b="1" dirty="0">
              <a:latin typeface="Book Antiqua" panose="02040602050305030304" pitchFamily="18" charset="0"/>
              <a:ea typeface="Times New Roman" panose="02020603050405020304" pitchFamily="18" charset="0"/>
              <a:cs typeface="Courier New" panose="02070309020205020404" pitchFamily="49" charset="0"/>
            </a:endParaRPr>
          </a:p>
          <a:p>
            <a:pPr algn="just">
              <a:lnSpc>
                <a:spcPct val="107000"/>
              </a:lnSpc>
              <a:spcAft>
                <a:spcPts val="800"/>
              </a:spcAft>
            </a:pPr>
            <a:r>
              <a:rPr lang="en-US" altLang="de-DE" b="1" dirty="0">
                <a:latin typeface="Book Antiqua" panose="02040602050305030304" pitchFamily="18" charset="0"/>
                <a:ea typeface="Times New Roman" panose="02020603050405020304" pitchFamily="18" charset="0"/>
                <a:cs typeface="Courier New" panose="02070309020205020404" pitchFamily="49" charset="0"/>
              </a:rPr>
              <a:t>In</a:t>
            </a:r>
            <a:r>
              <a:rPr kumimoji="0" lang="en-US" altLang="de-DE" b="1"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itiate Solutions with Strategies and Tactics: Ventilation and Lighthouses</a:t>
            </a:r>
            <a:r>
              <a:rPr kumimoji="0" lang="de-DE" altLang="de-DE" b="0" i="0" u="none" strike="noStrike" cap="none" normalizeH="0" baseline="0" dirty="0">
                <a:ln>
                  <a:noFill/>
                </a:ln>
                <a:solidFill>
                  <a:schemeClr val="tx1"/>
                </a:solidFill>
                <a:effectLst/>
                <a:latin typeface="Book Antiqua" panose="02040602050305030304" pitchFamily="18" charset="0"/>
              </a:rPr>
              <a:t> (1)</a:t>
            </a:r>
          </a:p>
          <a:p>
            <a:pPr algn="just">
              <a:lnSpc>
                <a:spcPct val="107000"/>
              </a:lnSpc>
              <a:spcAft>
                <a:spcPts val="800"/>
              </a:spcAft>
            </a:pPr>
            <a:endParaRPr kumimoji="0" lang="de-DE" altLang="de-DE" b="0" i="0" u="none" strike="noStrike" cap="none" normalizeH="0" baseline="0" dirty="0">
              <a:ln>
                <a:noFill/>
              </a:ln>
              <a:solidFill>
                <a:schemeClr val="tx1"/>
              </a:solidFill>
              <a:effectLst/>
              <a:latin typeface="Book Antiqua" panose="02040602050305030304" pitchFamily="18" charset="0"/>
            </a:endParaRPr>
          </a:p>
          <a:p>
            <a:pPr algn="just">
              <a:lnSpc>
                <a:spcPct val="107000"/>
              </a:lnSpc>
              <a:spcAft>
                <a:spcPts val="800"/>
              </a:spcAft>
            </a:pPr>
            <a:r>
              <a:rPr lang="en-US" sz="1800" dirty="0">
                <a:effectLst/>
                <a:latin typeface="Book Antiqua" panose="02040602050305030304" pitchFamily="18" charset="0"/>
                <a:ea typeface="Times New Roman" panose="02020603050405020304" pitchFamily="18" charset="0"/>
                <a:cs typeface="Courier New" panose="02070309020205020404" pitchFamily="49" charset="0"/>
              </a:rPr>
              <a:t>Credibility, exploring social life as culture of togetherness, talking about God, setting an example, being a beacon     - these are central tasks to win (young) people today for faith and church again:</a:t>
            </a:r>
          </a:p>
          <a:p>
            <a:pPr algn="just">
              <a:lnSpc>
                <a:spcPct val="107000"/>
              </a:lnSpc>
              <a:spcAft>
                <a:spcPts val="800"/>
              </a:spcAft>
            </a:pPr>
            <a:endParaRPr lang="en-US" sz="1800" dirty="0">
              <a:effectLst/>
              <a:latin typeface="Book Antiqua" panose="02040602050305030304" pitchFamily="18" charset="0"/>
              <a:ea typeface="Times New Roman" panose="02020603050405020304" pitchFamily="18" charset="0"/>
              <a:cs typeface="Courier New" panose="02070309020205020404" pitchFamily="49" charset="0"/>
            </a:endParaRPr>
          </a:p>
          <a:p>
            <a:pPr algn="just">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We should not only ask the disappointed why they leave the church. Rather, we should ask (young) people why they have stayed in the church despite many social inquiries and hostilities ("Customer" retention survey</a:t>
            </a:r>
            <a:r>
              <a:rPr lang="en-US" sz="1800" b="1" dirty="0">
                <a:effectLst/>
                <a:latin typeface="Book Antiqua" panose="02040602050305030304" pitchFamily="18" charset="0"/>
                <a:ea typeface="Calibri" panose="020F0502020204030204" pitchFamily="34" charset="0"/>
                <a:cs typeface="Arial" panose="020B0604020202020204" pitchFamily="34" charset="0"/>
              </a:rPr>
              <a:t>)</a:t>
            </a:r>
            <a:r>
              <a:rPr lang="en-US" sz="1800" dirty="0">
                <a:effectLst/>
                <a:latin typeface="Book Antiqua" panose="02040602050305030304" pitchFamily="18" charset="0"/>
                <a:ea typeface="Calibri" panose="020F0502020204030204" pitchFamily="34" charset="0"/>
                <a:cs typeface="Arial" panose="020B0604020202020204" pitchFamily="34" charset="0"/>
              </a:rPr>
              <a:t>. </a:t>
            </a:r>
          </a:p>
          <a:p>
            <a:pPr algn="just">
              <a:lnSpc>
                <a:spcPct val="107000"/>
              </a:lnSpc>
              <a:spcAft>
                <a:spcPts val="800"/>
              </a:spcAft>
            </a:pPr>
            <a:endParaRPr lang="en-US" sz="1800" dirty="0">
              <a:effectLst/>
              <a:latin typeface="Book Antiqua" panose="02040602050305030304" pitchFamily="18" charset="0"/>
              <a:ea typeface="Calibri" panose="020F0502020204030204" pitchFamily="34" charset="0"/>
              <a:cs typeface="Arial" panose="020B0604020202020204" pitchFamily="34" charset="0"/>
            </a:endParaRPr>
          </a:p>
          <a:p>
            <a:pPr algn="just">
              <a:lnSpc>
                <a:spcPct val="107000"/>
              </a:lnSpc>
              <a:spcAft>
                <a:spcPts val="800"/>
              </a:spcAft>
            </a:pPr>
            <a:r>
              <a:rPr lang="en-US" sz="1800" dirty="0">
                <a:effectLst/>
                <a:latin typeface="Book Antiqua" panose="02040602050305030304" pitchFamily="18" charset="0"/>
                <a:ea typeface="Times New Roman" panose="02020603050405020304" pitchFamily="18" charset="0"/>
                <a:cs typeface="Times New Roman" panose="02020603050405020304" pitchFamily="18" charset="0"/>
              </a:rPr>
              <a:t>Research into the relationship between what (young) people need and what the church and faith could offer. Such a research project is already running in Cologne and should be finished at the beginning of 2023.</a:t>
            </a:r>
          </a:p>
          <a:p>
            <a:pPr algn="just">
              <a:lnSpc>
                <a:spcPct val="107000"/>
              </a:lnSpc>
              <a:spcAft>
                <a:spcPts val="800"/>
              </a:spcAft>
            </a:pPr>
            <a:endParaRPr lang="en-US" sz="1800" dirty="0">
              <a:effectLst/>
              <a:latin typeface="Book Antiqua" panose="02040602050305030304" pitchFamily="18" charset="0"/>
              <a:ea typeface="Calibri" panose="020F0502020204030204" pitchFamily="34" charset="0"/>
              <a:cs typeface="Arial" panose="020B0604020202020204" pitchFamily="34" charset="0"/>
            </a:endParaRPr>
          </a:p>
          <a:p>
            <a:pPr algn="just">
              <a:lnSpc>
                <a:spcPct val="107000"/>
              </a:lnSpc>
              <a:spcAft>
                <a:spcPts val="800"/>
              </a:spcAft>
            </a:pPr>
            <a:r>
              <a:rPr lang="en-US" sz="1800" dirty="0">
                <a:effectLst/>
                <a:latin typeface="Book Antiqua" panose="02040602050305030304" pitchFamily="18" charset="0"/>
                <a:ea typeface="Calibri" panose="020F0502020204030204" pitchFamily="34" charset="0"/>
                <a:cs typeface="Arial" panose="020B0604020202020204" pitchFamily="34" charset="0"/>
              </a:rPr>
              <a:t>Like Pope Francis, we see virtues of faith as an essential way to change the world for the good. In worship, we should radiate more joy. </a:t>
            </a:r>
            <a:endParaRPr lang="de-DE" sz="16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en-US" sz="1800" dirty="0">
                <a:effectLst/>
                <a:latin typeface="Book Antiqua" panose="02040602050305030304" pitchFamily="18" charset="0"/>
                <a:ea typeface="Times New Roman" panose="02020603050405020304" pitchFamily="18" charset="0"/>
                <a:cs typeface="Courier New" panose="02070309020205020404" pitchFamily="49" charset="0"/>
              </a:rPr>
              <a:t>     </a:t>
            </a:r>
            <a:endParaRPr lang="de-DE" sz="16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3" name="Bild 1">
            <a:extLst>
              <a:ext uri="{FF2B5EF4-FFF2-40B4-BE49-F238E27FC236}">
                <a16:creationId xmlns:a16="http://schemas.microsoft.com/office/drawing/2014/main" id="{80E0B544-E16E-0C4A-1154-6CDD3AA971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42320" y="67056"/>
            <a:ext cx="1176528" cy="12070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421295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a:extLst>
              <a:ext uri="{FF2B5EF4-FFF2-40B4-BE49-F238E27FC236}">
                <a16:creationId xmlns:a16="http://schemas.microsoft.com/office/drawing/2014/main" id="{897BC2FA-84E2-6F67-7F33-B0F63B995E1F}"/>
              </a:ext>
            </a:extLst>
          </p:cNvPr>
          <p:cNvSpPr txBox="1"/>
          <p:nvPr/>
        </p:nvSpPr>
        <p:spPr>
          <a:xfrm>
            <a:off x="237744" y="262129"/>
            <a:ext cx="11740896" cy="6186309"/>
          </a:xfrm>
          <a:prstGeom prst="rect">
            <a:avLst/>
          </a:prstGeom>
          <a:noFill/>
        </p:spPr>
        <p:txBody>
          <a:bodyPr wrap="square">
            <a:spAutoFit/>
          </a:bodyPr>
          <a:lstStyle/>
          <a:p>
            <a:r>
              <a:rPr lang="en-US" altLang="de-DE" b="1" dirty="0">
                <a:latin typeface="Book Antiqua" panose="02040602050305030304" pitchFamily="18" charset="0"/>
                <a:ea typeface="Times New Roman" panose="02020603050405020304" pitchFamily="18" charset="0"/>
                <a:cs typeface="Courier New" panose="02070309020205020404" pitchFamily="49" charset="0"/>
              </a:rPr>
              <a:t>In</a:t>
            </a:r>
            <a:r>
              <a:rPr kumimoji="0" lang="en-US" altLang="de-DE" b="1" i="0" u="none" strike="noStrike" cap="none" normalizeH="0" baseline="0" dirty="0">
                <a:ln>
                  <a:noFill/>
                </a:ln>
                <a:solidFill>
                  <a:schemeClr val="tx1"/>
                </a:solidFill>
                <a:effectLst/>
                <a:latin typeface="Book Antiqua" panose="02040602050305030304" pitchFamily="18" charset="0"/>
                <a:ea typeface="Times New Roman" panose="02020603050405020304" pitchFamily="18" charset="0"/>
                <a:cs typeface="Courier New" panose="02070309020205020404" pitchFamily="49" charset="0"/>
              </a:rPr>
              <a:t>itiate Solutions with Strategies and Tactics: Ventilation and Lighthouses</a:t>
            </a:r>
            <a:r>
              <a:rPr kumimoji="0" lang="de-DE" altLang="de-DE" b="0" i="0" u="none" strike="noStrike" cap="none" normalizeH="0" baseline="0" dirty="0">
                <a:ln>
                  <a:noFill/>
                </a:ln>
                <a:solidFill>
                  <a:schemeClr val="tx1"/>
                </a:solidFill>
                <a:effectLst/>
                <a:latin typeface="Book Antiqua" panose="02040602050305030304" pitchFamily="18" charset="0"/>
              </a:rPr>
              <a:t> (2)</a:t>
            </a:r>
          </a:p>
          <a:p>
            <a:endParaRPr lang="de-DE" altLang="de-DE" dirty="0">
              <a:latin typeface="Book Antiqua" panose="02040602050305030304" pitchFamily="18" charset="0"/>
            </a:endParaRPr>
          </a:p>
          <a:p>
            <a:endParaRPr lang="de-DE" altLang="de-DE" dirty="0">
              <a:latin typeface="Book Antiqua" panose="02040602050305030304" pitchFamily="18" charset="0"/>
            </a:endParaRPr>
          </a:p>
          <a:p>
            <a:endParaRPr lang="de-DE" altLang="de-DE" dirty="0">
              <a:latin typeface="Book Antiqua" panose="02040602050305030304" pitchFamily="18" charset="0"/>
            </a:endParaRPr>
          </a:p>
          <a:p>
            <a:r>
              <a:rPr lang="en-US" sz="1800" dirty="0">
                <a:effectLst/>
                <a:latin typeface="Book Antiqua" panose="02040602050305030304" pitchFamily="18" charset="0"/>
                <a:ea typeface="Calibri" panose="020F0502020204030204" pitchFamily="34" charset="0"/>
                <a:cs typeface="Arial" panose="020B0604020202020204" pitchFamily="34" charset="0"/>
              </a:rPr>
              <a:t>We want to bring more people to CAPP and embrace them. Every believer </a:t>
            </a:r>
            <a:r>
              <a:rPr lang="en-US" dirty="0">
                <a:latin typeface="Book Antiqua" panose="02040602050305030304" pitchFamily="18" charset="0"/>
                <a:ea typeface="Calibri" panose="020F0502020204030204" pitchFamily="34" charset="0"/>
                <a:cs typeface="Arial" panose="020B0604020202020204" pitchFamily="34" charset="0"/>
              </a:rPr>
              <a:t>should be a fisherman, go outside and talk about his faith.</a:t>
            </a:r>
            <a:endParaRPr lang="en-US" sz="1800" dirty="0">
              <a:effectLst/>
              <a:latin typeface="Book Antiqua" panose="02040602050305030304" pitchFamily="18" charset="0"/>
              <a:ea typeface="Calibri" panose="020F0502020204030204" pitchFamily="34" charset="0"/>
              <a:cs typeface="Arial" panose="020B0604020202020204" pitchFamily="34" charset="0"/>
            </a:endParaRPr>
          </a:p>
          <a:p>
            <a:endParaRPr lang="en-US" dirty="0">
              <a:latin typeface="Book Antiqua" panose="02040602050305030304" pitchFamily="18" charset="0"/>
              <a:ea typeface="Calibri" panose="020F0502020204030204" pitchFamily="34" charset="0"/>
              <a:cs typeface="Arial" panose="020B0604020202020204" pitchFamily="34" charset="0"/>
            </a:endParaRPr>
          </a:p>
          <a:p>
            <a:endParaRPr lang="en-US" dirty="0">
              <a:latin typeface="Book Antiqua" panose="02040602050305030304" pitchFamily="18" charset="0"/>
              <a:ea typeface="Calibri" panose="020F0502020204030204" pitchFamily="34" charset="0"/>
              <a:cs typeface="Arial" panose="020B0604020202020204" pitchFamily="34" charset="0"/>
            </a:endParaRPr>
          </a:p>
          <a:p>
            <a:r>
              <a:rPr lang="en-US" sz="1800" dirty="0">
                <a:effectLst/>
                <a:latin typeface="Book Antiqua" panose="02040602050305030304" pitchFamily="18" charset="0"/>
                <a:ea typeface="Times New Roman" panose="02020603050405020304" pitchFamily="18" charset="0"/>
                <a:cs typeface="Times New Roman" panose="02020603050405020304" pitchFamily="18" charset="0"/>
              </a:rPr>
              <a:t>Our Catholic faith is a lighthouse for ethical orientation, because we have the Christian image of man as a source of light.</a:t>
            </a:r>
          </a:p>
          <a:p>
            <a:endParaRPr lang="en-US" dirty="0">
              <a:latin typeface="Book Antiqua" panose="02040602050305030304" pitchFamily="18" charset="0"/>
              <a:ea typeface="Calibri" panose="020F0502020204030204" pitchFamily="34" charset="0"/>
              <a:cs typeface="Times New Roman" panose="02020603050405020304" pitchFamily="18" charset="0"/>
            </a:endParaRPr>
          </a:p>
          <a:p>
            <a:endParaRPr lang="en-US" dirty="0">
              <a:latin typeface="Book Antiqua" panose="02040602050305030304" pitchFamily="18" charset="0"/>
              <a:ea typeface="Calibri" panose="020F0502020204030204" pitchFamily="34" charset="0"/>
              <a:cs typeface="Times New Roman" panose="02020603050405020304" pitchFamily="18" charset="0"/>
            </a:endParaRPr>
          </a:p>
          <a:p>
            <a:r>
              <a:rPr lang="en-US" sz="1800" dirty="0">
                <a:effectLst/>
                <a:latin typeface="Book Antiqua" panose="02040602050305030304" pitchFamily="18" charset="0"/>
                <a:ea typeface="Calibri" panose="020F0502020204030204" pitchFamily="34" charset="0"/>
                <a:cs typeface="Arial" panose="020B0604020202020204" pitchFamily="34" charset="0"/>
              </a:rPr>
              <a:t>We must think in terms of implementation and involve networks, religious orders, schools, universities and German professional congregations. </a:t>
            </a:r>
          </a:p>
          <a:p>
            <a:endParaRPr lang="en-US" dirty="0">
              <a:latin typeface="Book Antiqua" panose="02040602050305030304" pitchFamily="18" charset="0"/>
              <a:ea typeface="Calibri" panose="020F0502020204030204" pitchFamily="34" charset="0"/>
              <a:cs typeface="Arial" panose="020B0604020202020204" pitchFamily="34" charset="0"/>
            </a:endParaRPr>
          </a:p>
          <a:p>
            <a:endParaRPr lang="en-US" dirty="0">
              <a:latin typeface="Book Antiqua" panose="02040602050305030304" pitchFamily="18" charset="0"/>
              <a:ea typeface="Calibri" panose="020F0502020204030204" pitchFamily="34" charset="0"/>
              <a:cs typeface="Arial" panose="020B0604020202020204" pitchFamily="34" charset="0"/>
            </a:endParaRPr>
          </a:p>
          <a:p>
            <a:r>
              <a:rPr lang="en-US" sz="1800" dirty="0">
                <a:effectLst/>
                <a:latin typeface="Book Antiqua" panose="02040602050305030304" pitchFamily="18" charset="0"/>
                <a:ea typeface="Calibri" panose="020F0502020204030204" pitchFamily="34" charset="0"/>
                <a:cs typeface="Arial" panose="020B0604020202020204" pitchFamily="34" charset="0"/>
              </a:rPr>
              <a:t>Implementation does not have to reinvent the wheel. We can and should value and explicitly encourage very concrete ideas for tactics and best-</a:t>
            </a:r>
            <a:r>
              <a:rPr lang="en-US" sz="1800" dirty="0" err="1">
                <a:effectLst/>
                <a:latin typeface="Book Antiqua" panose="02040602050305030304" pitchFamily="18" charset="0"/>
                <a:ea typeface="Calibri" panose="020F0502020204030204" pitchFamily="34" charset="0"/>
                <a:cs typeface="Arial" panose="020B0604020202020204" pitchFamily="34" charset="0"/>
              </a:rPr>
              <a:t>ofs</a:t>
            </a:r>
            <a:r>
              <a:rPr lang="en-US" sz="1800" dirty="0">
                <a:effectLst/>
                <a:latin typeface="Book Antiqua" panose="02040602050305030304" pitchFamily="18" charset="0"/>
                <a:ea typeface="Calibri" panose="020F0502020204030204" pitchFamily="34" charset="0"/>
                <a:cs typeface="Arial" panose="020B0604020202020204" pitchFamily="34" charset="0"/>
              </a:rPr>
              <a:t> from the wealth of experience of committed Catholics.</a:t>
            </a:r>
          </a:p>
          <a:p>
            <a:endParaRPr lang="en-US" dirty="0">
              <a:latin typeface="Book Antiqua" panose="02040602050305030304" pitchFamily="18" charset="0"/>
              <a:ea typeface="Calibri" panose="020F0502020204030204" pitchFamily="34" charset="0"/>
              <a:cs typeface="Arial" panose="020B0604020202020204" pitchFamily="34" charset="0"/>
            </a:endParaRPr>
          </a:p>
          <a:p>
            <a:endParaRPr lang="en-US" dirty="0">
              <a:latin typeface="Book Antiqua" panose="02040602050305030304" pitchFamily="18" charset="0"/>
              <a:ea typeface="Calibri" panose="020F0502020204030204" pitchFamily="34" charset="0"/>
              <a:cs typeface="Arial" panose="020B0604020202020204" pitchFamily="34" charset="0"/>
            </a:endParaRPr>
          </a:p>
          <a:p>
            <a:r>
              <a:rPr lang="en-US" sz="1800" dirty="0">
                <a:effectLst/>
                <a:latin typeface="Book Antiqua" panose="02040602050305030304" pitchFamily="18" charset="0"/>
                <a:ea typeface="Times New Roman" panose="02020603050405020304" pitchFamily="18" charset="0"/>
                <a:cs typeface="Times New Roman" panose="02020603050405020304" pitchFamily="18" charset="0"/>
              </a:rPr>
              <a:t>Testimonials are a huge treasure that we must make use of, like members of our Foundation. </a:t>
            </a:r>
            <a:endParaRPr lang="en-US" sz="1800" dirty="0">
              <a:effectLst/>
              <a:latin typeface="Book Antiqua" panose="02040602050305030304" pitchFamily="18" charset="0"/>
              <a:ea typeface="Calibri" panose="020F0502020204030204" pitchFamily="34" charset="0"/>
              <a:cs typeface="Arial" panose="020B0604020202020204" pitchFamily="34" charset="0"/>
            </a:endParaRPr>
          </a:p>
          <a:p>
            <a:endParaRPr kumimoji="0" lang="de-DE" altLang="de-DE" b="0" i="0" u="none" strike="noStrike" cap="none" normalizeH="0" baseline="0" dirty="0">
              <a:ln>
                <a:noFill/>
              </a:ln>
              <a:solidFill>
                <a:schemeClr val="tx1"/>
              </a:solidFill>
              <a:effectLst/>
              <a:latin typeface="Book Antiqua" panose="02040602050305030304" pitchFamily="18" charset="0"/>
            </a:endParaRPr>
          </a:p>
        </p:txBody>
      </p:sp>
      <p:pic>
        <p:nvPicPr>
          <p:cNvPr id="2" name="Bild 1">
            <a:extLst>
              <a:ext uri="{FF2B5EF4-FFF2-40B4-BE49-F238E27FC236}">
                <a16:creationId xmlns:a16="http://schemas.microsoft.com/office/drawing/2014/main" id="{2C31DD9C-067C-5005-DCFC-118B7DEE3AD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42320" y="67056"/>
            <a:ext cx="1176528" cy="12070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8673625"/>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1671</Words>
  <Application>Microsoft Office PowerPoint</Application>
  <PresentationFormat>Breitbild</PresentationFormat>
  <Paragraphs>160</Paragraphs>
  <Slides>12</Slides>
  <Notes>0</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12</vt:i4>
      </vt:variant>
    </vt:vector>
  </HeadingPairs>
  <TitlesOfParts>
    <vt:vector size="19" baseType="lpstr">
      <vt:lpstr>Arial</vt:lpstr>
      <vt:lpstr>Book Antiqua</vt:lpstr>
      <vt:lpstr>Calibri</vt:lpstr>
      <vt:lpstr>Calibri Light</vt:lpstr>
      <vt:lpstr>Courier New</vt:lpstr>
      <vt:lpstr>Symbol</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Ulrich Schürenkrämer</dc:creator>
  <cp:lastModifiedBy>Ulrich Schürenkrämer</cp:lastModifiedBy>
  <cp:revision>17</cp:revision>
  <cp:lastPrinted>2022-10-01T13:55:18Z</cp:lastPrinted>
  <dcterms:created xsi:type="dcterms:W3CDTF">2022-09-29T15:14:27Z</dcterms:created>
  <dcterms:modified xsi:type="dcterms:W3CDTF">2022-10-11T08:02:50Z</dcterms:modified>
</cp:coreProperties>
</file>