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Lst>
  <p:notesMasterIdLst>
    <p:notesMasterId r:id="rId29"/>
  </p:notesMasterIdLst>
  <p:sldIdLst>
    <p:sldId id="283" r:id="rId3"/>
    <p:sldId id="460" r:id="rId4"/>
    <p:sldId id="1225" r:id="rId5"/>
    <p:sldId id="499" r:id="rId6"/>
    <p:sldId id="1219" r:id="rId7"/>
    <p:sldId id="501" r:id="rId8"/>
    <p:sldId id="513" r:id="rId9"/>
    <p:sldId id="502" r:id="rId10"/>
    <p:sldId id="506" r:id="rId11"/>
    <p:sldId id="507" r:id="rId12"/>
    <p:sldId id="1223" r:id="rId13"/>
    <p:sldId id="508" r:id="rId14"/>
    <p:sldId id="462" r:id="rId15"/>
    <p:sldId id="463" r:id="rId16"/>
    <p:sldId id="1226" r:id="rId17"/>
    <p:sldId id="542" r:id="rId18"/>
    <p:sldId id="1227" r:id="rId19"/>
    <p:sldId id="514" r:id="rId20"/>
    <p:sldId id="466" r:id="rId21"/>
    <p:sldId id="1229" r:id="rId22"/>
    <p:sldId id="1230" r:id="rId23"/>
    <p:sldId id="1231" r:id="rId24"/>
    <p:sldId id="537" r:id="rId25"/>
    <p:sldId id="521" r:id="rId26"/>
    <p:sldId id="538" r:id="rId27"/>
    <p:sldId id="497"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A9DE5C-B4A5-8FBF-D827-E0A91F76CD52}" name="Niemeijer, Myrthe (FAOLOG)" initials="MN" userId="S::Myrthe.Niemeijer@fao.org::be916784-308d-4524-a9c8-027e99811a84" providerId="AD"/>
  <p188:author id="{C13084A0-C9C0-220E-E665-EF1ADCD7312A}" name="HubertChartier, MarieLara (ESP)" initials="HM" userId="S::marielara.hubertchartier@fao.org::bc9d3a1d-37cc-473e-adb2-afde75a94c6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7074"/>
    <a:srgbClr val="046A38"/>
    <a:srgbClr val="D0E6E7"/>
    <a:srgbClr val="A3C6C7"/>
    <a:srgbClr val="E8F6CF"/>
    <a:srgbClr val="A6C6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CDB43-6FB6-0504-F595-C1E4AE73EA19}" v="95" dt="2025-04-15T14:04:25.345"/>
    <p1510:client id="{4EB860E3-8E2C-D987-00AA-9869A4D505C9}" v="44" dt="2025-04-15T12:52:58.226"/>
    <p1510:client id="{8659AA31-4AAC-AB24-853D-E3CC0E4C78CE}" v="7" dt="2025-04-15T14:07:52.292"/>
    <p1510:client id="{8AE605F0-045A-9B13-87F2-E405841E8809}" v="573" dt="2025-04-15T20:49:39.132"/>
    <p1510:client id="{8B1BB31C-25B7-D6D0-5114-E5995656ED4A}" v="87" dt="2025-04-14T08:13:31.678"/>
    <p1510:client id="{9D23CDF4-2118-745A-8C58-ABEF7C54BD94}" v="9" dt="2025-04-14T14:39:14.547"/>
    <p1510:client id="{DA98197F-CB83-76C3-A4C6-703BEE4DBEAE}" v="25" dt="2025-04-15T15:26:39.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79"/>
    <p:restoredTop sz="94611"/>
  </p:normalViewPr>
  <p:slideViewPr>
    <p:cSldViewPr snapToGrid="0">
      <p:cViewPr varScale="1">
        <p:scale>
          <a:sx n="109" d="100"/>
          <a:sy n="109" d="100"/>
        </p:scale>
        <p:origin x="984"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92BD3C-9210-4E94-81AB-BAD8FD3372B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6CC0DDE-FDF5-4BA6-86DF-40444041E02C}">
      <dgm:prSet/>
      <dgm:spPr/>
      <dgm:t>
        <a:bodyPr/>
        <a:lstStyle/>
        <a:p>
          <a:r>
            <a:rPr lang="en-US" b="1" u="sng" dirty="0">
              <a:latin typeface="Aptos"/>
            </a:rPr>
            <a:t>Respect</a:t>
          </a:r>
          <a:r>
            <a:rPr lang="en-US" b="1" dirty="0">
              <a:latin typeface="Aptos"/>
            </a:rPr>
            <a:t>, </a:t>
          </a:r>
          <a:r>
            <a:rPr lang="en-US" b="1" u="sng" dirty="0">
              <a:latin typeface="Aptos"/>
            </a:rPr>
            <a:t>protect</a:t>
          </a:r>
          <a:r>
            <a:rPr lang="en-US" b="1" dirty="0">
              <a:latin typeface="Aptos"/>
            </a:rPr>
            <a:t>, </a:t>
          </a:r>
          <a:r>
            <a:rPr lang="en-US" dirty="0">
              <a:latin typeface="Aptos"/>
            </a:rPr>
            <a:t>and</a:t>
          </a:r>
          <a:r>
            <a:rPr lang="en-US" b="1" u="sng" dirty="0">
              <a:latin typeface="Aptos"/>
            </a:rPr>
            <a:t> fulfill</a:t>
          </a:r>
          <a:r>
            <a:rPr lang="en-US" u="sng" dirty="0">
              <a:latin typeface="Aptos"/>
            </a:rPr>
            <a:t> </a:t>
          </a:r>
          <a:r>
            <a:rPr lang="en-US" dirty="0">
              <a:latin typeface="Aptos"/>
            </a:rPr>
            <a:t>the RTF</a:t>
          </a:r>
        </a:p>
      </dgm:t>
    </dgm:pt>
    <dgm:pt modelId="{E6CDE606-2133-4F1A-8A8B-BCEEABE9A06C}" type="parTrans" cxnId="{70EBE7BE-D6E5-4E86-8371-B062E2569320}">
      <dgm:prSet/>
      <dgm:spPr/>
      <dgm:t>
        <a:bodyPr/>
        <a:lstStyle/>
        <a:p>
          <a:endParaRPr lang="en-US"/>
        </a:p>
      </dgm:t>
    </dgm:pt>
    <dgm:pt modelId="{5F5DB3F1-C27D-4D59-811B-4F9CAF073F3C}" type="sibTrans" cxnId="{70EBE7BE-D6E5-4E86-8371-B062E2569320}">
      <dgm:prSet/>
      <dgm:spPr/>
      <dgm:t>
        <a:bodyPr/>
        <a:lstStyle/>
        <a:p>
          <a:endParaRPr lang="en-US"/>
        </a:p>
      </dgm:t>
    </dgm:pt>
    <dgm:pt modelId="{9B51BBCD-A3BF-42E3-9F63-AB7ED452E263}">
      <dgm:prSet/>
      <dgm:spPr/>
      <dgm:t>
        <a:bodyPr/>
        <a:lstStyle/>
        <a:p>
          <a:r>
            <a:rPr lang="en-US">
              <a:latin typeface="Aptos"/>
            </a:rPr>
            <a:t>Ensure </a:t>
          </a:r>
          <a:r>
            <a:rPr lang="en-US" b="1">
              <a:latin typeface="Aptos"/>
            </a:rPr>
            <a:t>food availability</a:t>
          </a:r>
          <a:r>
            <a:rPr lang="en-US">
              <a:latin typeface="Aptos"/>
            </a:rPr>
            <a:t> through natural resources or markets</a:t>
          </a:r>
        </a:p>
      </dgm:t>
    </dgm:pt>
    <dgm:pt modelId="{54AAEC0C-D7A9-4AC9-BB9F-E357495EDD19}" type="parTrans" cxnId="{2099A32A-1B06-42E2-98F5-DD9EAB6D337F}">
      <dgm:prSet/>
      <dgm:spPr/>
      <dgm:t>
        <a:bodyPr/>
        <a:lstStyle/>
        <a:p>
          <a:endParaRPr lang="en-US"/>
        </a:p>
      </dgm:t>
    </dgm:pt>
    <dgm:pt modelId="{4FFFD89E-21AA-44A3-8D63-A6C79E5E64D4}" type="sibTrans" cxnId="{2099A32A-1B06-42E2-98F5-DD9EAB6D337F}">
      <dgm:prSet/>
      <dgm:spPr/>
      <dgm:t>
        <a:bodyPr/>
        <a:lstStyle/>
        <a:p>
          <a:endParaRPr lang="en-US"/>
        </a:p>
      </dgm:t>
    </dgm:pt>
    <dgm:pt modelId="{95A2E5C6-DCC1-484C-90F9-BB863FF1E9FE}">
      <dgm:prSet/>
      <dgm:spPr/>
      <dgm:t>
        <a:bodyPr/>
        <a:lstStyle/>
        <a:p>
          <a:r>
            <a:rPr lang="en-US">
              <a:latin typeface="Aptos"/>
            </a:rPr>
            <a:t>Food must be physically and economically </a:t>
          </a:r>
          <a:r>
            <a:rPr lang="en-US" b="1">
              <a:latin typeface="Aptos"/>
            </a:rPr>
            <a:t>accessible</a:t>
          </a:r>
          <a:r>
            <a:rPr lang="en-US">
              <a:latin typeface="Aptos"/>
            </a:rPr>
            <a:t> to all…</a:t>
          </a:r>
        </a:p>
      </dgm:t>
    </dgm:pt>
    <dgm:pt modelId="{C79305E6-8796-4433-9CB0-6C0023598087}" type="parTrans" cxnId="{C54EF24C-48A9-4BE0-92EB-D7BC2B90AE3B}">
      <dgm:prSet/>
      <dgm:spPr/>
      <dgm:t>
        <a:bodyPr/>
        <a:lstStyle/>
        <a:p>
          <a:endParaRPr lang="en-US"/>
        </a:p>
      </dgm:t>
    </dgm:pt>
    <dgm:pt modelId="{94ACB5A7-4690-4B13-8B7C-99D2220C5403}" type="sibTrans" cxnId="{C54EF24C-48A9-4BE0-92EB-D7BC2B90AE3B}">
      <dgm:prSet/>
      <dgm:spPr/>
      <dgm:t>
        <a:bodyPr/>
        <a:lstStyle/>
        <a:p>
          <a:endParaRPr lang="en-US"/>
        </a:p>
      </dgm:t>
    </dgm:pt>
    <dgm:pt modelId="{419A79E0-85DB-4E58-9610-3BDD8BD6D8D1}">
      <dgm:prSet/>
      <dgm:spPr/>
      <dgm:t>
        <a:bodyPr/>
        <a:lstStyle/>
        <a:p>
          <a:r>
            <a:rPr lang="en-US">
              <a:latin typeface="Aptos"/>
            </a:rPr>
            <a:t>…in a way that ensures long-term </a:t>
          </a:r>
          <a:r>
            <a:rPr lang="en-US" b="1">
              <a:latin typeface="Aptos"/>
            </a:rPr>
            <a:t>sustainability</a:t>
          </a:r>
          <a:endParaRPr lang="en-US">
            <a:latin typeface="Aptos"/>
          </a:endParaRPr>
        </a:p>
      </dgm:t>
    </dgm:pt>
    <dgm:pt modelId="{EF5E3CF2-EBED-41C0-A57F-5C023A30946E}" type="parTrans" cxnId="{0918A35D-0A75-469A-8A02-6C359B95F2DE}">
      <dgm:prSet/>
      <dgm:spPr/>
      <dgm:t>
        <a:bodyPr/>
        <a:lstStyle/>
        <a:p>
          <a:endParaRPr lang="en-US"/>
        </a:p>
      </dgm:t>
    </dgm:pt>
    <dgm:pt modelId="{290BDD9D-5A50-459A-B373-6F8FEAAEC51C}" type="sibTrans" cxnId="{0918A35D-0A75-469A-8A02-6C359B95F2DE}">
      <dgm:prSet/>
      <dgm:spPr/>
      <dgm:t>
        <a:bodyPr/>
        <a:lstStyle/>
        <a:p>
          <a:endParaRPr lang="en-US"/>
        </a:p>
      </dgm:t>
    </dgm:pt>
    <dgm:pt modelId="{A6AFD05E-607B-4628-A50C-C29FE645F195}">
      <dgm:prSet/>
      <dgm:spPr/>
      <dgm:t>
        <a:bodyPr/>
        <a:lstStyle/>
        <a:p>
          <a:r>
            <a:rPr lang="en-US" b="1">
              <a:latin typeface="Aptos"/>
            </a:rPr>
            <a:t>Nutritionally adequate, safe </a:t>
          </a:r>
          <a:r>
            <a:rPr lang="en-US">
              <a:latin typeface="Aptos"/>
            </a:rPr>
            <a:t>and</a:t>
          </a:r>
          <a:r>
            <a:rPr lang="en-US" b="1">
              <a:latin typeface="Aptos"/>
            </a:rPr>
            <a:t> culturally appropriate</a:t>
          </a:r>
          <a:endParaRPr lang="en-US">
            <a:latin typeface="Aptos"/>
          </a:endParaRPr>
        </a:p>
      </dgm:t>
    </dgm:pt>
    <dgm:pt modelId="{85EA6B96-DC6B-45AF-8853-43CE88FF5AEA}" type="parTrans" cxnId="{7C95285D-FB64-4CCE-AFAB-060B357765FB}">
      <dgm:prSet/>
      <dgm:spPr/>
      <dgm:t>
        <a:bodyPr/>
        <a:lstStyle/>
        <a:p>
          <a:endParaRPr lang="en-US"/>
        </a:p>
      </dgm:t>
    </dgm:pt>
    <dgm:pt modelId="{8BC320DC-505E-4875-8D9B-558E2927631B}" type="sibTrans" cxnId="{7C95285D-FB64-4CCE-AFAB-060B357765FB}">
      <dgm:prSet/>
      <dgm:spPr/>
      <dgm:t>
        <a:bodyPr/>
        <a:lstStyle/>
        <a:p>
          <a:endParaRPr lang="en-US"/>
        </a:p>
      </dgm:t>
    </dgm:pt>
    <dgm:pt modelId="{2E4E9A21-98A4-5B44-8BAC-EFBD1D3D7FD1}" type="pres">
      <dgm:prSet presAssocID="{6F92BD3C-9210-4E94-81AB-BAD8FD3372BD}" presName="vert0" presStyleCnt="0">
        <dgm:presLayoutVars>
          <dgm:dir/>
          <dgm:animOne val="branch"/>
          <dgm:animLvl val="lvl"/>
        </dgm:presLayoutVars>
      </dgm:prSet>
      <dgm:spPr/>
    </dgm:pt>
    <dgm:pt modelId="{FB7F7C49-323A-4E4C-8A1E-0BA56FAC9A22}" type="pres">
      <dgm:prSet presAssocID="{46CC0DDE-FDF5-4BA6-86DF-40444041E02C}" presName="thickLine" presStyleLbl="alignNode1" presStyleIdx="0" presStyleCnt="5"/>
      <dgm:spPr/>
    </dgm:pt>
    <dgm:pt modelId="{274ABE06-D5A4-EE46-A504-57FEFEA944EB}" type="pres">
      <dgm:prSet presAssocID="{46CC0DDE-FDF5-4BA6-86DF-40444041E02C}" presName="horz1" presStyleCnt="0"/>
      <dgm:spPr/>
    </dgm:pt>
    <dgm:pt modelId="{519C8F1F-B693-3346-916E-E492DA2FDFC9}" type="pres">
      <dgm:prSet presAssocID="{46CC0DDE-FDF5-4BA6-86DF-40444041E02C}" presName="tx1" presStyleLbl="revTx" presStyleIdx="0" presStyleCnt="5"/>
      <dgm:spPr/>
    </dgm:pt>
    <dgm:pt modelId="{FB7FF35B-0B2F-B143-9CCD-238C31796EEF}" type="pres">
      <dgm:prSet presAssocID="{46CC0DDE-FDF5-4BA6-86DF-40444041E02C}" presName="vert1" presStyleCnt="0"/>
      <dgm:spPr/>
    </dgm:pt>
    <dgm:pt modelId="{D68D634D-626A-154D-BF52-7FB8E0E087F2}" type="pres">
      <dgm:prSet presAssocID="{9B51BBCD-A3BF-42E3-9F63-AB7ED452E263}" presName="thickLine" presStyleLbl="alignNode1" presStyleIdx="1" presStyleCnt="5"/>
      <dgm:spPr/>
    </dgm:pt>
    <dgm:pt modelId="{458DFA9C-4DBB-5147-BFBA-DDD99D7681A9}" type="pres">
      <dgm:prSet presAssocID="{9B51BBCD-A3BF-42E3-9F63-AB7ED452E263}" presName="horz1" presStyleCnt="0"/>
      <dgm:spPr/>
    </dgm:pt>
    <dgm:pt modelId="{991D20DD-5CB1-1E4C-9D64-0E56BF510EAE}" type="pres">
      <dgm:prSet presAssocID="{9B51BBCD-A3BF-42E3-9F63-AB7ED452E263}" presName="tx1" presStyleLbl="revTx" presStyleIdx="1" presStyleCnt="5"/>
      <dgm:spPr/>
    </dgm:pt>
    <dgm:pt modelId="{80060E5C-F58D-1A41-8E0B-984E1A61AEDD}" type="pres">
      <dgm:prSet presAssocID="{9B51BBCD-A3BF-42E3-9F63-AB7ED452E263}" presName="vert1" presStyleCnt="0"/>
      <dgm:spPr/>
    </dgm:pt>
    <dgm:pt modelId="{A6A9C622-6B57-EF4A-976B-C06452495EA7}" type="pres">
      <dgm:prSet presAssocID="{95A2E5C6-DCC1-484C-90F9-BB863FF1E9FE}" presName="thickLine" presStyleLbl="alignNode1" presStyleIdx="2" presStyleCnt="5"/>
      <dgm:spPr/>
    </dgm:pt>
    <dgm:pt modelId="{797F0DE6-EFE7-914D-97F6-0684FD83CEC6}" type="pres">
      <dgm:prSet presAssocID="{95A2E5C6-DCC1-484C-90F9-BB863FF1E9FE}" presName="horz1" presStyleCnt="0"/>
      <dgm:spPr/>
    </dgm:pt>
    <dgm:pt modelId="{2B37AB5D-BCC7-474B-98B1-4046A4719610}" type="pres">
      <dgm:prSet presAssocID="{95A2E5C6-DCC1-484C-90F9-BB863FF1E9FE}" presName="tx1" presStyleLbl="revTx" presStyleIdx="2" presStyleCnt="5"/>
      <dgm:spPr/>
    </dgm:pt>
    <dgm:pt modelId="{3BDD606C-BEAD-934A-9AA0-4084E30622FD}" type="pres">
      <dgm:prSet presAssocID="{95A2E5C6-DCC1-484C-90F9-BB863FF1E9FE}" presName="vert1" presStyleCnt="0"/>
      <dgm:spPr/>
    </dgm:pt>
    <dgm:pt modelId="{040FDECA-FF89-154D-A681-148AC3E08DA0}" type="pres">
      <dgm:prSet presAssocID="{419A79E0-85DB-4E58-9610-3BDD8BD6D8D1}" presName="thickLine" presStyleLbl="alignNode1" presStyleIdx="3" presStyleCnt="5"/>
      <dgm:spPr/>
    </dgm:pt>
    <dgm:pt modelId="{28D875C9-E7D3-964D-887E-CBCF6F7AF313}" type="pres">
      <dgm:prSet presAssocID="{419A79E0-85DB-4E58-9610-3BDD8BD6D8D1}" presName="horz1" presStyleCnt="0"/>
      <dgm:spPr/>
    </dgm:pt>
    <dgm:pt modelId="{83E7912F-C9BC-2C4B-83D4-23F99C66ECEF}" type="pres">
      <dgm:prSet presAssocID="{419A79E0-85DB-4E58-9610-3BDD8BD6D8D1}" presName="tx1" presStyleLbl="revTx" presStyleIdx="3" presStyleCnt="5"/>
      <dgm:spPr/>
    </dgm:pt>
    <dgm:pt modelId="{D00F2A2B-3E89-E841-A82B-EEF1C5577DE6}" type="pres">
      <dgm:prSet presAssocID="{419A79E0-85DB-4E58-9610-3BDD8BD6D8D1}" presName="vert1" presStyleCnt="0"/>
      <dgm:spPr/>
    </dgm:pt>
    <dgm:pt modelId="{79F4D789-A425-D046-90D0-1364A94098DC}" type="pres">
      <dgm:prSet presAssocID="{A6AFD05E-607B-4628-A50C-C29FE645F195}" presName="thickLine" presStyleLbl="alignNode1" presStyleIdx="4" presStyleCnt="5"/>
      <dgm:spPr/>
    </dgm:pt>
    <dgm:pt modelId="{A5DB8D04-1F69-484E-A88F-B068B7CB7B84}" type="pres">
      <dgm:prSet presAssocID="{A6AFD05E-607B-4628-A50C-C29FE645F195}" presName="horz1" presStyleCnt="0"/>
      <dgm:spPr/>
    </dgm:pt>
    <dgm:pt modelId="{3D6880B3-0600-794A-8827-C43F8F56FE54}" type="pres">
      <dgm:prSet presAssocID="{A6AFD05E-607B-4628-A50C-C29FE645F195}" presName="tx1" presStyleLbl="revTx" presStyleIdx="4" presStyleCnt="5"/>
      <dgm:spPr/>
    </dgm:pt>
    <dgm:pt modelId="{8D193D76-AB05-CF47-9DCD-CA959CF7C2C5}" type="pres">
      <dgm:prSet presAssocID="{A6AFD05E-607B-4628-A50C-C29FE645F195}" presName="vert1" presStyleCnt="0"/>
      <dgm:spPr/>
    </dgm:pt>
  </dgm:ptLst>
  <dgm:cxnLst>
    <dgm:cxn modelId="{51BCD321-67F4-1943-90AA-3BBB53A83949}" type="presOf" srcId="{46CC0DDE-FDF5-4BA6-86DF-40444041E02C}" destId="{519C8F1F-B693-3346-916E-E492DA2FDFC9}" srcOrd="0" destOrd="0" presId="urn:microsoft.com/office/officeart/2008/layout/LinedList"/>
    <dgm:cxn modelId="{2099A32A-1B06-42E2-98F5-DD9EAB6D337F}" srcId="{6F92BD3C-9210-4E94-81AB-BAD8FD3372BD}" destId="{9B51BBCD-A3BF-42E3-9F63-AB7ED452E263}" srcOrd="1" destOrd="0" parTransId="{54AAEC0C-D7A9-4AC9-BB9F-E357495EDD19}" sibTransId="{4FFFD89E-21AA-44A3-8D63-A6C79E5E64D4}"/>
    <dgm:cxn modelId="{C54EF24C-48A9-4BE0-92EB-D7BC2B90AE3B}" srcId="{6F92BD3C-9210-4E94-81AB-BAD8FD3372BD}" destId="{95A2E5C6-DCC1-484C-90F9-BB863FF1E9FE}" srcOrd="2" destOrd="0" parTransId="{C79305E6-8796-4433-9CB0-6C0023598087}" sibTransId="{94ACB5A7-4690-4B13-8B7C-99D2220C5403}"/>
    <dgm:cxn modelId="{7C95285D-FB64-4CCE-AFAB-060B357765FB}" srcId="{6F92BD3C-9210-4E94-81AB-BAD8FD3372BD}" destId="{A6AFD05E-607B-4628-A50C-C29FE645F195}" srcOrd="4" destOrd="0" parTransId="{85EA6B96-DC6B-45AF-8853-43CE88FF5AEA}" sibTransId="{8BC320DC-505E-4875-8D9B-558E2927631B}"/>
    <dgm:cxn modelId="{0918A35D-0A75-469A-8A02-6C359B95F2DE}" srcId="{6F92BD3C-9210-4E94-81AB-BAD8FD3372BD}" destId="{419A79E0-85DB-4E58-9610-3BDD8BD6D8D1}" srcOrd="3" destOrd="0" parTransId="{EF5E3CF2-EBED-41C0-A57F-5C023A30946E}" sibTransId="{290BDD9D-5A50-459A-B373-6F8FEAAEC51C}"/>
    <dgm:cxn modelId="{82311870-A78E-F440-8C7C-70754E92C075}" type="presOf" srcId="{95A2E5C6-DCC1-484C-90F9-BB863FF1E9FE}" destId="{2B37AB5D-BCC7-474B-98B1-4046A4719610}" srcOrd="0" destOrd="0" presId="urn:microsoft.com/office/officeart/2008/layout/LinedList"/>
    <dgm:cxn modelId="{BC9A2790-E03F-D541-8F38-F31E888F582F}" type="presOf" srcId="{419A79E0-85DB-4E58-9610-3BDD8BD6D8D1}" destId="{83E7912F-C9BC-2C4B-83D4-23F99C66ECEF}" srcOrd="0" destOrd="0" presId="urn:microsoft.com/office/officeart/2008/layout/LinedList"/>
    <dgm:cxn modelId="{415138B8-E263-F744-BDE6-0F14C4C52031}" type="presOf" srcId="{A6AFD05E-607B-4628-A50C-C29FE645F195}" destId="{3D6880B3-0600-794A-8827-C43F8F56FE54}" srcOrd="0" destOrd="0" presId="urn:microsoft.com/office/officeart/2008/layout/LinedList"/>
    <dgm:cxn modelId="{70EBE7BE-D6E5-4E86-8371-B062E2569320}" srcId="{6F92BD3C-9210-4E94-81AB-BAD8FD3372BD}" destId="{46CC0DDE-FDF5-4BA6-86DF-40444041E02C}" srcOrd="0" destOrd="0" parTransId="{E6CDE606-2133-4F1A-8A8B-BCEEABE9A06C}" sibTransId="{5F5DB3F1-C27D-4D59-811B-4F9CAF073F3C}"/>
    <dgm:cxn modelId="{F0255CCD-E78C-B84C-963C-B57D3EB52804}" type="presOf" srcId="{9B51BBCD-A3BF-42E3-9F63-AB7ED452E263}" destId="{991D20DD-5CB1-1E4C-9D64-0E56BF510EAE}" srcOrd="0" destOrd="0" presId="urn:microsoft.com/office/officeart/2008/layout/LinedList"/>
    <dgm:cxn modelId="{D13A17E2-2600-D348-B4FF-05899E661356}" type="presOf" srcId="{6F92BD3C-9210-4E94-81AB-BAD8FD3372BD}" destId="{2E4E9A21-98A4-5B44-8BAC-EFBD1D3D7FD1}" srcOrd="0" destOrd="0" presId="urn:microsoft.com/office/officeart/2008/layout/LinedList"/>
    <dgm:cxn modelId="{D28404A3-C15E-5746-AF32-97F3B26346C9}" type="presParOf" srcId="{2E4E9A21-98A4-5B44-8BAC-EFBD1D3D7FD1}" destId="{FB7F7C49-323A-4E4C-8A1E-0BA56FAC9A22}" srcOrd="0" destOrd="0" presId="urn:microsoft.com/office/officeart/2008/layout/LinedList"/>
    <dgm:cxn modelId="{53F0A43A-BF90-1549-9BE2-6A3C5F59C272}" type="presParOf" srcId="{2E4E9A21-98A4-5B44-8BAC-EFBD1D3D7FD1}" destId="{274ABE06-D5A4-EE46-A504-57FEFEA944EB}" srcOrd="1" destOrd="0" presId="urn:microsoft.com/office/officeart/2008/layout/LinedList"/>
    <dgm:cxn modelId="{A3219BCC-B426-9341-A18E-E4AF85E2B379}" type="presParOf" srcId="{274ABE06-D5A4-EE46-A504-57FEFEA944EB}" destId="{519C8F1F-B693-3346-916E-E492DA2FDFC9}" srcOrd="0" destOrd="0" presId="urn:microsoft.com/office/officeart/2008/layout/LinedList"/>
    <dgm:cxn modelId="{B9CB6DF5-7139-E945-A320-7B1C79B52036}" type="presParOf" srcId="{274ABE06-D5A4-EE46-A504-57FEFEA944EB}" destId="{FB7FF35B-0B2F-B143-9CCD-238C31796EEF}" srcOrd="1" destOrd="0" presId="urn:microsoft.com/office/officeart/2008/layout/LinedList"/>
    <dgm:cxn modelId="{3BC4E2F0-8C3E-5546-82F3-92B92985BF65}" type="presParOf" srcId="{2E4E9A21-98A4-5B44-8BAC-EFBD1D3D7FD1}" destId="{D68D634D-626A-154D-BF52-7FB8E0E087F2}" srcOrd="2" destOrd="0" presId="urn:microsoft.com/office/officeart/2008/layout/LinedList"/>
    <dgm:cxn modelId="{E769E5C8-44C9-614B-BF8D-0E642F6DF077}" type="presParOf" srcId="{2E4E9A21-98A4-5B44-8BAC-EFBD1D3D7FD1}" destId="{458DFA9C-4DBB-5147-BFBA-DDD99D7681A9}" srcOrd="3" destOrd="0" presId="urn:microsoft.com/office/officeart/2008/layout/LinedList"/>
    <dgm:cxn modelId="{35E82285-2584-8148-9601-7F47318D5798}" type="presParOf" srcId="{458DFA9C-4DBB-5147-BFBA-DDD99D7681A9}" destId="{991D20DD-5CB1-1E4C-9D64-0E56BF510EAE}" srcOrd="0" destOrd="0" presId="urn:microsoft.com/office/officeart/2008/layout/LinedList"/>
    <dgm:cxn modelId="{39F515BD-892C-4E4F-B9FD-D0DF0FC2EFE5}" type="presParOf" srcId="{458DFA9C-4DBB-5147-BFBA-DDD99D7681A9}" destId="{80060E5C-F58D-1A41-8E0B-984E1A61AEDD}" srcOrd="1" destOrd="0" presId="urn:microsoft.com/office/officeart/2008/layout/LinedList"/>
    <dgm:cxn modelId="{13AFB735-D22D-754A-9879-01F3818DF5F6}" type="presParOf" srcId="{2E4E9A21-98A4-5B44-8BAC-EFBD1D3D7FD1}" destId="{A6A9C622-6B57-EF4A-976B-C06452495EA7}" srcOrd="4" destOrd="0" presId="urn:microsoft.com/office/officeart/2008/layout/LinedList"/>
    <dgm:cxn modelId="{8FDE22E1-BFD2-1B4F-90D6-35D0B61ADB56}" type="presParOf" srcId="{2E4E9A21-98A4-5B44-8BAC-EFBD1D3D7FD1}" destId="{797F0DE6-EFE7-914D-97F6-0684FD83CEC6}" srcOrd="5" destOrd="0" presId="urn:microsoft.com/office/officeart/2008/layout/LinedList"/>
    <dgm:cxn modelId="{734FE071-0B70-9C45-B660-835B657C98B5}" type="presParOf" srcId="{797F0DE6-EFE7-914D-97F6-0684FD83CEC6}" destId="{2B37AB5D-BCC7-474B-98B1-4046A4719610}" srcOrd="0" destOrd="0" presId="urn:microsoft.com/office/officeart/2008/layout/LinedList"/>
    <dgm:cxn modelId="{E1FBDDE6-A7F9-CE4B-A9E0-3B2DEC20D0FC}" type="presParOf" srcId="{797F0DE6-EFE7-914D-97F6-0684FD83CEC6}" destId="{3BDD606C-BEAD-934A-9AA0-4084E30622FD}" srcOrd="1" destOrd="0" presId="urn:microsoft.com/office/officeart/2008/layout/LinedList"/>
    <dgm:cxn modelId="{4921BCAC-EE03-5E4B-BF4F-43742B982EFC}" type="presParOf" srcId="{2E4E9A21-98A4-5B44-8BAC-EFBD1D3D7FD1}" destId="{040FDECA-FF89-154D-A681-148AC3E08DA0}" srcOrd="6" destOrd="0" presId="urn:microsoft.com/office/officeart/2008/layout/LinedList"/>
    <dgm:cxn modelId="{A0FB2708-BB79-6A40-B751-9DD5AFA1A0CF}" type="presParOf" srcId="{2E4E9A21-98A4-5B44-8BAC-EFBD1D3D7FD1}" destId="{28D875C9-E7D3-964D-887E-CBCF6F7AF313}" srcOrd="7" destOrd="0" presId="urn:microsoft.com/office/officeart/2008/layout/LinedList"/>
    <dgm:cxn modelId="{F1D6AA1E-9BD2-704C-9619-39350A01B076}" type="presParOf" srcId="{28D875C9-E7D3-964D-887E-CBCF6F7AF313}" destId="{83E7912F-C9BC-2C4B-83D4-23F99C66ECEF}" srcOrd="0" destOrd="0" presId="urn:microsoft.com/office/officeart/2008/layout/LinedList"/>
    <dgm:cxn modelId="{E0C45ABA-D834-6E4D-B7F0-B86CA504096D}" type="presParOf" srcId="{28D875C9-E7D3-964D-887E-CBCF6F7AF313}" destId="{D00F2A2B-3E89-E841-A82B-EEF1C5577DE6}" srcOrd="1" destOrd="0" presId="urn:microsoft.com/office/officeart/2008/layout/LinedList"/>
    <dgm:cxn modelId="{9EECE102-8081-7C42-8C8A-19B008ADDD8D}" type="presParOf" srcId="{2E4E9A21-98A4-5B44-8BAC-EFBD1D3D7FD1}" destId="{79F4D789-A425-D046-90D0-1364A94098DC}" srcOrd="8" destOrd="0" presId="urn:microsoft.com/office/officeart/2008/layout/LinedList"/>
    <dgm:cxn modelId="{974471E0-5045-3B49-9E0A-DE40AA69AEE4}" type="presParOf" srcId="{2E4E9A21-98A4-5B44-8BAC-EFBD1D3D7FD1}" destId="{A5DB8D04-1F69-484E-A88F-B068B7CB7B84}" srcOrd="9" destOrd="0" presId="urn:microsoft.com/office/officeart/2008/layout/LinedList"/>
    <dgm:cxn modelId="{180217A4-0001-D840-9EEF-BD8C83BBDA73}" type="presParOf" srcId="{A5DB8D04-1F69-484E-A88F-B068B7CB7B84}" destId="{3D6880B3-0600-794A-8827-C43F8F56FE54}" srcOrd="0" destOrd="0" presId="urn:microsoft.com/office/officeart/2008/layout/LinedList"/>
    <dgm:cxn modelId="{6D4D796C-A233-A848-8719-B762671EBA95}" type="presParOf" srcId="{A5DB8D04-1F69-484E-A88F-B068B7CB7B84}" destId="{8D193D76-AB05-CF47-9DCD-CA959CF7C2C5}" srcOrd="1" destOrd="0" presId="urn:microsoft.com/office/officeart/2008/layout/Lin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302957-8AAB-459C-B9D7-11C2F5D2E8C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FE9CCA3-B966-4293-A9F8-76DA794D5629}">
      <dgm:prSet/>
      <dgm:spPr/>
      <dgm:t>
        <a:bodyPr/>
        <a:lstStyle/>
        <a:p>
          <a:r>
            <a:rPr lang="en-US" b="1"/>
            <a:t>Without discrimination</a:t>
          </a:r>
          <a:r>
            <a:rPr lang="en-US"/>
            <a:t>, especially for groups in vulnerable situations</a:t>
          </a:r>
        </a:p>
      </dgm:t>
    </dgm:pt>
    <dgm:pt modelId="{7AF6F4EF-0176-4815-BEB3-716779958E74}" type="parTrans" cxnId="{43E8ABDB-791A-4F06-87ED-76DEF9B2ACD1}">
      <dgm:prSet/>
      <dgm:spPr/>
      <dgm:t>
        <a:bodyPr/>
        <a:lstStyle/>
        <a:p>
          <a:endParaRPr lang="en-US"/>
        </a:p>
      </dgm:t>
    </dgm:pt>
    <dgm:pt modelId="{002716FB-9CFC-4A18-BADB-A8F6F46C212C}" type="sibTrans" cxnId="{43E8ABDB-791A-4F06-87ED-76DEF9B2ACD1}">
      <dgm:prSet/>
      <dgm:spPr/>
      <dgm:t>
        <a:bodyPr/>
        <a:lstStyle/>
        <a:p>
          <a:endParaRPr lang="en-US"/>
        </a:p>
      </dgm:t>
    </dgm:pt>
    <dgm:pt modelId="{69369DDA-205A-43CE-8479-723D28219541}">
      <dgm:prSet/>
      <dgm:spPr/>
      <dgm:t>
        <a:bodyPr/>
        <a:lstStyle/>
        <a:p>
          <a:r>
            <a:rPr lang="en-US" b="1"/>
            <a:t>Progressively </a:t>
          </a:r>
          <a:r>
            <a:rPr lang="en-US"/>
            <a:t>realize the RTF using max. available resources</a:t>
          </a:r>
        </a:p>
      </dgm:t>
    </dgm:pt>
    <dgm:pt modelId="{74286FFA-55F8-42AC-9BB8-6EBE69952950}" type="parTrans" cxnId="{FA2EB6FB-92FF-4332-9C66-377FFD1FF81F}">
      <dgm:prSet/>
      <dgm:spPr/>
      <dgm:t>
        <a:bodyPr/>
        <a:lstStyle/>
        <a:p>
          <a:endParaRPr lang="en-US"/>
        </a:p>
      </dgm:t>
    </dgm:pt>
    <dgm:pt modelId="{A213BC6A-7768-43E5-B8F6-FA7EF7D24F4E}" type="sibTrans" cxnId="{FA2EB6FB-92FF-4332-9C66-377FFD1FF81F}">
      <dgm:prSet/>
      <dgm:spPr/>
      <dgm:t>
        <a:bodyPr/>
        <a:lstStyle/>
        <a:p>
          <a:endParaRPr lang="en-US"/>
        </a:p>
      </dgm:t>
    </dgm:pt>
    <dgm:pt modelId="{999D7835-2E27-4AF6-BE75-7184CBA05A33}">
      <dgm:prSet/>
      <dgm:spPr/>
      <dgm:t>
        <a:bodyPr/>
        <a:lstStyle/>
        <a:p>
          <a:r>
            <a:rPr lang="en-US"/>
            <a:t>Obligation to </a:t>
          </a:r>
          <a:r>
            <a:rPr lang="en-US" b="1"/>
            <a:t>prevent violations </a:t>
          </a:r>
          <a:r>
            <a:rPr lang="en-US"/>
            <a:t>of the RTF</a:t>
          </a:r>
        </a:p>
      </dgm:t>
    </dgm:pt>
    <dgm:pt modelId="{8F6F5B55-B0AF-440E-86A7-3C88D161D2CD}" type="parTrans" cxnId="{E1642B1E-781B-4134-9A36-DB4DEEEC090D}">
      <dgm:prSet/>
      <dgm:spPr/>
      <dgm:t>
        <a:bodyPr/>
        <a:lstStyle/>
        <a:p>
          <a:endParaRPr lang="en-US"/>
        </a:p>
      </dgm:t>
    </dgm:pt>
    <dgm:pt modelId="{3F5BD3EC-A1DF-4259-82DE-3DDF62A0A6A4}" type="sibTrans" cxnId="{E1642B1E-781B-4134-9A36-DB4DEEEC090D}">
      <dgm:prSet/>
      <dgm:spPr/>
      <dgm:t>
        <a:bodyPr/>
        <a:lstStyle/>
        <a:p>
          <a:endParaRPr lang="en-US"/>
        </a:p>
      </dgm:t>
    </dgm:pt>
    <dgm:pt modelId="{77275822-A9D3-437F-AC9D-95911C5A3558}">
      <dgm:prSet/>
      <dgm:spPr/>
      <dgm:t>
        <a:bodyPr/>
        <a:lstStyle/>
        <a:p>
          <a:r>
            <a:rPr lang="en-US" b="1"/>
            <a:t>Eliminating hunger</a:t>
          </a:r>
          <a:r>
            <a:rPr lang="en-US"/>
            <a:t> is a </a:t>
          </a:r>
          <a:r>
            <a:rPr lang="en-US" b="1"/>
            <a:t>core obligation</a:t>
          </a:r>
          <a:endParaRPr lang="en-US"/>
        </a:p>
      </dgm:t>
    </dgm:pt>
    <dgm:pt modelId="{6BD8BA29-0DE3-44B2-A390-BB6FD700BA83}" type="parTrans" cxnId="{222AC178-0560-47CA-A883-74BB50B75203}">
      <dgm:prSet/>
      <dgm:spPr/>
      <dgm:t>
        <a:bodyPr/>
        <a:lstStyle/>
        <a:p>
          <a:endParaRPr lang="en-US"/>
        </a:p>
      </dgm:t>
    </dgm:pt>
    <dgm:pt modelId="{EDBEFFFA-F8A8-4983-B76C-76627B8C328F}" type="sibTrans" cxnId="{222AC178-0560-47CA-A883-74BB50B75203}">
      <dgm:prSet/>
      <dgm:spPr/>
      <dgm:t>
        <a:bodyPr/>
        <a:lstStyle/>
        <a:p>
          <a:endParaRPr lang="en-US"/>
        </a:p>
      </dgm:t>
    </dgm:pt>
    <dgm:pt modelId="{B09F1CC9-8916-47E8-AB8A-0024378D2C92}">
      <dgm:prSet/>
      <dgm:spPr/>
      <dgm:t>
        <a:bodyPr/>
        <a:lstStyle/>
        <a:p>
          <a:r>
            <a:rPr lang="en-US"/>
            <a:t>Engage in </a:t>
          </a:r>
          <a:r>
            <a:rPr lang="en-US" b="1"/>
            <a:t>international cooperation</a:t>
          </a:r>
          <a:r>
            <a:rPr lang="en-US"/>
            <a:t> to support RTF</a:t>
          </a:r>
        </a:p>
      </dgm:t>
    </dgm:pt>
    <dgm:pt modelId="{9B5D2D81-A434-4328-8A5B-D567E139B39C}" type="parTrans" cxnId="{78063F32-80F7-417A-AA2D-ED920B222789}">
      <dgm:prSet/>
      <dgm:spPr/>
      <dgm:t>
        <a:bodyPr/>
        <a:lstStyle/>
        <a:p>
          <a:endParaRPr lang="en-US"/>
        </a:p>
      </dgm:t>
    </dgm:pt>
    <dgm:pt modelId="{71A4FF49-62D3-44C5-8145-141EDD0BA4ED}" type="sibTrans" cxnId="{78063F32-80F7-417A-AA2D-ED920B222789}">
      <dgm:prSet/>
      <dgm:spPr/>
      <dgm:t>
        <a:bodyPr/>
        <a:lstStyle/>
        <a:p>
          <a:endParaRPr lang="en-US"/>
        </a:p>
      </dgm:t>
    </dgm:pt>
    <dgm:pt modelId="{FF1ECC36-4C5F-4E6A-BCAD-B1F7CE86081A}">
      <dgm:prSet/>
      <dgm:spPr/>
      <dgm:t>
        <a:bodyPr/>
        <a:lstStyle/>
        <a:p>
          <a:r>
            <a:rPr lang="en-US"/>
            <a:t>Individuals have the right to </a:t>
          </a:r>
          <a:r>
            <a:rPr lang="en-US" b="1"/>
            <a:t>legal remedies</a:t>
          </a:r>
          <a:r>
            <a:rPr lang="en-US"/>
            <a:t> if RTF violated</a:t>
          </a:r>
        </a:p>
      </dgm:t>
    </dgm:pt>
    <dgm:pt modelId="{30335346-CDA4-4BBC-BC52-1C77FDC3C6CF}" type="parTrans" cxnId="{5805976F-9044-41DF-BB0D-2D4B4B099341}">
      <dgm:prSet/>
      <dgm:spPr/>
      <dgm:t>
        <a:bodyPr/>
        <a:lstStyle/>
        <a:p>
          <a:endParaRPr lang="en-US"/>
        </a:p>
      </dgm:t>
    </dgm:pt>
    <dgm:pt modelId="{8A95F002-A233-4B33-9F3D-3DCC743A640C}" type="sibTrans" cxnId="{5805976F-9044-41DF-BB0D-2D4B4B099341}">
      <dgm:prSet/>
      <dgm:spPr/>
      <dgm:t>
        <a:bodyPr/>
        <a:lstStyle/>
        <a:p>
          <a:endParaRPr lang="en-US"/>
        </a:p>
      </dgm:t>
    </dgm:pt>
    <dgm:pt modelId="{036E95D7-6E58-254A-9BEB-C2A0E04C0FCE}" type="pres">
      <dgm:prSet presAssocID="{0D302957-8AAB-459C-B9D7-11C2F5D2E8C3}" presName="vert0" presStyleCnt="0">
        <dgm:presLayoutVars>
          <dgm:dir/>
          <dgm:animOne val="branch"/>
          <dgm:animLvl val="lvl"/>
        </dgm:presLayoutVars>
      </dgm:prSet>
      <dgm:spPr/>
    </dgm:pt>
    <dgm:pt modelId="{72AAD5F3-A67B-1748-8D5A-E58490AE6A4B}" type="pres">
      <dgm:prSet presAssocID="{AFE9CCA3-B966-4293-A9F8-76DA794D5629}" presName="thickLine" presStyleLbl="alignNode1" presStyleIdx="0" presStyleCnt="6"/>
      <dgm:spPr/>
    </dgm:pt>
    <dgm:pt modelId="{4C27D429-A5A9-EA40-A8CA-A92527014676}" type="pres">
      <dgm:prSet presAssocID="{AFE9CCA3-B966-4293-A9F8-76DA794D5629}" presName="horz1" presStyleCnt="0"/>
      <dgm:spPr/>
    </dgm:pt>
    <dgm:pt modelId="{F2E9AB3A-1883-AD43-B801-3A80A3DDA9F6}" type="pres">
      <dgm:prSet presAssocID="{AFE9CCA3-B966-4293-A9F8-76DA794D5629}" presName="tx1" presStyleLbl="revTx" presStyleIdx="0" presStyleCnt="6"/>
      <dgm:spPr/>
    </dgm:pt>
    <dgm:pt modelId="{A15AEADB-6D71-664B-B130-95F0521242A2}" type="pres">
      <dgm:prSet presAssocID="{AFE9CCA3-B966-4293-A9F8-76DA794D5629}" presName="vert1" presStyleCnt="0"/>
      <dgm:spPr/>
    </dgm:pt>
    <dgm:pt modelId="{BFE0539E-62E7-C948-B95C-8579138A35F7}" type="pres">
      <dgm:prSet presAssocID="{69369DDA-205A-43CE-8479-723D28219541}" presName="thickLine" presStyleLbl="alignNode1" presStyleIdx="1" presStyleCnt="6"/>
      <dgm:spPr/>
    </dgm:pt>
    <dgm:pt modelId="{A95DDA34-D4A1-3F41-883C-F9D7ED3C9078}" type="pres">
      <dgm:prSet presAssocID="{69369DDA-205A-43CE-8479-723D28219541}" presName="horz1" presStyleCnt="0"/>
      <dgm:spPr/>
    </dgm:pt>
    <dgm:pt modelId="{16A2DAED-B7ED-6849-8838-45B93BA3C9E3}" type="pres">
      <dgm:prSet presAssocID="{69369DDA-205A-43CE-8479-723D28219541}" presName="tx1" presStyleLbl="revTx" presStyleIdx="1" presStyleCnt="6"/>
      <dgm:spPr/>
    </dgm:pt>
    <dgm:pt modelId="{BF3591A7-C74F-F047-A8A0-EB9F7FBFF9BF}" type="pres">
      <dgm:prSet presAssocID="{69369DDA-205A-43CE-8479-723D28219541}" presName="vert1" presStyleCnt="0"/>
      <dgm:spPr/>
    </dgm:pt>
    <dgm:pt modelId="{407893D1-8CC6-BC4B-9679-9A8E7F9739A3}" type="pres">
      <dgm:prSet presAssocID="{999D7835-2E27-4AF6-BE75-7184CBA05A33}" presName="thickLine" presStyleLbl="alignNode1" presStyleIdx="2" presStyleCnt="6"/>
      <dgm:spPr/>
    </dgm:pt>
    <dgm:pt modelId="{2AFEDE76-8E3D-EE40-A3DF-CE00BB9E2804}" type="pres">
      <dgm:prSet presAssocID="{999D7835-2E27-4AF6-BE75-7184CBA05A33}" presName="horz1" presStyleCnt="0"/>
      <dgm:spPr/>
    </dgm:pt>
    <dgm:pt modelId="{BB7F9A93-FCDB-3542-9017-A049AA7E7641}" type="pres">
      <dgm:prSet presAssocID="{999D7835-2E27-4AF6-BE75-7184CBA05A33}" presName="tx1" presStyleLbl="revTx" presStyleIdx="2" presStyleCnt="6"/>
      <dgm:spPr/>
    </dgm:pt>
    <dgm:pt modelId="{9FF02DC6-83AA-E04F-A715-5AD34490B9EB}" type="pres">
      <dgm:prSet presAssocID="{999D7835-2E27-4AF6-BE75-7184CBA05A33}" presName="vert1" presStyleCnt="0"/>
      <dgm:spPr/>
    </dgm:pt>
    <dgm:pt modelId="{23EC134E-A37E-8A47-8A1B-BA36D4B511ED}" type="pres">
      <dgm:prSet presAssocID="{77275822-A9D3-437F-AC9D-95911C5A3558}" presName="thickLine" presStyleLbl="alignNode1" presStyleIdx="3" presStyleCnt="6"/>
      <dgm:spPr/>
    </dgm:pt>
    <dgm:pt modelId="{C8F93397-C063-6D4D-8B69-14CCD6C72D4B}" type="pres">
      <dgm:prSet presAssocID="{77275822-A9D3-437F-AC9D-95911C5A3558}" presName="horz1" presStyleCnt="0"/>
      <dgm:spPr/>
    </dgm:pt>
    <dgm:pt modelId="{8BA26D64-972F-CC41-AEB4-D820834BB974}" type="pres">
      <dgm:prSet presAssocID="{77275822-A9D3-437F-AC9D-95911C5A3558}" presName="tx1" presStyleLbl="revTx" presStyleIdx="3" presStyleCnt="6"/>
      <dgm:spPr/>
    </dgm:pt>
    <dgm:pt modelId="{77C1F6AA-7168-8543-8789-5960415F024F}" type="pres">
      <dgm:prSet presAssocID="{77275822-A9D3-437F-AC9D-95911C5A3558}" presName="vert1" presStyleCnt="0"/>
      <dgm:spPr/>
    </dgm:pt>
    <dgm:pt modelId="{FB616DB4-586B-AD4E-9F3B-AE5F18D60139}" type="pres">
      <dgm:prSet presAssocID="{B09F1CC9-8916-47E8-AB8A-0024378D2C92}" presName="thickLine" presStyleLbl="alignNode1" presStyleIdx="4" presStyleCnt="6"/>
      <dgm:spPr/>
    </dgm:pt>
    <dgm:pt modelId="{26DBDF61-92BA-6845-9A84-297DB24EF841}" type="pres">
      <dgm:prSet presAssocID="{B09F1CC9-8916-47E8-AB8A-0024378D2C92}" presName="horz1" presStyleCnt="0"/>
      <dgm:spPr/>
    </dgm:pt>
    <dgm:pt modelId="{9AD26472-B55B-494F-8DD6-0C92C92A053F}" type="pres">
      <dgm:prSet presAssocID="{B09F1CC9-8916-47E8-AB8A-0024378D2C92}" presName="tx1" presStyleLbl="revTx" presStyleIdx="4" presStyleCnt="6"/>
      <dgm:spPr/>
    </dgm:pt>
    <dgm:pt modelId="{2A760824-7620-B74B-922D-5243B3896603}" type="pres">
      <dgm:prSet presAssocID="{B09F1CC9-8916-47E8-AB8A-0024378D2C92}" presName="vert1" presStyleCnt="0"/>
      <dgm:spPr/>
    </dgm:pt>
    <dgm:pt modelId="{7EBA171F-DE9B-9D4A-B447-1CF2A4B6DCB9}" type="pres">
      <dgm:prSet presAssocID="{FF1ECC36-4C5F-4E6A-BCAD-B1F7CE86081A}" presName="thickLine" presStyleLbl="alignNode1" presStyleIdx="5" presStyleCnt="6"/>
      <dgm:spPr/>
    </dgm:pt>
    <dgm:pt modelId="{7202F1AF-EED5-6F49-9510-DCF652570E38}" type="pres">
      <dgm:prSet presAssocID="{FF1ECC36-4C5F-4E6A-BCAD-B1F7CE86081A}" presName="horz1" presStyleCnt="0"/>
      <dgm:spPr/>
    </dgm:pt>
    <dgm:pt modelId="{BFC5BC29-FCAA-D24C-BD96-1BD26FF2F72E}" type="pres">
      <dgm:prSet presAssocID="{FF1ECC36-4C5F-4E6A-BCAD-B1F7CE86081A}" presName="tx1" presStyleLbl="revTx" presStyleIdx="5" presStyleCnt="6"/>
      <dgm:spPr/>
    </dgm:pt>
    <dgm:pt modelId="{7BBD7532-E7F4-3047-9B23-DCDF12A0ED44}" type="pres">
      <dgm:prSet presAssocID="{FF1ECC36-4C5F-4E6A-BCAD-B1F7CE86081A}" presName="vert1" presStyleCnt="0"/>
      <dgm:spPr/>
    </dgm:pt>
  </dgm:ptLst>
  <dgm:cxnLst>
    <dgm:cxn modelId="{E1642B1E-781B-4134-9A36-DB4DEEEC090D}" srcId="{0D302957-8AAB-459C-B9D7-11C2F5D2E8C3}" destId="{999D7835-2E27-4AF6-BE75-7184CBA05A33}" srcOrd="2" destOrd="0" parTransId="{8F6F5B55-B0AF-440E-86A7-3C88D161D2CD}" sibTransId="{3F5BD3EC-A1DF-4259-82DE-3DDF62A0A6A4}"/>
    <dgm:cxn modelId="{BB179420-F8DF-5247-BA74-C23EF72129E1}" type="presOf" srcId="{77275822-A9D3-437F-AC9D-95911C5A3558}" destId="{8BA26D64-972F-CC41-AEB4-D820834BB974}" srcOrd="0" destOrd="0" presId="urn:microsoft.com/office/officeart/2008/layout/LinedList"/>
    <dgm:cxn modelId="{729AAF20-42C9-A748-9B4C-C95F05BB56FC}" type="presOf" srcId="{FF1ECC36-4C5F-4E6A-BCAD-B1F7CE86081A}" destId="{BFC5BC29-FCAA-D24C-BD96-1BD26FF2F72E}" srcOrd="0" destOrd="0" presId="urn:microsoft.com/office/officeart/2008/layout/LinedList"/>
    <dgm:cxn modelId="{78063F32-80F7-417A-AA2D-ED920B222789}" srcId="{0D302957-8AAB-459C-B9D7-11C2F5D2E8C3}" destId="{B09F1CC9-8916-47E8-AB8A-0024378D2C92}" srcOrd="4" destOrd="0" parTransId="{9B5D2D81-A434-4328-8A5B-D567E139B39C}" sibTransId="{71A4FF49-62D3-44C5-8145-141EDD0BA4ED}"/>
    <dgm:cxn modelId="{229AE247-D158-7C49-B215-2B0806AD388F}" type="presOf" srcId="{0D302957-8AAB-459C-B9D7-11C2F5D2E8C3}" destId="{036E95D7-6E58-254A-9BEB-C2A0E04C0FCE}" srcOrd="0" destOrd="0" presId="urn:microsoft.com/office/officeart/2008/layout/LinedList"/>
    <dgm:cxn modelId="{DEFA4B6B-7515-8E45-9C2D-64C1BCCE6B9B}" type="presOf" srcId="{999D7835-2E27-4AF6-BE75-7184CBA05A33}" destId="{BB7F9A93-FCDB-3542-9017-A049AA7E7641}" srcOrd="0" destOrd="0" presId="urn:microsoft.com/office/officeart/2008/layout/LinedList"/>
    <dgm:cxn modelId="{5805976F-9044-41DF-BB0D-2D4B4B099341}" srcId="{0D302957-8AAB-459C-B9D7-11C2F5D2E8C3}" destId="{FF1ECC36-4C5F-4E6A-BCAD-B1F7CE86081A}" srcOrd="5" destOrd="0" parTransId="{30335346-CDA4-4BBC-BC52-1C77FDC3C6CF}" sibTransId="{8A95F002-A233-4B33-9F3D-3DCC743A640C}"/>
    <dgm:cxn modelId="{222AC178-0560-47CA-A883-74BB50B75203}" srcId="{0D302957-8AAB-459C-B9D7-11C2F5D2E8C3}" destId="{77275822-A9D3-437F-AC9D-95911C5A3558}" srcOrd="3" destOrd="0" parTransId="{6BD8BA29-0DE3-44B2-A390-BB6FD700BA83}" sibTransId="{EDBEFFFA-F8A8-4983-B76C-76627B8C328F}"/>
    <dgm:cxn modelId="{844D038A-8C33-5146-9FC2-AC9D52151C74}" type="presOf" srcId="{AFE9CCA3-B966-4293-A9F8-76DA794D5629}" destId="{F2E9AB3A-1883-AD43-B801-3A80A3DDA9F6}" srcOrd="0" destOrd="0" presId="urn:microsoft.com/office/officeart/2008/layout/LinedList"/>
    <dgm:cxn modelId="{AFBC0FA0-5EAF-074C-8B44-95FE2E2702CE}" type="presOf" srcId="{B09F1CC9-8916-47E8-AB8A-0024378D2C92}" destId="{9AD26472-B55B-494F-8DD6-0C92C92A053F}" srcOrd="0" destOrd="0" presId="urn:microsoft.com/office/officeart/2008/layout/LinedList"/>
    <dgm:cxn modelId="{8865E9BF-2CC9-F24C-A7C7-C83F402C3B3D}" type="presOf" srcId="{69369DDA-205A-43CE-8479-723D28219541}" destId="{16A2DAED-B7ED-6849-8838-45B93BA3C9E3}" srcOrd="0" destOrd="0" presId="urn:microsoft.com/office/officeart/2008/layout/LinedList"/>
    <dgm:cxn modelId="{43E8ABDB-791A-4F06-87ED-76DEF9B2ACD1}" srcId="{0D302957-8AAB-459C-B9D7-11C2F5D2E8C3}" destId="{AFE9CCA3-B966-4293-A9F8-76DA794D5629}" srcOrd="0" destOrd="0" parTransId="{7AF6F4EF-0176-4815-BEB3-716779958E74}" sibTransId="{002716FB-9CFC-4A18-BADB-A8F6F46C212C}"/>
    <dgm:cxn modelId="{FA2EB6FB-92FF-4332-9C66-377FFD1FF81F}" srcId="{0D302957-8AAB-459C-B9D7-11C2F5D2E8C3}" destId="{69369DDA-205A-43CE-8479-723D28219541}" srcOrd="1" destOrd="0" parTransId="{74286FFA-55F8-42AC-9BB8-6EBE69952950}" sibTransId="{A213BC6A-7768-43E5-B8F6-FA7EF7D24F4E}"/>
    <dgm:cxn modelId="{FDDD9A03-E4B9-374E-8864-38D00736CD4C}" type="presParOf" srcId="{036E95D7-6E58-254A-9BEB-C2A0E04C0FCE}" destId="{72AAD5F3-A67B-1748-8D5A-E58490AE6A4B}" srcOrd="0" destOrd="0" presId="urn:microsoft.com/office/officeart/2008/layout/LinedList"/>
    <dgm:cxn modelId="{2FBF91C4-1BF6-0948-96CF-8AFAADE89286}" type="presParOf" srcId="{036E95D7-6E58-254A-9BEB-C2A0E04C0FCE}" destId="{4C27D429-A5A9-EA40-A8CA-A92527014676}" srcOrd="1" destOrd="0" presId="urn:microsoft.com/office/officeart/2008/layout/LinedList"/>
    <dgm:cxn modelId="{4044578E-6C1B-F746-BB5F-A8A0D821F864}" type="presParOf" srcId="{4C27D429-A5A9-EA40-A8CA-A92527014676}" destId="{F2E9AB3A-1883-AD43-B801-3A80A3DDA9F6}" srcOrd="0" destOrd="0" presId="urn:microsoft.com/office/officeart/2008/layout/LinedList"/>
    <dgm:cxn modelId="{92588061-3EF9-A941-A516-F4C6540D24EC}" type="presParOf" srcId="{4C27D429-A5A9-EA40-A8CA-A92527014676}" destId="{A15AEADB-6D71-664B-B130-95F0521242A2}" srcOrd="1" destOrd="0" presId="urn:microsoft.com/office/officeart/2008/layout/LinedList"/>
    <dgm:cxn modelId="{C20537B6-2A35-144A-AFCD-397C79C56409}" type="presParOf" srcId="{036E95D7-6E58-254A-9BEB-C2A0E04C0FCE}" destId="{BFE0539E-62E7-C948-B95C-8579138A35F7}" srcOrd="2" destOrd="0" presId="urn:microsoft.com/office/officeart/2008/layout/LinedList"/>
    <dgm:cxn modelId="{3F9DA523-45B1-944A-86EA-8278435F344E}" type="presParOf" srcId="{036E95D7-6E58-254A-9BEB-C2A0E04C0FCE}" destId="{A95DDA34-D4A1-3F41-883C-F9D7ED3C9078}" srcOrd="3" destOrd="0" presId="urn:microsoft.com/office/officeart/2008/layout/LinedList"/>
    <dgm:cxn modelId="{7910E827-0A7A-2942-AA51-52C35BEDD48B}" type="presParOf" srcId="{A95DDA34-D4A1-3F41-883C-F9D7ED3C9078}" destId="{16A2DAED-B7ED-6849-8838-45B93BA3C9E3}" srcOrd="0" destOrd="0" presId="urn:microsoft.com/office/officeart/2008/layout/LinedList"/>
    <dgm:cxn modelId="{043A0B4F-D0BB-B24F-9DF1-E855BDA11317}" type="presParOf" srcId="{A95DDA34-D4A1-3F41-883C-F9D7ED3C9078}" destId="{BF3591A7-C74F-F047-A8A0-EB9F7FBFF9BF}" srcOrd="1" destOrd="0" presId="urn:microsoft.com/office/officeart/2008/layout/LinedList"/>
    <dgm:cxn modelId="{A0D69C75-E637-4D45-8B21-6769CB5BC8BE}" type="presParOf" srcId="{036E95D7-6E58-254A-9BEB-C2A0E04C0FCE}" destId="{407893D1-8CC6-BC4B-9679-9A8E7F9739A3}" srcOrd="4" destOrd="0" presId="urn:microsoft.com/office/officeart/2008/layout/LinedList"/>
    <dgm:cxn modelId="{25449D8C-28E8-8746-A162-B29F2398E05B}" type="presParOf" srcId="{036E95D7-6E58-254A-9BEB-C2A0E04C0FCE}" destId="{2AFEDE76-8E3D-EE40-A3DF-CE00BB9E2804}" srcOrd="5" destOrd="0" presId="urn:microsoft.com/office/officeart/2008/layout/LinedList"/>
    <dgm:cxn modelId="{2AA0B9A2-FCDF-5D47-8FD1-58424FFC5FF8}" type="presParOf" srcId="{2AFEDE76-8E3D-EE40-A3DF-CE00BB9E2804}" destId="{BB7F9A93-FCDB-3542-9017-A049AA7E7641}" srcOrd="0" destOrd="0" presId="urn:microsoft.com/office/officeart/2008/layout/LinedList"/>
    <dgm:cxn modelId="{15252F93-71C8-1848-9BFC-A4438E78F9FF}" type="presParOf" srcId="{2AFEDE76-8E3D-EE40-A3DF-CE00BB9E2804}" destId="{9FF02DC6-83AA-E04F-A715-5AD34490B9EB}" srcOrd="1" destOrd="0" presId="urn:microsoft.com/office/officeart/2008/layout/LinedList"/>
    <dgm:cxn modelId="{8A938CBE-9D28-0D49-A4AA-80AAE04426E2}" type="presParOf" srcId="{036E95D7-6E58-254A-9BEB-C2A0E04C0FCE}" destId="{23EC134E-A37E-8A47-8A1B-BA36D4B511ED}" srcOrd="6" destOrd="0" presId="urn:microsoft.com/office/officeart/2008/layout/LinedList"/>
    <dgm:cxn modelId="{E200F835-55FA-EE4A-869C-4927DAC6BB82}" type="presParOf" srcId="{036E95D7-6E58-254A-9BEB-C2A0E04C0FCE}" destId="{C8F93397-C063-6D4D-8B69-14CCD6C72D4B}" srcOrd="7" destOrd="0" presId="urn:microsoft.com/office/officeart/2008/layout/LinedList"/>
    <dgm:cxn modelId="{B277ECE1-5033-F44C-B93B-B7C2566A5134}" type="presParOf" srcId="{C8F93397-C063-6D4D-8B69-14CCD6C72D4B}" destId="{8BA26D64-972F-CC41-AEB4-D820834BB974}" srcOrd="0" destOrd="0" presId="urn:microsoft.com/office/officeart/2008/layout/LinedList"/>
    <dgm:cxn modelId="{797ADFBD-A656-0D4D-9EC2-430DB2419B75}" type="presParOf" srcId="{C8F93397-C063-6D4D-8B69-14CCD6C72D4B}" destId="{77C1F6AA-7168-8543-8789-5960415F024F}" srcOrd="1" destOrd="0" presId="urn:microsoft.com/office/officeart/2008/layout/LinedList"/>
    <dgm:cxn modelId="{7F2164CD-52E6-8548-8C53-93C8183C20AF}" type="presParOf" srcId="{036E95D7-6E58-254A-9BEB-C2A0E04C0FCE}" destId="{FB616DB4-586B-AD4E-9F3B-AE5F18D60139}" srcOrd="8" destOrd="0" presId="urn:microsoft.com/office/officeart/2008/layout/LinedList"/>
    <dgm:cxn modelId="{D7930B5A-F155-9040-BFA9-044F6B937B73}" type="presParOf" srcId="{036E95D7-6E58-254A-9BEB-C2A0E04C0FCE}" destId="{26DBDF61-92BA-6845-9A84-297DB24EF841}" srcOrd="9" destOrd="0" presId="urn:microsoft.com/office/officeart/2008/layout/LinedList"/>
    <dgm:cxn modelId="{A9F7D039-4FC7-3541-9144-F3A68DF3E311}" type="presParOf" srcId="{26DBDF61-92BA-6845-9A84-297DB24EF841}" destId="{9AD26472-B55B-494F-8DD6-0C92C92A053F}" srcOrd="0" destOrd="0" presId="urn:microsoft.com/office/officeart/2008/layout/LinedList"/>
    <dgm:cxn modelId="{291FF00C-529B-6147-87D8-6E29A110AB72}" type="presParOf" srcId="{26DBDF61-92BA-6845-9A84-297DB24EF841}" destId="{2A760824-7620-B74B-922D-5243B3896603}" srcOrd="1" destOrd="0" presId="urn:microsoft.com/office/officeart/2008/layout/LinedList"/>
    <dgm:cxn modelId="{DF624FBA-1376-DD4E-9D65-5A4E9356DF93}" type="presParOf" srcId="{036E95D7-6E58-254A-9BEB-C2A0E04C0FCE}" destId="{7EBA171F-DE9B-9D4A-B447-1CF2A4B6DCB9}" srcOrd="10" destOrd="0" presId="urn:microsoft.com/office/officeart/2008/layout/LinedList"/>
    <dgm:cxn modelId="{12A1AD65-83D4-0346-AC06-72CF4A7BAB61}" type="presParOf" srcId="{036E95D7-6E58-254A-9BEB-C2A0E04C0FCE}" destId="{7202F1AF-EED5-6F49-9510-DCF652570E38}" srcOrd="11" destOrd="0" presId="urn:microsoft.com/office/officeart/2008/layout/LinedList"/>
    <dgm:cxn modelId="{09C9B5B3-CF10-C240-A0A3-E123A6C582A5}" type="presParOf" srcId="{7202F1AF-EED5-6F49-9510-DCF652570E38}" destId="{BFC5BC29-FCAA-D24C-BD96-1BD26FF2F72E}" srcOrd="0" destOrd="0" presId="urn:microsoft.com/office/officeart/2008/layout/LinedList"/>
    <dgm:cxn modelId="{EA57AFBD-F1C9-8540-975C-0979AE1E118C}" type="presParOf" srcId="{7202F1AF-EED5-6F49-9510-DCF652570E38}" destId="{7BBD7532-E7F4-3047-9B23-DCDF12A0ED44}" srcOrd="1" destOrd="0" presId="urn:microsoft.com/office/officeart/2008/layout/Lin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834B3A-2C7F-49F4-8542-8EE3BAB31098}"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D02AFA0B-D69F-465F-AB2D-75E0CA82E08D}">
      <dgm:prSet/>
      <dgm:spPr/>
      <dgm:t>
        <a:bodyPr/>
        <a:lstStyle/>
        <a:p>
          <a:pPr>
            <a:defRPr b="1"/>
          </a:pPr>
          <a:r>
            <a:rPr lang="en-US"/>
            <a:t>1948</a:t>
          </a:r>
        </a:p>
      </dgm:t>
    </dgm:pt>
    <dgm:pt modelId="{ECC457C2-A6BD-49F6-B71E-1CBCC02A05C8}" type="parTrans" cxnId="{13D386D5-F039-456F-9403-B0577E1EF948}">
      <dgm:prSet/>
      <dgm:spPr/>
      <dgm:t>
        <a:bodyPr/>
        <a:lstStyle/>
        <a:p>
          <a:endParaRPr lang="en-US"/>
        </a:p>
      </dgm:t>
    </dgm:pt>
    <dgm:pt modelId="{EE52846E-87EE-4630-81A4-878A53A67FBD}" type="sibTrans" cxnId="{13D386D5-F039-456F-9403-B0577E1EF948}">
      <dgm:prSet/>
      <dgm:spPr/>
      <dgm:t>
        <a:bodyPr/>
        <a:lstStyle/>
        <a:p>
          <a:endParaRPr lang="en-US"/>
        </a:p>
      </dgm:t>
    </dgm:pt>
    <dgm:pt modelId="{390CF7C5-B13C-45CA-A41A-5A27D34100E2}">
      <dgm:prSet/>
      <dgm:spPr/>
      <dgm:t>
        <a:bodyPr/>
        <a:lstStyle/>
        <a:p>
          <a:r>
            <a:rPr lang="en-US">
              <a:latin typeface="Boston Black" panose="00000900000000000000"/>
            </a:rPr>
            <a:t>Universal Declaration of Human Rights (1948)​</a:t>
          </a:r>
        </a:p>
      </dgm:t>
    </dgm:pt>
    <dgm:pt modelId="{AF2236B3-DE65-4E07-90DE-417D5C700AC0}" type="parTrans" cxnId="{CD2CBD8B-40F4-438C-AF4D-6ACBBBCDFE43}">
      <dgm:prSet/>
      <dgm:spPr/>
      <dgm:t>
        <a:bodyPr/>
        <a:lstStyle/>
        <a:p>
          <a:endParaRPr lang="en-US"/>
        </a:p>
      </dgm:t>
    </dgm:pt>
    <dgm:pt modelId="{5932EB75-0E2B-455C-BC2A-B2B9B45E386B}" type="sibTrans" cxnId="{CD2CBD8B-40F4-438C-AF4D-6ACBBBCDFE43}">
      <dgm:prSet/>
      <dgm:spPr/>
      <dgm:t>
        <a:bodyPr/>
        <a:lstStyle/>
        <a:p>
          <a:endParaRPr lang="en-US"/>
        </a:p>
      </dgm:t>
    </dgm:pt>
    <dgm:pt modelId="{181A08CC-C4D4-44CB-B7DC-1E90B31468F7}">
      <dgm:prSet/>
      <dgm:spPr/>
      <dgm:t>
        <a:bodyPr/>
        <a:lstStyle/>
        <a:p>
          <a:r>
            <a:rPr lang="en-US">
              <a:latin typeface="Boston Black" panose="00000900000000000000"/>
            </a:rPr>
            <a:t>Article 25​</a:t>
          </a:r>
        </a:p>
      </dgm:t>
    </dgm:pt>
    <dgm:pt modelId="{75F0A2D2-2D19-46C1-84AD-53F4C4493C6A}" type="parTrans" cxnId="{ED0BB5A2-20B2-40FE-BFF8-8058EAA1BE72}">
      <dgm:prSet/>
      <dgm:spPr/>
      <dgm:t>
        <a:bodyPr/>
        <a:lstStyle/>
        <a:p>
          <a:endParaRPr lang="en-US"/>
        </a:p>
      </dgm:t>
    </dgm:pt>
    <dgm:pt modelId="{F26D5AD2-D42A-4A27-96C7-30B2C6D8C7BF}" type="sibTrans" cxnId="{ED0BB5A2-20B2-40FE-BFF8-8058EAA1BE72}">
      <dgm:prSet/>
      <dgm:spPr/>
      <dgm:t>
        <a:bodyPr/>
        <a:lstStyle/>
        <a:p>
          <a:endParaRPr lang="en-US"/>
        </a:p>
      </dgm:t>
    </dgm:pt>
    <dgm:pt modelId="{1E27564D-EFC2-4D21-85F6-B956C56402FC}">
      <dgm:prSet/>
      <dgm:spPr/>
      <dgm:t>
        <a:bodyPr/>
        <a:lstStyle/>
        <a:p>
          <a:pPr>
            <a:defRPr b="1"/>
          </a:pPr>
          <a:r>
            <a:rPr lang="en-US"/>
            <a:t>1966</a:t>
          </a:r>
        </a:p>
      </dgm:t>
    </dgm:pt>
    <dgm:pt modelId="{1842ACD1-D889-45D4-BD51-D7BDD78684C8}" type="parTrans" cxnId="{D4882933-FD1F-405F-AEA7-2BD2952EBBE8}">
      <dgm:prSet/>
      <dgm:spPr/>
      <dgm:t>
        <a:bodyPr/>
        <a:lstStyle/>
        <a:p>
          <a:endParaRPr lang="en-US"/>
        </a:p>
      </dgm:t>
    </dgm:pt>
    <dgm:pt modelId="{3F9FFC40-7D8D-40E3-8EDB-24E1434CE480}" type="sibTrans" cxnId="{D4882933-FD1F-405F-AEA7-2BD2952EBBE8}">
      <dgm:prSet/>
      <dgm:spPr/>
      <dgm:t>
        <a:bodyPr/>
        <a:lstStyle/>
        <a:p>
          <a:endParaRPr lang="en-US"/>
        </a:p>
      </dgm:t>
    </dgm:pt>
    <dgm:pt modelId="{E859BDBC-A3B2-4519-8E16-BB9E3D673744}">
      <dgm:prSet/>
      <dgm:spPr/>
      <dgm:t>
        <a:bodyPr/>
        <a:lstStyle/>
        <a:p>
          <a:r>
            <a:rPr lang="en-US">
              <a:latin typeface="Boston Black" panose="00000900000000000000"/>
            </a:rPr>
            <a:t>International Covenant on Civil and Political Rights (1966)​</a:t>
          </a:r>
        </a:p>
      </dgm:t>
    </dgm:pt>
    <dgm:pt modelId="{44B353D7-F07E-4380-81B7-0D2A14408B06}" type="parTrans" cxnId="{8DCDDF98-4B80-4B4C-9F73-6ECC09C8461E}">
      <dgm:prSet/>
      <dgm:spPr/>
      <dgm:t>
        <a:bodyPr/>
        <a:lstStyle/>
        <a:p>
          <a:endParaRPr lang="en-US"/>
        </a:p>
      </dgm:t>
    </dgm:pt>
    <dgm:pt modelId="{9FA88030-F449-4899-A41E-A54AB6A13E1A}" type="sibTrans" cxnId="{8DCDDF98-4B80-4B4C-9F73-6ECC09C8461E}">
      <dgm:prSet/>
      <dgm:spPr/>
      <dgm:t>
        <a:bodyPr/>
        <a:lstStyle/>
        <a:p>
          <a:endParaRPr lang="en-US"/>
        </a:p>
      </dgm:t>
    </dgm:pt>
    <dgm:pt modelId="{B701DEC3-806E-4AF4-8AD9-9104B808D151}">
      <dgm:prSet/>
      <dgm:spPr/>
      <dgm:t>
        <a:bodyPr/>
        <a:lstStyle/>
        <a:p>
          <a:pPr>
            <a:defRPr b="1"/>
          </a:pPr>
          <a:r>
            <a:rPr lang="en-US"/>
            <a:t>1966</a:t>
          </a:r>
        </a:p>
      </dgm:t>
    </dgm:pt>
    <dgm:pt modelId="{6EBF53B7-2697-47A4-8548-7EB2D74D76F5}" type="parTrans" cxnId="{2DDE2BE4-ABED-430B-9887-1306A1A552C2}">
      <dgm:prSet/>
      <dgm:spPr/>
      <dgm:t>
        <a:bodyPr/>
        <a:lstStyle/>
        <a:p>
          <a:endParaRPr lang="en-US"/>
        </a:p>
      </dgm:t>
    </dgm:pt>
    <dgm:pt modelId="{1C80F697-4F6D-4CDA-A5BB-8AC1891DF10F}" type="sibTrans" cxnId="{2DDE2BE4-ABED-430B-9887-1306A1A552C2}">
      <dgm:prSet/>
      <dgm:spPr/>
      <dgm:t>
        <a:bodyPr/>
        <a:lstStyle/>
        <a:p>
          <a:endParaRPr lang="en-US"/>
        </a:p>
      </dgm:t>
    </dgm:pt>
    <dgm:pt modelId="{CF4633DA-B867-4FC3-A9B6-8EE317AE1EAB}">
      <dgm:prSet/>
      <dgm:spPr/>
      <dgm:t>
        <a:bodyPr/>
        <a:lstStyle/>
        <a:p>
          <a:r>
            <a:rPr lang="en-US">
              <a:latin typeface="Boston Black" panose="00000900000000000000"/>
            </a:rPr>
            <a:t>International Covenant on Economic, Social and Cultural Rights (1966)​</a:t>
          </a:r>
        </a:p>
      </dgm:t>
    </dgm:pt>
    <dgm:pt modelId="{C0D69192-78E7-4691-845D-BF9EB229896E}" type="parTrans" cxnId="{3CB4DCBB-2253-4617-9039-38B17B6E7C85}">
      <dgm:prSet/>
      <dgm:spPr/>
      <dgm:t>
        <a:bodyPr/>
        <a:lstStyle/>
        <a:p>
          <a:endParaRPr lang="en-US"/>
        </a:p>
      </dgm:t>
    </dgm:pt>
    <dgm:pt modelId="{AEAD567B-AA9D-4AA1-B86D-85E92BE96C83}" type="sibTrans" cxnId="{3CB4DCBB-2253-4617-9039-38B17B6E7C85}">
      <dgm:prSet/>
      <dgm:spPr/>
      <dgm:t>
        <a:bodyPr/>
        <a:lstStyle/>
        <a:p>
          <a:endParaRPr lang="en-US"/>
        </a:p>
      </dgm:t>
    </dgm:pt>
    <dgm:pt modelId="{ADAF50AE-FD68-4DB1-9FD3-20E4FA71F4D0}">
      <dgm:prSet/>
      <dgm:spPr/>
      <dgm:t>
        <a:bodyPr/>
        <a:lstStyle/>
        <a:p>
          <a:r>
            <a:rPr lang="en-US">
              <a:latin typeface="Boston Black" panose="00000900000000000000"/>
            </a:rPr>
            <a:t>Article 11</a:t>
          </a:r>
        </a:p>
      </dgm:t>
    </dgm:pt>
    <dgm:pt modelId="{FD74621A-15F0-43DE-822C-3620FAEF705F}" type="parTrans" cxnId="{432EAF3A-09F3-4E29-9AAA-2BBE0A4F8905}">
      <dgm:prSet/>
      <dgm:spPr/>
      <dgm:t>
        <a:bodyPr/>
        <a:lstStyle/>
        <a:p>
          <a:endParaRPr lang="en-US"/>
        </a:p>
      </dgm:t>
    </dgm:pt>
    <dgm:pt modelId="{0F352329-B485-4A50-A930-2C2A323B4F65}" type="sibTrans" cxnId="{432EAF3A-09F3-4E29-9AAA-2BBE0A4F8905}">
      <dgm:prSet/>
      <dgm:spPr/>
      <dgm:t>
        <a:bodyPr/>
        <a:lstStyle/>
        <a:p>
          <a:endParaRPr lang="en-US"/>
        </a:p>
      </dgm:t>
    </dgm:pt>
    <dgm:pt modelId="{ED93E17F-D450-4399-8C2A-0E11464388D7}" type="pres">
      <dgm:prSet presAssocID="{C4834B3A-2C7F-49F4-8542-8EE3BAB31098}" presName="root" presStyleCnt="0">
        <dgm:presLayoutVars>
          <dgm:chMax/>
          <dgm:chPref/>
          <dgm:animLvl val="lvl"/>
        </dgm:presLayoutVars>
      </dgm:prSet>
      <dgm:spPr/>
    </dgm:pt>
    <dgm:pt modelId="{38776441-8A00-4D0A-96DA-BC630A3D992C}" type="pres">
      <dgm:prSet presAssocID="{C4834B3A-2C7F-49F4-8542-8EE3BAB31098}" presName="divider" presStyleLbl="node1" presStyleIdx="0" presStyleCnt="1"/>
      <dgm:spPr/>
    </dgm:pt>
    <dgm:pt modelId="{B3546102-35D1-4C89-B067-F75C28726E9F}" type="pres">
      <dgm:prSet presAssocID="{C4834B3A-2C7F-49F4-8542-8EE3BAB31098}" presName="nodes" presStyleCnt="0">
        <dgm:presLayoutVars>
          <dgm:chMax/>
          <dgm:chPref/>
          <dgm:animLvl val="lvl"/>
        </dgm:presLayoutVars>
      </dgm:prSet>
      <dgm:spPr/>
    </dgm:pt>
    <dgm:pt modelId="{5F1F550A-45A5-4C47-AAD7-E462B39341D3}" type="pres">
      <dgm:prSet presAssocID="{D02AFA0B-D69F-465F-AB2D-75E0CA82E08D}" presName="composite" presStyleCnt="0"/>
      <dgm:spPr/>
    </dgm:pt>
    <dgm:pt modelId="{F7168192-9F7F-493F-9DF6-C90B4D3A03C7}" type="pres">
      <dgm:prSet presAssocID="{D02AFA0B-D69F-465F-AB2D-75E0CA82E08D}" presName="L1TextContainer" presStyleLbl="revTx" presStyleIdx="0" presStyleCnt="3">
        <dgm:presLayoutVars>
          <dgm:chMax val="1"/>
          <dgm:chPref val="1"/>
          <dgm:bulletEnabled val="1"/>
        </dgm:presLayoutVars>
      </dgm:prSet>
      <dgm:spPr/>
    </dgm:pt>
    <dgm:pt modelId="{DB13FD5B-FE0E-4927-B07B-69461C209A50}" type="pres">
      <dgm:prSet presAssocID="{D02AFA0B-D69F-465F-AB2D-75E0CA82E08D}" presName="L2TextContainerWrapper" presStyleCnt="0">
        <dgm:presLayoutVars>
          <dgm:chMax val="0"/>
          <dgm:chPref val="0"/>
          <dgm:bulletEnabled val="1"/>
        </dgm:presLayoutVars>
      </dgm:prSet>
      <dgm:spPr/>
    </dgm:pt>
    <dgm:pt modelId="{542534EE-D0DB-485C-A6A9-90CBED6A13FF}" type="pres">
      <dgm:prSet presAssocID="{D02AFA0B-D69F-465F-AB2D-75E0CA82E08D}" presName="L2TextContainer" presStyleLbl="bgAccFollowNode1" presStyleIdx="0" presStyleCnt="3"/>
      <dgm:spPr/>
    </dgm:pt>
    <dgm:pt modelId="{CC867C20-049F-45D1-990F-44B89EA37895}" type="pres">
      <dgm:prSet presAssocID="{D02AFA0B-D69F-465F-AB2D-75E0CA82E08D}" presName="FlexibleEmptyPlaceHolder" presStyleCnt="0"/>
      <dgm:spPr/>
    </dgm:pt>
    <dgm:pt modelId="{5C33148C-4BEC-4EA2-B0BD-0AD6A00797AF}" type="pres">
      <dgm:prSet presAssocID="{D02AFA0B-D69F-465F-AB2D-75E0CA82E08D}"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EFA2F791-62C3-4AC4-B7FE-94DA4C3E47D9}" type="pres">
      <dgm:prSet presAssocID="{D02AFA0B-D69F-465F-AB2D-75E0CA82E08D}" presName="ConnectorPoint" presStyleLbl="fgAcc1" presStyleIdx="0" presStyleCnt="3"/>
      <dgm:spPr>
        <a:solidFill>
          <a:schemeClr val="lt1">
            <a:alpha val="90000"/>
            <a:hueOff val="0"/>
            <a:satOff val="0"/>
            <a:lumOff val="0"/>
            <a:alphaOff val="0"/>
          </a:schemeClr>
        </a:solidFill>
        <a:ln w="19050" cap="flat" cmpd="sng" algn="ctr">
          <a:noFill/>
          <a:prstDash val="solid"/>
          <a:miter lim="800000"/>
        </a:ln>
        <a:effectLst/>
      </dgm:spPr>
    </dgm:pt>
    <dgm:pt modelId="{8A65BF8C-2E2A-43AE-B2AA-0B0920CEA171}" type="pres">
      <dgm:prSet presAssocID="{D02AFA0B-D69F-465F-AB2D-75E0CA82E08D}" presName="EmptyPlaceHolder" presStyleCnt="0"/>
      <dgm:spPr/>
    </dgm:pt>
    <dgm:pt modelId="{2BC05134-72A0-403D-B25C-680DCEFECB43}" type="pres">
      <dgm:prSet presAssocID="{EE52846E-87EE-4630-81A4-878A53A67FBD}" presName="spaceBetweenRectangles" presStyleCnt="0"/>
      <dgm:spPr/>
    </dgm:pt>
    <dgm:pt modelId="{4C17CD45-800A-4368-A434-B5FED3D66286}" type="pres">
      <dgm:prSet presAssocID="{1E27564D-EFC2-4D21-85F6-B956C56402FC}" presName="composite" presStyleCnt="0"/>
      <dgm:spPr/>
    </dgm:pt>
    <dgm:pt modelId="{18FDD515-ABDE-4C67-A453-FA067CCCA1C4}" type="pres">
      <dgm:prSet presAssocID="{1E27564D-EFC2-4D21-85F6-B956C56402FC}" presName="L1TextContainer" presStyleLbl="revTx" presStyleIdx="1" presStyleCnt="3">
        <dgm:presLayoutVars>
          <dgm:chMax val="1"/>
          <dgm:chPref val="1"/>
          <dgm:bulletEnabled val="1"/>
        </dgm:presLayoutVars>
      </dgm:prSet>
      <dgm:spPr/>
    </dgm:pt>
    <dgm:pt modelId="{221474C6-123A-4BA4-8109-2628F1CF34CE}" type="pres">
      <dgm:prSet presAssocID="{1E27564D-EFC2-4D21-85F6-B956C56402FC}" presName="L2TextContainerWrapper" presStyleCnt="0">
        <dgm:presLayoutVars>
          <dgm:chMax val="0"/>
          <dgm:chPref val="0"/>
          <dgm:bulletEnabled val="1"/>
        </dgm:presLayoutVars>
      </dgm:prSet>
      <dgm:spPr/>
    </dgm:pt>
    <dgm:pt modelId="{62C8F790-91B2-4F0D-A7F8-45BC7A7B1C56}" type="pres">
      <dgm:prSet presAssocID="{1E27564D-EFC2-4D21-85F6-B956C56402FC}" presName="L2TextContainer" presStyleLbl="bgAccFollowNode1" presStyleIdx="1" presStyleCnt="3"/>
      <dgm:spPr/>
    </dgm:pt>
    <dgm:pt modelId="{2C99106C-6E71-46BA-B0AA-C406769E1840}" type="pres">
      <dgm:prSet presAssocID="{1E27564D-EFC2-4D21-85F6-B956C56402FC}" presName="FlexibleEmptyPlaceHolder" presStyleCnt="0"/>
      <dgm:spPr/>
    </dgm:pt>
    <dgm:pt modelId="{2DAA45EB-6C72-4DA4-977C-4F35042CE334}" type="pres">
      <dgm:prSet presAssocID="{1E27564D-EFC2-4D21-85F6-B956C56402FC}"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B2D090DE-D4C6-4DF2-B737-1BB116A68B16}" type="pres">
      <dgm:prSet presAssocID="{1E27564D-EFC2-4D21-85F6-B956C56402FC}" presName="ConnectorPoint" presStyleLbl="fgAcc1" presStyleIdx="1" presStyleCnt="3"/>
      <dgm:spPr>
        <a:solidFill>
          <a:schemeClr val="lt1">
            <a:alpha val="90000"/>
            <a:hueOff val="0"/>
            <a:satOff val="0"/>
            <a:lumOff val="0"/>
            <a:alphaOff val="0"/>
          </a:schemeClr>
        </a:solidFill>
        <a:ln w="19050" cap="flat" cmpd="sng" algn="ctr">
          <a:noFill/>
          <a:prstDash val="solid"/>
          <a:miter lim="800000"/>
        </a:ln>
        <a:effectLst/>
      </dgm:spPr>
    </dgm:pt>
    <dgm:pt modelId="{A8293446-8308-4CFE-A214-57DBED417007}" type="pres">
      <dgm:prSet presAssocID="{1E27564D-EFC2-4D21-85F6-B956C56402FC}" presName="EmptyPlaceHolder" presStyleCnt="0"/>
      <dgm:spPr/>
    </dgm:pt>
    <dgm:pt modelId="{DE7A5837-B96B-4F71-AF72-ABD7A4D6B79B}" type="pres">
      <dgm:prSet presAssocID="{3F9FFC40-7D8D-40E3-8EDB-24E1434CE480}" presName="spaceBetweenRectangles" presStyleCnt="0"/>
      <dgm:spPr/>
    </dgm:pt>
    <dgm:pt modelId="{B547D114-3DB9-46AD-B1DF-0B40B382CF60}" type="pres">
      <dgm:prSet presAssocID="{B701DEC3-806E-4AF4-8AD9-9104B808D151}" presName="composite" presStyleCnt="0"/>
      <dgm:spPr/>
    </dgm:pt>
    <dgm:pt modelId="{A3D51CC7-8013-4F73-8634-F695E48AEED3}" type="pres">
      <dgm:prSet presAssocID="{B701DEC3-806E-4AF4-8AD9-9104B808D151}" presName="L1TextContainer" presStyleLbl="revTx" presStyleIdx="2" presStyleCnt="3">
        <dgm:presLayoutVars>
          <dgm:chMax val="1"/>
          <dgm:chPref val="1"/>
          <dgm:bulletEnabled val="1"/>
        </dgm:presLayoutVars>
      </dgm:prSet>
      <dgm:spPr/>
    </dgm:pt>
    <dgm:pt modelId="{52DB502C-F309-4A83-AA0B-BB8C23152EEB}" type="pres">
      <dgm:prSet presAssocID="{B701DEC3-806E-4AF4-8AD9-9104B808D151}" presName="L2TextContainerWrapper" presStyleCnt="0">
        <dgm:presLayoutVars>
          <dgm:chMax val="0"/>
          <dgm:chPref val="0"/>
          <dgm:bulletEnabled val="1"/>
        </dgm:presLayoutVars>
      </dgm:prSet>
      <dgm:spPr/>
    </dgm:pt>
    <dgm:pt modelId="{09D6016C-2705-4698-B756-4079D38C3322}" type="pres">
      <dgm:prSet presAssocID="{B701DEC3-806E-4AF4-8AD9-9104B808D151}" presName="L2TextContainer" presStyleLbl="bgAccFollowNode1" presStyleIdx="2" presStyleCnt="3"/>
      <dgm:spPr/>
    </dgm:pt>
    <dgm:pt modelId="{DA043480-E8AB-425B-934D-78806D00593F}" type="pres">
      <dgm:prSet presAssocID="{B701DEC3-806E-4AF4-8AD9-9104B808D151}" presName="FlexibleEmptyPlaceHolder" presStyleCnt="0"/>
      <dgm:spPr/>
    </dgm:pt>
    <dgm:pt modelId="{926D95D6-A95C-4A6B-A69D-FE50A3703CC7}" type="pres">
      <dgm:prSet presAssocID="{B701DEC3-806E-4AF4-8AD9-9104B808D151}"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97C2726-CC66-4B1B-AB60-E9FCA56DD894}" type="pres">
      <dgm:prSet presAssocID="{B701DEC3-806E-4AF4-8AD9-9104B808D151}" presName="ConnectorPoint" presStyleLbl="fgAcc1" presStyleIdx="2" presStyleCnt="3"/>
      <dgm:spPr>
        <a:solidFill>
          <a:schemeClr val="lt1">
            <a:alpha val="90000"/>
            <a:hueOff val="0"/>
            <a:satOff val="0"/>
            <a:lumOff val="0"/>
            <a:alphaOff val="0"/>
          </a:schemeClr>
        </a:solidFill>
        <a:ln w="19050" cap="flat" cmpd="sng" algn="ctr">
          <a:noFill/>
          <a:prstDash val="solid"/>
          <a:miter lim="800000"/>
        </a:ln>
        <a:effectLst/>
      </dgm:spPr>
    </dgm:pt>
    <dgm:pt modelId="{7C3AE777-041F-4724-9655-7A2B5DEC4AAB}" type="pres">
      <dgm:prSet presAssocID="{B701DEC3-806E-4AF4-8AD9-9104B808D151}" presName="EmptyPlaceHolder" presStyleCnt="0"/>
      <dgm:spPr/>
    </dgm:pt>
  </dgm:ptLst>
  <dgm:cxnLst>
    <dgm:cxn modelId="{029B9303-5515-4B02-9D5F-7A9F9D1DB5E4}" type="presOf" srcId="{CF4633DA-B867-4FC3-A9B6-8EE317AE1EAB}" destId="{09D6016C-2705-4698-B756-4079D38C3322}" srcOrd="0" destOrd="0" presId="urn:microsoft.com/office/officeart/2017/3/layout/HorizontalPathTimeline"/>
    <dgm:cxn modelId="{25687813-6EE0-4CD3-922C-3903D238B509}" type="presOf" srcId="{C4834B3A-2C7F-49F4-8542-8EE3BAB31098}" destId="{ED93E17F-D450-4399-8C2A-0E11464388D7}" srcOrd="0" destOrd="0" presId="urn:microsoft.com/office/officeart/2017/3/layout/HorizontalPathTimeline"/>
    <dgm:cxn modelId="{4209232D-3E92-4925-A159-A8F59811FD84}" type="presOf" srcId="{390CF7C5-B13C-45CA-A41A-5A27D34100E2}" destId="{542534EE-D0DB-485C-A6A9-90CBED6A13FF}" srcOrd="0" destOrd="0" presId="urn:microsoft.com/office/officeart/2017/3/layout/HorizontalPathTimeline"/>
    <dgm:cxn modelId="{D4882933-FD1F-405F-AEA7-2BD2952EBBE8}" srcId="{C4834B3A-2C7F-49F4-8542-8EE3BAB31098}" destId="{1E27564D-EFC2-4D21-85F6-B956C56402FC}" srcOrd="1" destOrd="0" parTransId="{1842ACD1-D889-45D4-BD51-D7BDD78684C8}" sibTransId="{3F9FFC40-7D8D-40E3-8EDB-24E1434CE480}"/>
    <dgm:cxn modelId="{432EAF3A-09F3-4E29-9AAA-2BBE0A4F8905}" srcId="{CF4633DA-B867-4FC3-A9B6-8EE317AE1EAB}" destId="{ADAF50AE-FD68-4DB1-9FD3-20E4FA71F4D0}" srcOrd="0" destOrd="0" parTransId="{FD74621A-15F0-43DE-822C-3620FAEF705F}" sibTransId="{0F352329-B485-4A50-A930-2C2A323B4F65}"/>
    <dgm:cxn modelId="{248E4445-75D8-4FBF-BCA7-25908B665820}" type="presOf" srcId="{ADAF50AE-FD68-4DB1-9FD3-20E4FA71F4D0}" destId="{09D6016C-2705-4698-B756-4079D38C3322}" srcOrd="0" destOrd="1" presId="urn:microsoft.com/office/officeart/2017/3/layout/HorizontalPathTimeline"/>
    <dgm:cxn modelId="{1770DB57-72E0-4588-969D-5001227F629B}" type="presOf" srcId="{1E27564D-EFC2-4D21-85F6-B956C56402FC}" destId="{18FDD515-ABDE-4C67-A453-FA067CCCA1C4}" srcOrd="0" destOrd="0" presId="urn:microsoft.com/office/officeart/2017/3/layout/HorizontalPathTimeline"/>
    <dgm:cxn modelId="{3D538169-F7A9-4E22-86E0-818E1DBC4601}" type="presOf" srcId="{D02AFA0B-D69F-465F-AB2D-75E0CA82E08D}" destId="{F7168192-9F7F-493F-9DF6-C90B4D3A03C7}" srcOrd="0" destOrd="0" presId="urn:microsoft.com/office/officeart/2017/3/layout/HorizontalPathTimeline"/>
    <dgm:cxn modelId="{293B4D88-7F56-4AF5-AA1B-FC0ED225EE09}" type="presOf" srcId="{E859BDBC-A3B2-4519-8E16-BB9E3D673744}" destId="{62C8F790-91B2-4F0D-A7F8-45BC7A7B1C56}" srcOrd="0" destOrd="0" presId="urn:microsoft.com/office/officeart/2017/3/layout/HorizontalPathTimeline"/>
    <dgm:cxn modelId="{CD2CBD8B-40F4-438C-AF4D-6ACBBBCDFE43}" srcId="{D02AFA0B-D69F-465F-AB2D-75E0CA82E08D}" destId="{390CF7C5-B13C-45CA-A41A-5A27D34100E2}" srcOrd="0" destOrd="0" parTransId="{AF2236B3-DE65-4E07-90DE-417D5C700AC0}" sibTransId="{5932EB75-0E2B-455C-BC2A-B2B9B45E386B}"/>
    <dgm:cxn modelId="{9B999A92-2E38-4493-89C3-DFF099947277}" type="presOf" srcId="{181A08CC-C4D4-44CB-B7DC-1E90B31468F7}" destId="{542534EE-D0DB-485C-A6A9-90CBED6A13FF}" srcOrd="0" destOrd="1" presId="urn:microsoft.com/office/officeart/2017/3/layout/HorizontalPathTimeline"/>
    <dgm:cxn modelId="{8DCDDF98-4B80-4B4C-9F73-6ECC09C8461E}" srcId="{1E27564D-EFC2-4D21-85F6-B956C56402FC}" destId="{E859BDBC-A3B2-4519-8E16-BB9E3D673744}" srcOrd="0" destOrd="0" parTransId="{44B353D7-F07E-4380-81B7-0D2A14408B06}" sibTransId="{9FA88030-F449-4899-A41E-A54AB6A13E1A}"/>
    <dgm:cxn modelId="{ED0BB5A2-20B2-40FE-BFF8-8058EAA1BE72}" srcId="{390CF7C5-B13C-45CA-A41A-5A27D34100E2}" destId="{181A08CC-C4D4-44CB-B7DC-1E90B31468F7}" srcOrd="0" destOrd="0" parTransId="{75F0A2D2-2D19-46C1-84AD-53F4C4493C6A}" sibTransId="{F26D5AD2-D42A-4A27-96C7-30B2C6D8C7BF}"/>
    <dgm:cxn modelId="{3CB4DCBB-2253-4617-9039-38B17B6E7C85}" srcId="{B701DEC3-806E-4AF4-8AD9-9104B808D151}" destId="{CF4633DA-B867-4FC3-A9B6-8EE317AE1EAB}" srcOrd="0" destOrd="0" parTransId="{C0D69192-78E7-4691-845D-BF9EB229896E}" sibTransId="{AEAD567B-AA9D-4AA1-B86D-85E92BE96C83}"/>
    <dgm:cxn modelId="{13D386D5-F039-456F-9403-B0577E1EF948}" srcId="{C4834B3A-2C7F-49F4-8542-8EE3BAB31098}" destId="{D02AFA0B-D69F-465F-AB2D-75E0CA82E08D}" srcOrd="0" destOrd="0" parTransId="{ECC457C2-A6BD-49F6-B71E-1CBCC02A05C8}" sibTransId="{EE52846E-87EE-4630-81A4-878A53A67FBD}"/>
    <dgm:cxn modelId="{6A6A1CDD-7B12-44BF-B634-8E5B54C1EC2D}" type="presOf" srcId="{B701DEC3-806E-4AF4-8AD9-9104B808D151}" destId="{A3D51CC7-8013-4F73-8634-F695E48AEED3}" srcOrd="0" destOrd="0" presId="urn:microsoft.com/office/officeart/2017/3/layout/HorizontalPathTimeline"/>
    <dgm:cxn modelId="{2DDE2BE4-ABED-430B-9887-1306A1A552C2}" srcId="{C4834B3A-2C7F-49F4-8542-8EE3BAB31098}" destId="{B701DEC3-806E-4AF4-8AD9-9104B808D151}" srcOrd="2" destOrd="0" parTransId="{6EBF53B7-2697-47A4-8548-7EB2D74D76F5}" sibTransId="{1C80F697-4F6D-4CDA-A5BB-8AC1891DF10F}"/>
    <dgm:cxn modelId="{6B4A143E-B6E9-48C4-AA6C-863B2A9EDD24}" type="presParOf" srcId="{ED93E17F-D450-4399-8C2A-0E11464388D7}" destId="{38776441-8A00-4D0A-96DA-BC630A3D992C}" srcOrd="0" destOrd="0" presId="urn:microsoft.com/office/officeart/2017/3/layout/HorizontalPathTimeline"/>
    <dgm:cxn modelId="{8E5AF34E-D950-4FF7-84E7-8FC53A05A764}" type="presParOf" srcId="{ED93E17F-D450-4399-8C2A-0E11464388D7}" destId="{B3546102-35D1-4C89-B067-F75C28726E9F}" srcOrd="1" destOrd="0" presId="urn:microsoft.com/office/officeart/2017/3/layout/HorizontalPathTimeline"/>
    <dgm:cxn modelId="{EB51B4B2-E1EC-4E53-A499-A8C3FA57330F}" type="presParOf" srcId="{B3546102-35D1-4C89-B067-F75C28726E9F}" destId="{5F1F550A-45A5-4C47-AAD7-E462B39341D3}" srcOrd="0" destOrd="0" presId="urn:microsoft.com/office/officeart/2017/3/layout/HorizontalPathTimeline"/>
    <dgm:cxn modelId="{F1D0A294-1167-46A5-8DA2-4806124A1AA2}" type="presParOf" srcId="{5F1F550A-45A5-4C47-AAD7-E462B39341D3}" destId="{F7168192-9F7F-493F-9DF6-C90B4D3A03C7}" srcOrd="0" destOrd="0" presId="urn:microsoft.com/office/officeart/2017/3/layout/HorizontalPathTimeline"/>
    <dgm:cxn modelId="{FFC74080-B081-484C-BCCA-8AF782E27711}" type="presParOf" srcId="{5F1F550A-45A5-4C47-AAD7-E462B39341D3}" destId="{DB13FD5B-FE0E-4927-B07B-69461C209A50}" srcOrd="1" destOrd="0" presId="urn:microsoft.com/office/officeart/2017/3/layout/HorizontalPathTimeline"/>
    <dgm:cxn modelId="{AD9102B7-A86D-453B-A0F7-C832261EC49F}" type="presParOf" srcId="{DB13FD5B-FE0E-4927-B07B-69461C209A50}" destId="{542534EE-D0DB-485C-A6A9-90CBED6A13FF}" srcOrd="0" destOrd="0" presId="urn:microsoft.com/office/officeart/2017/3/layout/HorizontalPathTimeline"/>
    <dgm:cxn modelId="{2CA9CF04-8E86-4FED-8F45-0E5C7B7729D5}" type="presParOf" srcId="{DB13FD5B-FE0E-4927-B07B-69461C209A50}" destId="{CC867C20-049F-45D1-990F-44B89EA37895}" srcOrd="1" destOrd="0" presId="urn:microsoft.com/office/officeart/2017/3/layout/HorizontalPathTimeline"/>
    <dgm:cxn modelId="{7AB4C48D-AF0F-4631-94EC-BD8B3ED580CF}" type="presParOf" srcId="{5F1F550A-45A5-4C47-AAD7-E462B39341D3}" destId="{5C33148C-4BEC-4EA2-B0BD-0AD6A00797AF}" srcOrd="2" destOrd="0" presId="urn:microsoft.com/office/officeart/2017/3/layout/HorizontalPathTimeline"/>
    <dgm:cxn modelId="{08269C0A-5DA6-4858-802B-55CC6C8BE265}" type="presParOf" srcId="{5F1F550A-45A5-4C47-AAD7-E462B39341D3}" destId="{EFA2F791-62C3-4AC4-B7FE-94DA4C3E47D9}" srcOrd="3" destOrd="0" presId="urn:microsoft.com/office/officeart/2017/3/layout/HorizontalPathTimeline"/>
    <dgm:cxn modelId="{5EE9A9ED-1640-4BC1-BCAF-07CF3292DEF6}" type="presParOf" srcId="{5F1F550A-45A5-4C47-AAD7-E462B39341D3}" destId="{8A65BF8C-2E2A-43AE-B2AA-0B0920CEA171}" srcOrd="4" destOrd="0" presId="urn:microsoft.com/office/officeart/2017/3/layout/HorizontalPathTimeline"/>
    <dgm:cxn modelId="{537F592E-B804-4163-AD65-EDF093D05E9F}" type="presParOf" srcId="{B3546102-35D1-4C89-B067-F75C28726E9F}" destId="{2BC05134-72A0-403D-B25C-680DCEFECB43}" srcOrd="1" destOrd="0" presId="urn:microsoft.com/office/officeart/2017/3/layout/HorizontalPathTimeline"/>
    <dgm:cxn modelId="{F3E43646-6E95-47B0-B4B5-EBA1128FA681}" type="presParOf" srcId="{B3546102-35D1-4C89-B067-F75C28726E9F}" destId="{4C17CD45-800A-4368-A434-B5FED3D66286}" srcOrd="2" destOrd="0" presId="urn:microsoft.com/office/officeart/2017/3/layout/HorizontalPathTimeline"/>
    <dgm:cxn modelId="{C586577B-043D-4BDA-BEDB-46EC775A7DB4}" type="presParOf" srcId="{4C17CD45-800A-4368-A434-B5FED3D66286}" destId="{18FDD515-ABDE-4C67-A453-FA067CCCA1C4}" srcOrd="0" destOrd="0" presId="urn:microsoft.com/office/officeart/2017/3/layout/HorizontalPathTimeline"/>
    <dgm:cxn modelId="{5B674B59-5D05-4484-A8D7-21AFFCB73962}" type="presParOf" srcId="{4C17CD45-800A-4368-A434-B5FED3D66286}" destId="{221474C6-123A-4BA4-8109-2628F1CF34CE}" srcOrd="1" destOrd="0" presId="urn:microsoft.com/office/officeart/2017/3/layout/HorizontalPathTimeline"/>
    <dgm:cxn modelId="{56AC29C4-8EB6-4A58-933C-35D90AE72910}" type="presParOf" srcId="{221474C6-123A-4BA4-8109-2628F1CF34CE}" destId="{62C8F790-91B2-4F0D-A7F8-45BC7A7B1C56}" srcOrd="0" destOrd="0" presId="urn:microsoft.com/office/officeart/2017/3/layout/HorizontalPathTimeline"/>
    <dgm:cxn modelId="{67991ABC-EAEC-40FE-A85E-ACF98A1D2F23}" type="presParOf" srcId="{221474C6-123A-4BA4-8109-2628F1CF34CE}" destId="{2C99106C-6E71-46BA-B0AA-C406769E1840}" srcOrd="1" destOrd="0" presId="urn:microsoft.com/office/officeart/2017/3/layout/HorizontalPathTimeline"/>
    <dgm:cxn modelId="{F64E63E7-E75B-48E2-BF72-79FF6580A515}" type="presParOf" srcId="{4C17CD45-800A-4368-A434-B5FED3D66286}" destId="{2DAA45EB-6C72-4DA4-977C-4F35042CE334}" srcOrd="2" destOrd="0" presId="urn:microsoft.com/office/officeart/2017/3/layout/HorizontalPathTimeline"/>
    <dgm:cxn modelId="{F2EBD026-AB83-42A3-A5B6-1A24011D703F}" type="presParOf" srcId="{4C17CD45-800A-4368-A434-B5FED3D66286}" destId="{B2D090DE-D4C6-4DF2-B737-1BB116A68B16}" srcOrd="3" destOrd="0" presId="urn:microsoft.com/office/officeart/2017/3/layout/HorizontalPathTimeline"/>
    <dgm:cxn modelId="{D56C604E-8C44-4821-914E-E754D42EA8B3}" type="presParOf" srcId="{4C17CD45-800A-4368-A434-B5FED3D66286}" destId="{A8293446-8308-4CFE-A214-57DBED417007}" srcOrd="4" destOrd="0" presId="urn:microsoft.com/office/officeart/2017/3/layout/HorizontalPathTimeline"/>
    <dgm:cxn modelId="{051273F4-99A7-406D-8EED-8491C7D47DCB}" type="presParOf" srcId="{B3546102-35D1-4C89-B067-F75C28726E9F}" destId="{DE7A5837-B96B-4F71-AF72-ABD7A4D6B79B}" srcOrd="3" destOrd="0" presId="urn:microsoft.com/office/officeart/2017/3/layout/HorizontalPathTimeline"/>
    <dgm:cxn modelId="{307A9691-3023-433B-BC46-5633C959A948}" type="presParOf" srcId="{B3546102-35D1-4C89-B067-F75C28726E9F}" destId="{B547D114-3DB9-46AD-B1DF-0B40B382CF60}" srcOrd="4" destOrd="0" presId="urn:microsoft.com/office/officeart/2017/3/layout/HorizontalPathTimeline"/>
    <dgm:cxn modelId="{E61B4B06-0DAF-4412-9E53-31EE41701B55}" type="presParOf" srcId="{B547D114-3DB9-46AD-B1DF-0B40B382CF60}" destId="{A3D51CC7-8013-4F73-8634-F695E48AEED3}" srcOrd="0" destOrd="0" presId="urn:microsoft.com/office/officeart/2017/3/layout/HorizontalPathTimeline"/>
    <dgm:cxn modelId="{3DF1888B-38B8-4314-A619-E4D3E4D9AA76}" type="presParOf" srcId="{B547D114-3DB9-46AD-B1DF-0B40B382CF60}" destId="{52DB502C-F309-4A83-AA0B-BB8C23152EEB}" srcOrd="1" destOrd="0" presId="urn:microsoft.com/office/officeart/2017/3/layout/HorizontalPathTimeline"/>
    <dgm:cxn modelId="{D3E1BADE-BBA9-476B-A2B7-71F0FBF4B887}" type="presParOf" srcId="{52DB502C-F309-4A83-AA0B-BB8C23152EEB}" destId="{09D6016C-2705-4698-B756-4079D38C3322}" srcOrd="0" destOrd="0" presId="urn:microsoft.com/office/officeart/2017/3/layout/HorizontalPathTimeline"/>
    <dgm:cxn modelId="{12BB8C21-F43C-4C37-B032-559C53A2E080}" type="presParOf" srcId="{52DB502C-F309-4A83-AA0B-BB8C23152EEB}" destId="{DA043480-E8AB-425B-934D-78806D00593F}" srcOrd="1" destOrd="0" presId="urn:microsoft.com/office/officeart/2017/3/layout/HorizontalPathTimeline"/>
    <dgm:cxn modelId="{8E613BD3-1FBE-417E-9097-7BD5494B396C}" type="presParOf" srcId="{B547D114-3DB9-46AD-B1DF-0B40B382CF60}" destId="{926D95D6-A95C-4A6B-A69D-FE50A3703CC7}" srcOrd="2" destOrd="0" presId="urn:microsoft.com/office/officeart/2017/3/layout/HorizontalPathTimeline"/>
    <dgm:cxn modelId="{8E824401-FB18-4115-9CA3-BD2A50F9F4CA}" type="presParOf" srcId="{B547D114-3DB9-46AD-B1DF-0B40B382CF60}" destId="{197C2726-CC66-4B1B-AB60-E9FCA56DD894}" srcOrd="3" destOrd="0" presId="urn:microsoft.com/office/officeart/2017/3/layout/HorizontalPathTimeline"/>
    <dgm:cxn modelId="{F2661504-247E-4E9B-8132-27D8E5B0DC04}" type="presParOf" srcId="{B547D114-3DB9-46AD-B1DF-0B40B382CF60}" destId="{7C3AE777-041F-4724-9655-7A2B5DEC4AAB}" srcOrd="4" destOrd="0" presId="urn:microsoft.com/office/officeart/2017/3/layout/HorizontalPath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F7C49-323A-4E4C-8A1E-0BA56FAC9A22}">
      <dsp:nvSpPr>
        <dsp:cNvPr id="0" name=""/>
        <dsp:cNvSpPr/>
      </dsp:nvSpPr>
      <dsp:spPr>
        <a:xfrm>
          <a:off x="0" y="581"/>
          <a:ext cx="105681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9C8F1F-B693-3346-916E-E492DA2FDFC9}">
      <dsp:nvSpPr>
        <dsp:cNvPr id="0" name=""/>
        <dsp:cNvSpPr/>
      </dsp:nvSpPr>
      <dsp:spPr>
        <a:xfrm>
          <a:off x="0" y="581"/>
          <a:ext cx="10568121" cy="95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u="sng" kern="1200" dirty="0">
              <a:latin typeface="Aptos"/>
            </a:rPr>
            <a:t>Respect</a:t>
          </a:r>
          <a:r>
            <a:rPr lang="en-US" sz="3000" b="1" kern="1200" dirty="0">
              <a:latin typeface="Aptos"/>
            </a:rPr>
            <a:t>, </a:t>
          </a:r>
          <a:r>
            <a:rPr lang="en-US" sz="3000" b="1" u="sng" kern="1200" dirty="0">
              <a:latin typeface="Aptos"/>
            </a:rPr>
            <a:t>protect</a:t>
          </a:r>
          <a:r>
            <a:rPr lang="en-US" sz="3000" b="1" kern="1200" dirty="0">
              <a:latin typeface="Aptos"/>
            </a:rPr>
            <a:t>, </a:t>
          </a:r>
          <a:r>
            <a:rPr lang="en-US" sz="3000" kern="1200" dirty="0">
              <a:latin typeface="Aptos"/>
            </a:rPr>
            <a:t>and</a:t>
          </a:r>
          <a:r>
            <a:rPr lang="en-US" sz="3000" b="1" u="sng" kern="1200" dirty="0">
              <a:latin typeface="Aptos"/>
            </a:rPr>
            <a:t> fulfill</a:t>
          </a:r>
          <a:r>
            <a:rPr lang="en-US" sz="3000" u="sng" kern="1200" dirty="0">
              <a:latin typeface="Aptos"/>
            </a:rPr>
            <a:t> </a:t>
          </a:r>
          <a:r>
            <a:rPr lang="en-US" sz="3000" kern="1200" dirty="0">
              <a:latin typeface="Aptos"/>
            </a:rPr>
            <a:t>the RTF</a:t>
          </a:r>
        </a:p>
      </dsp:txBody>
      <dsp:txXfrm>
        <a:off x="0" y="581"/>
        <a:ext cx="10568121" cy="951777"/>
      </dsp:txXfrm>
    </dsp:sp>
    <dsp:sp modelId="{D68D634D-626A-154D-BF52-7FB8E0E087F2}">
      <dsp:nvSpPr>
        <dsp:cNvPr id="0" name=""/>
        <dsp:cNvSpPr/>
      </dsp:nvSpPr>
      <dsp:spPr>
        <a:xfrm>
          <a:off x="0" y="952358"/>
          <a:ext cx="105681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D20DD-5CB1-1E4C-9D64-0E56BF510EAE}">
      <dsp:nvSpPr>
        <dsp:cNvPr id="0" name=""/>
        <dsp:cNvSpPr/>
      </dsp:nvSpPr>
      <dsp:spPr>
        <a:xfrm>
          <a:off x="0" y="952358"/>
          <a:ext cx="10568121" cy="95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latin typeface="Aptos"/>
            </a:rPr>
            <a:t>Ensure </a:t>
          </a:r>
          <a:r>
            <a:rPr lang="en-US" sz="3000" b="1" kern="1200">
              <a:latin typeface="Aptos"/>
            </a:rPr>
            <a:t>food availability</a:t>
          </a:r>
          <a:r>
            <a:rPr lang="en-US" sz="3000" kern="1200">
              <a:latin typeface="Aptos"/>
            </a:rPr>
            <a:t> through natural resources or markets</a:t>
          </a:r>
        </a:p>
      </dsp:txBody>
      <dsp:txXfrm>
        <a:off x="0" y="952358"/>
        <a:ext cx="10568121" cy="951777"/>
      </dsp:txXfrm>
    </dsp:sp>
    <dsp:sp modelId="{A6A9C622-6B57-EF4A-976B-C06452495EA7}">
      <dsp:nvSpPr>
        <dsp:cNvPr id="0" name=""/>
        <dsp:cNvSpPr/>
      </dsp:nvSpPr>
      <dsp:spPr>
        <a:xfrm>
          <a:off x="0" y="1904135"/>
          <a:ext cx="105681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7AB5D-BCC7-474B-98B1-4046A4719610}">
      <dsp:nvSpPr>
        <dsp:cNvPr id="0" name=""/>
        <dsp:cNvSpPr/>
      </dsp:nvSpPr>
      <dsp:spPr>
        <a:xfrm>
          <a:off x="0" y="1904135"/>
          <a:ext cx="10568121" cy="95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latin typeface="Aptos"/>
            </a:rPr>
            <a:t>Food must be physically and economically </a:t>
          </a:r>
          <a:r>
            <a:rPr lang="en-US" sz="3000" b="1" kern="1200">
              <a:latin typeface="Aptos"/>
            </a:rPr>
            <a:t>accessible</a:t>
          </a:r>
          <a:r>
            <a:rPr lang="en-US" sz="3000" kern="1200">
              <a:latin typeface="Aptos"/>
            </a:rPr>
            <a:t> to all…</a:t>
          </a:r>
        </a:p>
      </dsp:txBody>
      <dsp:txXfrm>
        <a:off x="0" y="1904135"/>
        <a:ext cx="10568121" cy="951777"/>
      </dsp:txXfrm>
    </dsp:sp>
    <dsp:sp modelId="{040FDECA-FF89-154D-A681-148AC3E08DA0}">
      <dsp:nvSpPr>
        <dsp:cNvPr id="0" name=""/>
        <dsp:cNvSpPr/>
      </dsp:nvSpPr>
      <dsp:spPr>
        <a:xfrm>
          <a:off x="0" y="2855912"/>
          <a:ext cx="105681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E7912F-C9BC-2C4B-83D4-23F99C66ECEF}">
      <dsp:nvSpPr>
        <dsp:cNvPr id="0" name=""/>
        <dsp:cNvSpPr/>
      </dsp:nvSpPr>
      <dsp:spPr>
        <a:xfrm>
          <a:off x="0" y="2855912"/>
          <a:ext cx="10568121" cy="95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latin typeface="Aptos"/>
            </a:rPr>
            <a:t>…in a way that ensures long-term </a:t>
          </a:r>
          <a:r>
            <a:rPr lang="en-US" sz="3000" b="1" kern="1200">
              <a:latin typeface="Aptos"/>
            </a:rPr>
            <a:t>sustainability</a:t>
          </a:r>
          <a:endParaRPr lang="en-US" sz="3000" kern="1200">
            <a:latin typeface="Aptos"/>
          </a:endParaRPr>
        </a:p>
      </dsp:txBody>
      <dsp:txXfrm>
        <a:off x="0" y="2855912"/>
        <a:ext cx="10568121" cy="951777"/>
      </dsp:txXfrm>
    </dsp:sp>
    <dsp:sp modelId="{79F4D789-A425-D046-90D0-1364A94098DC}">
      <dsp:nvSpPr>
        <dsp:cNvPr id="0" name=""/>
        <dsp:cNvSpPr/>
      </dsp:nvSpPr>
      <dsp:spPr>
        <a:xfrm>
          <a:off x="0" y="3807689"/>
          <a:ext cx="105681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6880B3-0600-794A-8827-C43F8F56FE54}">
      <dsp:nvSpPr>
        <dsp:cNvPr id="0" name=""/>
        <dsp:cNvSpPr/>
      </dsp:nvSpPr>
      <dsp:spPr>
        <a:xfrm>
          <a:off x="0" y="3807689"/>
          <a:ext cx="10568121" cy="95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latin typeface="Aptos"/>
            </a:rPr>
            <a:t>Nutritionally adequate, safe </a:t>
          </a:r>
          <a:r>
            <a:rPr lang="en-US" sz="3000" kern="1200">
              <a:latin typeface="Aptos"/>
            </a:rPr>
            <a:t>and</a:t>
          </a:r>
          <a:r>
            <a:rPr lang="en-US" sz="3000" b="1" kern="1200">
              <a:latin typeface="Aptos"/>
            </a:rPr>
            <a:t> culturally appropriate</a:t>
          </a:r>
          <a:endParaRPr lang="en-US" sz="3000" kern="1200">
            <a:latin typeface="Aptos"/>
          </a:endParaRPr>
        </a:p>
      </dsp:txBody>
      <dsp:txXfrm>
        <a:off x="0" y="3807689"/>
        <a:ext cx="10568121" cy="951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AD5F3-A67B-1748-8D5A-E58490AE6A4B}">
      <dsp:nvSpPr>
        <dsp:cNvPr id="0" name=""/>
        <dsp:cNvSpPr/>
      </dsp:nvSpPr>
      <dsp:spPr>
        <a:xfrm>
          <a:off x="0" y="2138"/>
          <a:ext cx="10229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E9AB3A-1883-AD43-B801-3A80A3DDA9F6}">
      <dsp:nvSpPr>
        <dsp:cNvPr id="0" name=""/>
        <dsp:cNvSpPr/>
      </dsp:nvSpPr>
      <dsp:spPr>
        <a:xfrm>
          <a:off x="0" y="2138"/>
          <a:ext cx="10229560" cy="729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Without discrimination</a:t>
          </a:r>
          <a:r>
            <a:rPr lang="en-US" sz="2600" kern="1200"/>
            <a:t>, especially for groups in vulnerable situations</a:t>
          </a:r>
        </a:p>
      </dsp:txBody>
      <dsp:txXfrm>
        <a:off x="0" y="2138"/>
        <a:ext cx="10229560" cy="729348"/>
      </dsp:txXfrm>
    </dsp:sp>
    <dsp:sp modelId="{BFE0539E-62E7-C948-B95C-8579138A35F7}">
      <dsp:nvSpPr>
        <dsp:cNvPr id="0" name=""/>
        <dsp:cNvSpPr/>
      </dsp:nvSpPr>
      <dsp:spPr>
        <a:xfrm>
          <a:off x="0" y="731487"/>
          <a:ext cx="10229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A2DAED-B7ED-6849-8838-45B93BA3C9E3}">
      <dsp:nvSpPr>
        <dsp:cNvPr id="0" name=""/>
        <dsp:cNvSpPr/>
      </dsp:nvSpPr>
      <dsp:spPr>
        <a:xfrm>
          <a:off x="0" y="731487"/>
          <a:ext cx="10229560" cy="729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Progressively </a:t>
          </a:r>
          <a:r>
            <a:rPr lang="en-US" sz="2600" kern="1200"/>
            <a:t>realize the RTF using max. available resources</a:t>
          </a:r>
        </a:p>
      </dsp:txBody>
      <dsp:txXfrm>
        <a:off x="0" y="731487"/>
        <a:ext cx="10229560" cy="729348"/>
      </dsp:txXfrm>
    </dsp:sp>
    <dsp:sp modelId="{407893D1-8CC6-BC4B-9679-9A8E7F9739A3}">
      <dsp:nvSpPr>
        <dsp:cNvPr id="0" name=""/>
        <dsp:cNvSpPr/>
      </dsp:nvSpPr>
      <dsp:spPr>
        <a:xfrm>
          <a:off x="0" y="1460836"/>
          <a:ext cx="10229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7F9A93-FCDB-3542-9017-A049AA7E7641}">
      <dsp:nvSpPr>
        <dsp:cNvPr id="0" name=""/>
        <dsp:cNvSpPr/>
      </dsp:nvSpPr>
      <dsp:spPr>
        <a:xfrm>
          <a:off x="0" y="1460836"/>
          <a:ext cx="10229560" cy="729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Obligation to </a:t>
          </a:r>
          <a:r>
            <a:rPr lang="en-US" sz="2600" b="1" kern="1200"/>
            <a:t>prevent violations </a:t>
          </a:r>
          <a:r>
            <a:rPr lang="en-US" sz="2600" kern="1200"/>
            <a:t>of the RTF</a:t>
          </a:r>
        </a:p>
      </dsp:txBody>
      <dsp:txXfrm>
        <a:off x="0" y="1460836"/>
        <a:ext cx="10229560" cy="729348"/>
      </dsp:txXfrm>
    </dsp:sp>
    <dsp:sp modelId="{23EC134E-A37E-8A47-8A1B-BA36D4B511ED}">
      <dsp:nvSpPr>
        <dsp:cNvPr id="0" name=""/>
        <dsp:cNvSpPr/>
      </dsp:nvSpPr>
      <dsp:spPr>
        <a:xfrm>
          <a:off x="0" y="2190185"/>
          <a:ext cx="10229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A26D64-972F-CC41-AEB4-D820834BB974}">
      <dsp:nvSpPr>
        <dsp:cNvPr id="0" name=""/>
        <dsp:cNvSpPr/>
      </dsp:nvSpPr>
      <dsp:spPr>
        <a:xfrm>
          <a:off x="0" y="2190185"/>
          <a:ext cx="10229560" cy="729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Eliminating hunger</a:t>
          </a:r>
          <a:r>
            <a:rPr lang="en-US" sz="2600" kern="1200"/>
            <a:t> is a </a:t>
          </a:r>
          <a:r>
            <a:rPr lang="en-US" sz="2600" b="1" kern="1200"/>
            <a:t>core obligation</a:t>
          </a:r>
          <a:endParaRPr lang="en-US" sz="2600" kern="1200"/>
        </a:p>
      </dsp:txBody>
      <dsp:txXfrm>
        <a:off x="0" y="2190185"/>
        <a:ext cx="10229560" cy="729348"/>
      </dsp:txXfrm>
    </dsp:sp>
    <dsp:sp modelId="{FB616DB4-586B-AD4E-9F3B-AE5F18D60139}">
      <dsp:nvSpPr>
        <dsp:cNvPr id="0" name=""/>
        <dsp:cNvSpPr/>
      </dsp:nvSpPr>
      <dsp:spPr>
        <a:xfrm>
          <a:off x="0" y="2919534"/>
          <a:ext cx="10229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D26472-B55B-494F-8DD6-0C92C92A053F}">
      <dsp:nvSpPr>
        <dsp:cNvPr id="0" name=""/>
        <dsp:cNvSpPr/>
      </dsp:nvSpPr>
      <dsp:spPr>
        <a:xfrm>
          <a:off x="0" y="2919534"/>
          <a:ext cx="10229560" cy="729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Engage in </a:t>
          </a:r>
          <a:r>
            <a:rPr lang="en-US" sz="2600" b="1" kern="1200"/>
            <a:t>international cooperation</a:t>
          </a:r>
          <a:r>
            <a:rPr lang="en-US" sz="2600" kern="1200"/>
            <a:t> to support RTF</a:t>
          </a:r>
        </a:p>
      </dsp:txBody>
      <dsp:txXfrm>
        <a:off x="0" y="2919534"/>
        <a:ext cx="10229560" cy="729348"/>
      </dsp:txXfrm>
    </dsp:sp>
    <dsp:sp modelId="{7EBA171F-DE9B-9D4A-B447-1CF2A4B6DCB9}">
      <dsp:nvSpPr>
        <dsp:cNvPr id="0" name=""/>
        <dsp:cNvSpPr/>
      </dsp:nvSpPr>
      <dsp:spPr>
        <a:xfrm>
          <a:off x="0" y="3648883"/>
          <a:ext cx="10229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C5BC29-FCAA-D24C-BD96-1BD26FF2F72E}">
      <dsp:nvSpPr>
        <dsp:cNvPr id="0" name=""/>
        <dsp:cNvSpPr/>
      </dsp:nvSpPr>
      <dsp:spPr>
        <a:xfrm>
          <a:off x="0" y="3648883"/>
          <a:ext cx="10229560" cy="729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Individuals have the right to </a:t>
          </a:r>
          <a:r>
            <a:rPr lang="en-US" sz="2600" b="1" kern="1200"/>
            <a:t>legal remedies</a:t>
          </a:r>
          <a:r>
            <a:rPr lang="en-US" sz="2600" kern="1200"/>
            <a:t> if RTF violated</a:t>
          </a:r>
        </a:p>
      </dsp:txBody>
      <dsp:txXfrm>
        <a:off x="0" y="3648883"/>
        <a:ext cx="10229560" cy="7293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68192-9F7F-493F-9DF6-C90B4D3A03C7}">
      <dsp:nvSpPr>
        <dsp:cNvPr id="0" name=""/>
        <dsp:cNvSpPr/>
      </dsp:nvSpPr>
      <dsp:spPr>
        <a:xfrm>
          <a:off x="345151" y="2155351"/>
          <a:ext cx="2761210" cy="45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1948</a:t>
          </a:r>
        </a:p>
      </dsp:txBody>
      <dsp:txXfrm>
        <a:off x="345151" y="2155351"/>
        <a:ext cx="2761210" cy="453546"/>
      </dsp:txXfrm>
    </dsp:sp>
    <dsp:sp modelId="{38776441-8A00-4D0A-96DA-BC630A3D992C}">
      <dsp:nvSpPr>
        <dsp:cNvPr id="0" name=""/>
        <dsp:cNvSpPr/>
      </dsp:nvSpPr>
      <dsp:spPr>
        <a:xfrm>
          <a:off x="0" y="1926571"/>
          <a:ext cx="6903027" cy="16054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534EE-D0DB-485C-A6A9-90CBED6A13FF}">
      <dsp:nvSpPr>
        <dsp:cNvPr id="0" name=""/>
        <dsp:cNvSpPr/>
      </dsp:nvSpPr>
      <dsp:spPr>
        <a:xfrm>
          <a:off x="207090" y="281899"/>
          <a:ext cx="3037331" cy="96234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latin typeface="Boston Black" panose="00000900000000000000"/>
            </a:rPr>
            <a:t>Universal Declaration of Human Rights (1948)​</a:t>
          </a:r>
        </a:p>
        <a:p>
          <a:pPr marL="114300" lvl="1" indent="-114300" algn="l" defTabSz="533400">
            <a:lnSpc>
              <a:spcPct val="90000"/>
            </a:lnSpc>
            <a:spcBef>
              <a:spcPct val="0"/>
            </a:spcBef>
            <a:spcAft>
              <a:spcPct val="15000"/>
            </a:spcAft>
            <a:buChar char="•"/>
          </a:pPr>
          <a:r>
            <a:rPr lang="en-US" sz="1200" kern="1200">
              <a:latin typeface="Boston Black" panose="00000900000000000000"/>
            </a:rPr>
            <a:t>Article 25​</a:t>
          </a:r>
        </a:p>
      </dsp:txBody>
      <dsp:txXfrm>
        <a:off x="207090" y="281899"/>
        <a:ext cx="3037331" cy="962344"/>
      </dsp:txXfrm>
    </dsp:sp>
    <dsp:sp modelId="{5C33148C-4BEC-4EA2-B0BD-0AD6A00797AF}">
      <dsp:nvSpPr>
        <dsp:cNvPr id="0" name=""/>
        <dsp:cNvSpPr/>
      </dsp:nvSpPr>
      <dsp:spPr>
        <a:xfrm>
          <a:off x="1725756" y="1244243"/>
          <a:ext cx="0" cy="6823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8FDD515-ABDE-4C67-A453-FA067CCCA1C4}">
      <dsp:nvSpPr>
        <dsp:cNvPr id="0" name=""/>
        <dsp:cNvSpPr/>
      </dsp:nvSpPr>
      <dsp:spPr>
        <a:xfrm>
          <a:off x="2070908" y="1404791"/>
          <a:ext cx="2761210" cy="45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1966</a:t>
          </a:r>
        </a:p>
      </dsp:txBody>
      <dsp:txXfrm>
        <a:off x="2070908" y="1404791"/>
        <a:ext cx="2761210" cy="453546"/>
      </dsp:txXfrm>
    </dsp:sp>
    <dsp:sp modelId="{62C8F790-91B2-4F0D-A7F8-45BC7A7B1C56}">
      <dsp:nvSpPr>
        <dsp:cNvPr id="0" name=""/>
        <dsp:cNvSpPr/>
      </dsp:nvSpPr>
      <dsp:spPr>
        <a:xfrm>
          <a:off x="1932847" y="2769446"/>
          <a:ext cx="3037331" cy="71738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latin typeface="Boston Black" panose="00000900000000000000"/>
            </a:rPr>
            <a:t>International Covenant on Civil and Political Rights (1966)​</a:t>
          </a:r>
        </a:p>
      </dsp:txBody>
      <dsp:txXfrm>
        <a:off x="1932847" y="2769446"/>
        <a:ext cx="3037331" cy="717384"/>
      </dsp:txXfrm>
    </dsp:sp>
    <dsp:sp modelId="{2DAA45EB-6C72-4DA4-977C-4F35042CE334}">
      <dsp:nvSpPr>
        <dsp:cNvPr id="0" name=""/>
        <dsp:cNvSpPr/>
      </dsp:nvSpPr>
      <dsp:spPr>
        <a:xfrm>
          <a:off x="3451513" y="2087118"/>
          <a:ext cx="0" cy="6823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FA2F791-62C3-4AC4-B7FE-94DA4C3E47D9}">
      <dsp:nvSpPr>
        <dsp:cNvPr id="0" name=""/>
        <dsp:cNvSpPr/>
      </dsp:nvSpPr>
      <dsp:spPr>
        <a:xfrm>
          <a:off x="1675585" y="1956673"/>
          <a:ext cx="100342" cy="100342"/>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B2D090DE-D4C6-4DF2-B737-1BB116A68B16}">
      <dsp:nvSpPr>
        <dsp:cNvPr id="0" name=""/>
        <dsp:cNvSpPr/>
      </dsp:nvSpPr>
      <dsp:spPr>
        <a:xfrm>
          <a:off x="3401342" y="1956673"/>
          <a:ext cx="100342" cy="100342"/>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A3D51CC7-8013-4F73-8634-F695E48AEED3}">
      <dsp:nvSpPr>
        <dsp:cNvPr id="0" name=""/>
        <dsp:cNvSpPr/>
      </dsp:nvSpPr>
      <dsp:spPr>
        <a:xfrm>
          <a:off x="3796664" y="2155351"/>
          <a:ext cx="2761210" cy="45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1966</a:t>
          </a:r>
        </a:p>
      </dsp:txBody>
      <dsp:txXfrm>
        <a:off x="3796664" y="2155351"/>
        <a:ext cx="2761210" cy="453546"/>
      </dsp:txXfrm>
    </dsp:sp>
    <dsp:sp modelId="{09D6016C-2705-4698-B756-4079D38C3322}">
      <dsp:nvSpPr>
        <dsp:cNvPr id="0" name=""/>
        <dsp:cNvSpPr/>
      </dsp:nvSpPr>
      <dsp:spPr>
        <a:xfrm>
          <a:off x="3658604" y="54435"/>
          <a:ext cx="3037331" cy="118980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latin typeface="Boston Black" panose="00000900000000000000"/>
            </a:rPr>
            <a:t>International Covenant on Economic, Social and Cultural Rights (1966)​</a:t>
          </a:r>
        </a:p>
        <a:p>
          <a:pPr marL="114300" lvl="1" indent="-114300" algn="l" defTabSz="533400">
            <a:lnSpc>
              <a:spcPct val="90000"/>
            </a:lnSpc>
            <a:spcBef>
              <a:spcPct val="0"/>
            </a:spcBef>
            <a:spcAft>
              <a:spcPct val="15000"/>
            </a:spcAft>
            <a:buChar char="•"/>
          </a:pPr>
          <a:r>
            <a:rPr lang="en-US" sz="1200" kern="1200">
              <a:latin typeface="Boston Black" panose="00000900000000000000"/>
            </a:rPr>
            <a:t>Article 11</a:t>
          </a:r>
        </a:p>
      </dsp:txBody>
      <dsp:txXfrm>
        <a:off x="3658604" y="54435"/>
        <a:ext cx="3037331" cy="1189808"/>
      </dsp:txXfrm>
    </dsp:sp>
    <dsp:sp modelId="{926D95D6-A95C-4A6B-A69D-FE50A3703CC7}">
      <dsp:nvSpPr>
        <dsp:cNvPr id="0" name=""/>
        <dsp:cNvSpPr/>
      </dsp:nvSpPr>
      <dsp:spPr>
        <a:xfrm>
          <a:off x="5177270" y="1244243"/>
          <a:ext cx="0" cy="6823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97C2726-CC66-4B1B-AB60-E9FCA56DD894}">
      <dsp:nvSpPr>
        <dsp:cNvPr id="0" name=""/>
        <dsp:cNvSpPr/>
      </dsp:nvSpPr>
      <dsp:spPr>
        <a:xfrm>
          <a:off x="5127099" y="1956673"/>
          <a:ext cx="100342" cy="100342"/>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0CFF3A-85FE-4D46-83D2-AF84068AAD0F}" type="datetimeFigureOut">
              <a:rPr lang="nl-NL" smtClean="0"/>
              <a:t>11-09-2025</a:t>
            </a:fld>
            <a:endParaRPr lang="nl-NL"/>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0AEAA-1B4F-C94A-AA1D-DDD626CDA5E6}" type="slidenum">
              <a:rPr lang="nl-NL" smtClean="0"/>
              <a:t>‹Nº›</a:t>
            </a:fld>
            <a:endParaRPr lang="nl-NL"/>
          </a:p>
        </p:txBody>
      </p:sp>
    </p:spTree>
    <p:extLst>
      <p:ext uri="{BB962C8B-B14F-4D97-AF65-F5344CB8AC3E}">
        <p14:creationId xmlns:p14="http://schemas.microsoft.com/office/powerpoint/2010/main" val="365899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FAO is the United Nations specialized agency with the mandate to end hunger and malnutrition in all its forms, strengthen food security and healthy diets, and promote agriculture and sustainable development. </a:t>
            </a:r>
          </a:p>
          <a:p>
            <a:endParaRPr lang="en-US" dirty="0"/>
          </a:p>
          <a:p>
            <a:r>
              <a:rPr lang="en-US" dirty="0"/>
              <a:t>Its ultimate vision for a world free from hunger and towards sustainable agrifood systems is intrinsically connected to the socioeconomic conditions of rural and urban actors and the protection of their rights. </a:t>
            </a:r>
          </a:p>
          <a:p>
            <a:endParaRPr lang="en-US" dirty="0"/>
          </a:p>
          <a:p>
            <a:r>
              <a:rPr lang="en-US" dirty="0"/>
              <a:t>FAO plays a central role in the realization of human rights, most notably the right to adequate food. </a:t>
            </a:r>
          </a:p>
          <a:p>
            <a:endParaRPr lang="en-US" dirty="0"/>
          </a:p>
          <a:p>
            <a:r>
              <a:rPr lang="en-US" dirty="0"/>
              <a:t>The FAO Right to Food Team is dedicated to increasing awareness and understanding among policy makers and local actors on the value and importance of integrating human rights principles and the RTF at the core of agrifood systems transformation. </a:t>
            </a:r>
          </a:p>
          <a:p>
            <a:endParaRPr lang="en-US" dirty="0"/>
          </a:p>
        </p:txBody>
      </p:sp>
      <p:sp>
        <p:nvSpPr>
          <p:cNvPr id="4" name="Slide Number Placeholder 3"/>
          <p:cNvSpPr>
            <a:spLocks noGrp="1"/>
          </p:cNvSpPr>
          <p:nvPr>
            <p:ph type="sldNum" sz="quarter" idx="5"/>
          </p:nvPr>
        </p:nvSpPr>
        <p:spPr/>
        <p:txBody>
          <a:bodyPr/>
          <a:lstStyle/>
          <a:p>
            <a:fld id="{A75C322D-20A1-3A41-A13B-DB0DA2ACFEC8}" type="slidenum">
              <a:rPr lang="en-US" smtClean="0"/>
              <a:t>1</a:t>
            </a:fld>
            <a:endParaRPr lang="en-US"/>
          </a:p>
        </p:txBody>
      </p:sp>
    </p:spTree>
    <p:extLst>
      <p:ext uri="{BB962C8B-B14F-4D97-AF65-F5344CB8AC3E}">
        <p14:creationId xmlns:p14="http://schemas.microsoft.com/office/powerpoint/2010/main" val="420552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1DFC7-B03C-BA69-1D61-F4E92E1B9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FFB50-DDBE-4234-63DD-9A78A3620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D9B52-8E42-DD07-8274-4B72B4D64E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D73C36-05B6-77BE-C53A-D695AF95647D}"/>
              </a:ext>
            </a:extLst>
          </p:cNvPr>
          <p:cNvSpPr>
            <a:spLocks noGrp="1"/>
          </p:cNvSpPr>
          <p:nvPr>
            <p:ph type="sldNum" sz="quarter" idx="5"/>
          </p:nvPr>
        </p:nvSpPr>
        <p:spPr/>
        <p:txBody>
          <a:bodyPr/>
          <a:lstStyle/>
          <a:p>
            <a:fld id="{8150A8FC-47AC-E443-A578-BA7EDB806D0D}" type="slidenum">
              <a:rPr lang="es-ES" smtClean="0"/>
              <a:t>12</a:t>
            </a:fld>
            <a:endParaRPr lang="es-ES"/>
          </a:p>
        </p:txBody>
      </p:sp>
    </p:spTree>
    <p:extLst>
      <p:ext uri="{BB962C8B-B14F-4D97-AF65-F5344CB8AC3E}">
        <p14:creationId xmlns:p14="http://schemas.microsoft.com/office/powerpoint/2010/main" val="1117711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11890-EE11-78E0-9AD4-B0CA0C050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78EE3-835B-E70D-EE4A-564ABA3EE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B82B1-7035-001B-1E8B-196347748796}"/>
              </a:ext>
            </a:extLst>
          </p:cNvPr>
          <p:cNvSpPr>
            <a:spLocks noGrp="1"/>
          </p:cNvSpPr>
          <p:nvPr>
            <p:ph type="body" idx="1"/>
          </p:nvPr>
        </p:nvSpPr>
        <p:spPr/>
        <p:txBody>
          <a:bodyPr/>
          <a:lstStyle/>
          <a:p>
            <a:r>
              <a:rPr lang="en-US"/>
              <a:t>Part I – Introduction to the RTF</a:t>
            </a:r>
          </a:p>
          <a:p>
            <a:endParaRPr lang="en-US"/>
          </a:p>
          <a:p>
            <a:pPr marL="228600" indent="-228600">
              <a:buAutoNum type="arabicPeriod"/>
            </a:pPr>
            <a:r>
              <a:rPr lang="en-US"/>
              <a:t>Concept and history of the right to food</a:t>
            </a:r>
          </a:p>
          <a:p>
            <a:pPr marL="228600" indent="-228600">
              <a:buAutoNum type="arabicPeriod"/>
            </a:pPr>
            <a:r>
              <a:rPr lang="en-US"/>
              <a:t>International legal framework</a:t>
            </a:r>
          </a:p>
          <a:p>
            <a:pPr marL="228600" indent="-228600">
              <a:buAutoNum type="arabicPeriod"/>
            </a:pPr>
            <a:r>
              <a:rPr lang="en-US"/>
              <a:t>State obligations</a:t>
            </a:r>
          </a:p>
          <a:p>
            <a:pPr marL="228600" indent="-228600">
              <a:buAutoNum type="arabicPeriod"/>
            </a:pPr>
            <a:r>
              <a:rPr lang="en-US"/>
              <a:t>Food security and the right to food</a:t>
            </a:r>
          </a:p>
          <a:p>
            <a:pPr marL="228600" indent="-228600">
              <a:buAutoNum type="arabicPeriod"/>
            </a:pPr>
            <a:r>
              <a:rPr lang="en-US"/>
              <a:t>How to implement the right to food</a:t>
            </a:r>
          </a:p>
          <a:p>
            <a:pPr marL="228600" indent="-228600">
              <a:buAutoNum type="arabicPeriod"/>
            </a:pPr>
            <a:r>
              <a:rPr lang="en-US"/>
              <a:t>The RTF Guidelines</a:t>
            </a:r>
          </a:p>
          <a:p>
            <a:pPr marL="228600" indent="-228600">
              <a:buAutoNum type="arabicPeriod"/>
            </a:pPr>
            <a:r>
              <a:rPr lang="en-US"/>
              <a:t>The role of the RTF Team in FAO</a:t>
            </a:r>
          </a:p>
          <a:p>
            <a:endParaRPr lang="en-US"/>
          </a:p>
          <a:p>
            <a:endParaRPr lang="en-US"/>
          </a:p>
          <a:p>
            <a:r>
              <a:rPr lang="en-US"/>
              <a:t>Part II – Right to food in practice</a:t>
            </a:r>
          </a:p>
          <a:p>
            <a:endParaRPr lang="en-US"/>
          </a:p>
          <a:p>
            <a:endParaRPr lang="en-US"/>
          </a:p>
        </p:txBody>
      </p:sp>
      <p:sp>
        <p:nvSpPr>
          <p:cNvPr id="4" name="Slide Number Placeholder 3">
            <a:extLst>
              <a:ext uri="{FF2B5EF4-FFF2-40B4-BE49-F238E27FC236}">
                <a16:creationId xmlns:a16="http://schemas.microsoft.com/office/drawing/2014/main" id="{C3593051-7517-0893-89A0-CC83F12E185E}"/>
              </a:ext>
            </a:extLst>
          </p:cNvPr>
          <p:cNvSpPr>
            <a:spLocks noGrp="1"/>
          </p:cNvSpPr>
          <p:nvPr>
            <p:ph type="sldNum" sz="quarter" idx="5"/>
          </p:nvPr>
        </p:nvSpPr>
        <p:spPr/>
        <p:txBody>
          <a:bodyPr/>
          <a:lstStyle/>
          <a:p>
            <a:fld id="{8150A8FC-47AC-E443-A578-BA7EDB806D0D}" type="slidenum">
              <a:rPr lang="es-ES" smtClean="0"/>
              <a:t>13</a:t>
            </a:fld>
            <a:endParaRPr lang="es-ES"/>
          </a:p>
        </p:txBody>
      </p:sp>
    </p:spTree>
    <p:extLst>
      <p:ext uri="{BB962C8B-B14F-4D97-AF65-F5344CB8AC3E}">
        <p14:creationId xmlns:p14="http://schemas.microsoft.com/office/powerpoint/2010/main" val="3241747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I – Introduction to the RTF</a:t>
            </a:r>
          </a:p>
          <a:p>
            <a:endParaRPr lang="en-US"/>
          </a:p>
          <a:p>
            <a:pPr marL="228600" indent="-228600">
              <a:buAutoNum type="arabicPeriod"/>
            </a:pPr>
            <a:r>
              <a:rPr lang="en-US"/>
              <a:t>Concept and history of the right to food</a:t>
            </a:r>
          </a:p>
          <a:p>
            <a:pPr marL="228600" indent="-228600">
              <a:buAutoNum type="arabicPeriod"/>
            </a:pPr>
            <a:r>
              <a:rPr lang="en-US"/>
              <a:t>International legal framework</a:t>
            </a:r>
          </a:p>
          <a:p>
            <a:pPr marL="228600" indent="-228600">
              <a:buAutoNum type="arabicPeriod"/>
            </a:pPr>
            <a:r>
              <a:rPr lang="en-US"/>
              <a:t>State obligations</a:t>
            </a:r>
          </a:p>
          <a:p>
            <a:pPr marL="228600" indent="-228600">
              <a:buAutoNum type="arabicPeriod"/>
            </a:pPr>
            <a:r>
              <a:rPr lang="en-US"/>
              <a:t>Food security and the right to food</a:t>
            </a:r>
          </a:p>
          <a:p>
            <a:pPr marL="228600" indent="-228600">
              <a:buAutoNum type="arabicPeriod"/>
            </a:pPr>
            <a:r>
              <a:rPr lang="en-US"/>
              <a:t>How to implement the right to food</a:t>
            </a:r>
          </a:p>
          <a:p>
            <a:pPr marL="228600" indent="-228600">
              <a:buAutoNum type="arabicPeriod"/>
            </a:pPr>
            <a:r>
              <a:rPr lang="en-US"/>
              <a:t>The RTF Guidelines</a:t>
            </a:r>
          </a:p>
          <a:p>
            <a:pPr marL="228600" indent="-228600">
              <a:buAutoNum type="arabicPeriod"/>
            </a:pPr>
            <a:r>
              <a:rPr lang="en-US"/>
              <a:t>The role of the RTF Team in FAO</a:t>
            </a:r>
          </a:p>
          <a:p>
            <a:endParaRPr lang="en-US"/>
          </a:p>
          <a:p>
            <a:endParaRPr lang="en-US"/>
          </a:p>
          <a:p>
            <a:r>
              <a:rPr lang="en-US"/>
              <a:t>Part II – Right to food in practice</a:t>
            </a:r>
          </a:p>
          <a:p>
            <a:endParaRPr lang="en-US"/>
          </a:p>
          <a:p>
            <a:endParaRPr lang="en-US"/>
          </a:p>
        </p:txBody>
      </p:sp>
      <p:sp>
        <p:nvSpPr>
          <p:cNvPr id="4" name="Slide Number Placeholder 3"/>
          <p:cNvSpPr>
            <a:spLocks noGrp="1"/>
          </p:cNvSpPr>
          <p:nvPr>
            <p:ph type="sldNum" sz="quarter" idx="5"/>
          </p:nvPr>
        </p:nvSpPr>
        <p:spPr/>
        <p:txBody>
          <a:bodyPr/>
          <a:lstStyle/>
          <a:p>
            <a:fld id="{8150A8FC-47AC-E443-A578-BA7EDB806D0D}" type="slidenum">
              <a:rPr lang="es-ES" smtClean="0"/>
              <a:t>14</a:t>
            </a:fld>
            <a:endParaRPr lang="es-ES"/>
          </a:p>
        </p:txBody>
      </p:sp>
    </p:spTree>
    <p:extLst>
      <p:ext uri="{BB962C8B-B14F-4D97-AF65-F5344CB8AC3E}">
        <p14:creationId xmlns:p14="http://schemas.microsoft.com/office/powerpoint/2010/main" val="920897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5002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64C78-F336-C68E-67E0-14AE05947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CA08F-34E4-E592-4CDF-BCCE41745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298DC-3818-CF38-E037-78995CA486E7}"/>
              </a:ext>
            </a:extLst>
          </p:cNvPr>
          <p:cNvSpPr>
            <a:spLocks noGrp="1"/>
          </p:cNvSpPr>
          <p:nvPr>
            <p:ph type="body" idx="1"/>
          </p:nvPr>
        </p:nvSpPr>
        <p:spPr/>
        <p:txBody>
          <a:bodyPr/>
          <a:lstStyle/>
          <a:p>
            <a:r>
              <a:rPr lang="nl-NL" sz="1200" b="1" spc="-20">
                <a:latin typeface="Boston Black" panose="00000900000000000000"/>
                <a:cs typeface="Calibri"/>
              </a:rPr>
              <a:t>Human right ICESCR : </a:t>
            </a:r>
          </a:p>
          <a:p>
            <a:pPr marL="285750" indent="-285750" algn="just">
              <a:buFont typeface="Arial" panose="020B0604020202020204" pitchFamily="34" charset="0"/>
              <a:buChar char="•"/>
            </a:pPr>
            <a:r>
              <a:rPr lang="nl-NL" sz="1200" spc="-20">
                <a:latin typeface="Boston Black" panose="00000900000000000000"/>
                <a:cs typeface="Calibri"/>
              </a:rPr>
              <a:t>An obligation of states</a:t>
            </a:r>
          </a:p>
          <a:p>
            <a:pPr marL="285750" indent="-285750" algn="just">
              <a:buFont typeface="Arial" panose="020B0604020202020204" pitchFamily="34" charset="0"/>
              <a:buChar char="•"/>
            </a:pPr>
            <a:r>
              <a:rPr lang="nl-NL" sz="1200" spc="-20">
                <a:latin typeface="Boston Black" panose="00000900000000000000"/>
                <a:cs typeface="Calibri"/>
              </a:rPr>
              <a:t>Dignity, empowerment and Accountability </a:t>
            </a:r>
          </a:p>
          <a:p>
            <a:pPr marL="285750" indent="-285750" algn="just">
              <a:buFont typeface="Arial" panose="020B0604020202020204" pitchFamily="34" charset="0"/>
              <a:buChar char="•"/>
            </a:pPr>
            <a:r>
              <a:rPr lang="nl-NL" sz="1200" spc="-20">
                <a:latin typeface="Boston Black" panose="00000900000000000000"/>
                <a:cs typeface="Calibri"/>
              </a:rPr>
              <a:t>Immediate duty to prevent hunger and continuous obligation to progressively realize the right</a:t>
            </a:r>
          </a:p>
          <a:p>
            <a:pPr marL="285750" indent="-285750" algn="just">
              <a:buFont typeface="Arial" panose="020B0604020202020204" pitchFamily="34" charset="0"/>
              <a:buChar char="•"/>
            </a:pPr>
            <a:r>
              <a:rPr lang="nl-NL" sz="1200" spc="-20">
                <a:latin typeface="Boston Black" panose="00000900000000000000"/>
                <a:cs typeface="Calibri"/>
              </a:rPr>
              <a:t>Universal, interdependent, interconnected, eg ensure health and well-being.  </a:t>
            </a:r>
          </a:p>
          <a:p>
            <a:pPr marL="285750" indent="-285750" algn="just">
              <a:buFont typeface="Arial" panose="020B0604020202020204" pitchFamily="34" charset="0"/>
              <a:buChar char="•"/>
            </a:pPr>
            <a:r>
              <a:rPr lang="nl-NL" sz="1200" spc="-20">
                <a:latin typeface="Boston Black" panose="00000900000000000000"/>
                <a:cs typeface="Calibri"/>
              </a:rPr>
              <a:t>Connects to all human rights</a:t>
            </a:r>
          </a:p>
          <a:p>
            <a:endParaRPr lang="en-US"/>
          </a:p>
        </p:txBody>
      </p:sp>
      <p:sp>
        <p:nvSpPr>
          <p:cNvPr id="4" name="Slide Number Placeholder 3">
            <a:extLst>
              <a:ext uri="{FF2B5EF4-FFF2-40B4-BE49-F238E27FC236}">
                <a16:creationId xmlns:a16="http://schemas.microsoft.com/office/drawing/2014/main" id="{DDD2177E-19BA-F1C3-99C5-D907885FB884}"/>
              </a:ext>
            </a:extLst>
          </p:cNvPr>
          <p:cNvSpPr>
            <a:spLocks noGrp="1"/>
          </p:cNvSpPr>
          <p:nvPr>
            <p:ph type="sldNum" sz="quarter" idx="5"/>
          </p:nvPr>
        </p:nvSpPr>
        <p:spPr/>
        <p:txBody>
          <a:bodyPr/>
          <a:lstStyle/>
          <a:p>
            <a:fld id="{8150A8FC-47AC-E443-A578-BA7EDB806D0D}" type="slidenum">
              <a:rPr lang="es-ES" smtClean="0"/>
              <a:t>16</a:t>
            </a:fld>
            <a:endParaRPr lang="es-ES"/>
          </a:p>
        </p:txBody>
      </p:sp>
    </p:spTree>
    <p:extLst>
      <p:ext uri="{BB962C8B-B14F-4D97-AF65-F5344CB8AC3E}">
        <p14:creationId xmlns:p14="http://schemas.microsoft.com/office/powerpoint/2010/main" val="3141777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I – Introduction to the RTF</a:t>
            </a:r>
          </a:p>
          <a:p>
            <a:endParaRPr lang="en-US"/>
          </a:p>
          <a:p>
            <a:pPr marL="228600" indent="-228600">
              <a:buAutoNum type="arabicPeriod"/>
            </a:pPr>
            <a:r>
              <a:rPr lang="en-US"/>
              <a:t>Concept and history of the right to food</a:t>
            </a:r>
          </a:p>
          <a:p>
            <a:pPr marL="228600" indent="-228600">
              <a:buAutoNum type="arabicPeriod"/>
            </a:pPr>
            <a:r>
              <a:rPr lang="en-US"/>
              <a:t>International legal framework</a:t>
            </a:r>
          </a:p>
          <a:p>
            <a:pPr marL="228600" indent="-228600">
              <a:buAutoNum type="arabicPeriod"/>
            </a:pPr>
            <a:r>
              <a:rPr lang="en-US"/>
              <a:t>State obligations</a:t>
            </a:r>
          </a:p>
          <a:p>
            <a:pPr marL="228600" indent="-228600">
              <a:buAutoNum type="arabicPeriod"/>
            </a:pPr>
            <a:r>
              <a:rPr lang="en-US"/>
              <a:t>Food security and the right to food</a:t>
            </a:r>
          </a:p>
          <a:p>
            <a:pPr marL="228600" indent="-228600">
              <a:buAutoNum type="arabicPeriod"/>
            </a:pPr>
            <a:r>
              <a:rPr lang="en-US"/>
              <a:t>How to implement the right to food</a:t>
            </a:r>
          </a:p>
          <a:p>
            <a:pPr marL="228600" indent="-228600">
              <a:buAutoNum type="arabicPeriod"/>
            </a:pPr>
            <a:r>
              <a:rPr lang="en-US"/>
              <a:t>The RTF Guidelines</a:t>
            </a:r>
          </a:p>
          <a:p>
            <a:pPr marL="228600" indent="-228600">
              <a:buAutoNum type="arabicPeriod"/>
            </a:pPr>
            <a:r>
              <a:rPr lang="en-US"/>
              <a:t>The role of the RTF Team in FAO</a:t>
            </a:r>
          </a:p>
          <a:p>
            <a:endParaRPr lang="en-US"/>
          </a:p>
          <a:p>
            <a:endParaRPr lang="en-US"/>
          </a:p>
          <a:p>
            <a:r>
              <a:rPr lang="en-US"/>
              <a:t>Part II – Right to food in practice</a:t>
            </a:r>
          </a:p>
          <a:p>
            <a:endParaRPr lang="en-US"/>
          </a:p>
          <a:p>
            <a:endParaRPr lang="en-US"/>
          </a:p>
        </p:txBody>
      </p:sp>
      <p:sp>
        <p:nvSpPr>
          <p:cNvPr id="4" name="Slide Number Placeholder 3"/>
          <p:cNvSpPr>
            <a:spLocks noGrp="1"/>
          </p:cNvSpPr>
          <p:nvPr>
            <p:ph type="sldNum" sz="quarter" idx="5"/>
          </p:nvPr>
        </p:nvSpPr>
        <p:spPr/>
        <p:txBody>
          <a:bodyPr/>
          <a:lstStyle/>
          <a:p>
            <a:fld id="{8150A8FC-47AC-E443-A578-BA7EDB806D0D}" type="slidenum">
              <a:rPr lang="es-ES" smtClean="0"/>
              <a:t>17</a:t>
            </a:fld>
            <a:endParaRPr lang="es-ES"/>
          </a:p>
        </p:txBody>
      </p:sp>
    </p:spTree>
    <p:extLst>
      <p:ext uri="{BB962C8B-B14F-4D97-AF65-F5344CB8AC3E}">
        <p14:creationId xmlns:p14="http://schemas.microsoft.com/office/powerpoint/2010/main" val="3728459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D000-C225-099D-F49E-C1B7E4BD2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BC20B-4A54-64BC-1DFA-403DE7499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72408-0CBC-7082-A6CE-3EE3A254FA97}"/>
              </a:ext>
            </a:extLst>
          </p:cNvPr>
          <p:cNvSpPr>
            <a:spLocks noGrp="1"/>
          </p:cNvSpPr>
          <p:nvPr>
            <p:ph type="body" idx="1"/>
          </p:nvPr>
        </p:nvSpPr>
        <p:spPr/>
        <p:txBody>
          <a:bodyPr/>
          <a:lstStyle/>
          <a:p>
            <a:r>
              <a:rPr lang="en-US"/>
              <a:t>Other documents: advanced framework</a:t>
            </a:r>
          </a:p>
        </p:txBody>
      </p:sp>
      <p:sp>
        <p:nvSpPr>
          <p:cNvPr id="4" name="Slide Number Placeholder 3">
            <a:extLst>
              <a:ext uri="{FF2B5EF4-FFF2-40B4-BE49-F238E27FC236}">
                <a16:creationId xmlns:a16="http://schemas.microsoft.com/office/drawing/2014/main" id="{6C9CC7C6-A1CF-4511-18BF-FBE69B43F5E1}"/>
              </a:ext>
            </a:extLst>
          </p:cNvPr>
          <p:cNvSpPr>
            <a:spLocks noGrp="1"/>
          </p:cNvSpPr>
          <p:nvPr>
            <p:ph type="sldNum" sz="quarter" idx="5"/>
          </p:nvPr>
        </p:nvSpPr>
        <p:spPr/>
        <p:txBody>
          <a:bodyPr/>
          <a:lstStyle/>
          <a:p>
            <a:fld id="{8150A8FC-47AC-E443-A578-BA7EDB806D0D}" type="slidenum">
              <a:rPr lang="es-ES" smtClean="0"/>
              <a:t>18</a:t>
            </a:fld>
            <a:endParaRPr lang="es-ES"/>
          </a:p>
        </p:txBody>
      </p:sp>
    </p:spTree>
    <p:extLst>
      <p:ext uri="{BB962C8B-B14F-4D97-AF65-F5344CB8AC3E}">
        <p14:creationId xmlns:p14="http://schemas.microsoft.com/office/powerpoint/2010/main" val="4236064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11890-EE11-78E0-9AD4-B0CA0C050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78EE3-835B-E70D-EE4A-564ABA3EE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B82B1-7035-001B-1E8B-196347748796}"/>
              </a:ext>
            </a:extLst>
          </p:cNvPr>
          <p:cNvSpPr>
            <a:spLocks noGrp="1"/>
          </p:cNvSpPr>
          <p:nvPr>
            <p:ph type="body" idx="1"/>
          </p:nvPr>
        </p:nvSpPr>
        <p:spPr/>
        <p:txBody>
          <a:bodyPr/>
          <a:lstStyle/>
          <a:p>
            <a:r>
              <a:rPr lang="en-US"/>
              <a:t>Part I – Introduction to the RTF</a:t>
            </a:r>
          </a:p>
          <a:p>
            <a:endParaRPr lang="en-US"/>
          </a:p>
          <a:p>
            <a:pPr marL="228600" indent="-228600">
              <a:buAutoNum type="arabicPeriod"/>
            </a:pPr>
            <a:r>
              <a:rPr lang="en-US"/>
              <a:t>Concept and history of the right to food</a:t>
            </a:r>
          </a:p>
          <a:p>
            <a:pPr marL="228600" indent="-228600">
              <a:buAutoNum type="arabicPeriod"/>
            </a:pPr>
            <a:r>
              <a:rPr lang="en-US"/>
              <a:t>International legal framework</a:t>
            </a:r>
          </a:p>
          <a:p>
            <a:pPr marL="228600" indent="-228600">
              <a:buAutoNum type="arabicPeriod"/>
            </a:pPr>
            <a:r>
              <a:rPr lang="en-US"/>
              <a:t>State obligations</a:t>
            </a:r>
          </a:p>
          <a:p>
            <a:pPr marL="228600" indent="-228600">
              <a:buAutoNum type="arabicPeriod"/>
            </a:pPr>
            <a:r>
              <a:rPr lang="en-US"/>
              <a:t>Food security and the right to food</a:t>
            </a:r>
          </a:p>
          <a:p>
            <a:pPr marL="228600" indent="-228600">
              <a:buAutoNum type="arabicPeriod"/>
            </a:pPr>
            <a:r>
              <a:rPr lang="en-US"/>
              <a:t>How to implement the right to food</a:t>
            </a:r>
          </a:p>
          <a:p>
            <a:pPr marL="228600" indent="-228600">
              <a:buAutoNum type="arabicPeriod"/>
            </a:pPr>
            <a:r>
              <a:rPr lang="en-US"/>
              <a:t>The RTF Guidelines</a:t>
            </a:r>
          </a:p>
          <a:p>
            <a:pPr marL="228600" indent="-228600">
              <a:buAutoNum type="arabicPeriod"/>
            </a:pPr>
            <a:r>
              <a:rPr lang="en-US"/>
              <a:t>The role of the RTF Team in FAO</a:t>
            </a:r>
          </a:p>
          <a:p>
            <a:endParaRPr lang="en-US"/>
          </a:p>
          <a:p>
            <a:endParaRPr lang="en-US"/>
          </a:p>
          <a:p>
            <a:r>
              <a:rPr lang="en-US"/>
              <a:t>Part II – Right to food in practice</a:t>
            </a:r>
          </a:p>
          <a:p>
            <a:endParaRPr lang="en-US"/>
          </a:p>
          <a:p>
            <a:endParaRPr lang="en-US"/>
          </a:p>
        </p:txBody>
      </p:sp>
      <p:sp>
        <p:nvSpPr>
          <p:cNvPr id="4" name="Slide Number Placeholder 3">
            <a:extLst>
              <a:ext uri="{FF2B5EF4-FFF2-40B4-BE49-F238E27FC236}">
                <a16:creationId xmlns:a16="http://schemas.microsoft.com/office/drawing/2014/main" id="{C3593051-7517-0893-89A0-CC83F12E185E}"/>
              </a:ext>
            </a:extLst>
          </p:cNvPr>
          <p:cNvSpPr>
            <a:spLocks noGrp="1"/>
          </p:cNvSpPr>
          <p:nvPr>
            <p:ph type="sldNum" sz="quarter" idx="5"/>
          </p:nvPr>
        </p:nvSpPr>
        <p:spPr/>
        <p:txBody>
          <a:bodyPr/>
          <a:lstStyle/>
          <a:p>
            <a:fld id="{8150A8FC-47AC-E443-A578-BA7EDB806D0D}" type="slidenum">
              <a:rPr lang="es-ES" smtClean="0"/>
              <a:t>19</a:t>
            </a:fld>
            <a:endParaRPr lang="es-ES"/>
          </a:p>
        </p:txBody>
      </p:sp>
    </p:spTree>
    <p:extLst>
      <p:ext uri="{BB962C8B-B14F-4D97-AF65-F5344CB8AC3E}">
        <p14:creationId xmlns:p14="http://schemas.microsoft.com/office/powerpoint/2010/main" val="734954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0C18-2D41-6D2B-C9D0-6E703632D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CE310-0E18-44D1-AC7A-C9ED0AFED1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234141-DD7A-7C5E-2A01-2712C5CFE491}"/>
              </a:ext>
            </a:extLst>
          </p:cNvPr>
          <p:cNvSpPr>
            <a:spLocks noGrp="1"/>
          </p:cNvSpPr>
          <p:nvPr>
            <p:ph type="body" idx="1"/>
          </p:nvPr>
        </p:nvSpPr>
        <p:spPr/>
        <p:txBody>
          <a:bodyPr/>
          <a:lstStyle/>
          <a:p>
            <a:r>
              <a:rPr lang="en-US" dirty="0"/>
              <a:t>Part I – Introduction to the RTF</a:t>
            </a:r>
          </a:p>
          <a:p>
            <a:endParaRPr lang="en-US" dirty="0"/>
          </a:p>
          <a:p>
            <a:pPr marL="228600" indent="-228600">
              <a:buAutoNum type="arabicPeriod"/>
            </a:pPr>
            <a:r>
              <a:rPr lang="en-US" dirty="0"/>
              <a:t>Concept and history of the right to food</a:t>
            </a:r>
          </a:p>
          <a:p>
            <a:pPr marL="228600" indent="-228600">
              <a:buAutoNum type="arabicPeriod"/>
            </a:pPr>
            <a:r>
              <a:rPr lang="en-US" dirty="0"/>
              <a:t>International legal framework</a:t>
            </a:r>
          </a:p>
          <a:p>
            <a:pPr marL="228600" indent="-228600">
              <a:buAutoNum type="arabicPeriod"/>
            </a:pPr>
            <a:r>
              <a:rPr lang="en-US" dirty="0"/>
              <a:t>State obligations</a:t>
            </a:r>
          </a:p>
          <a:p>
            <a:pPr marL="228600" indent="-228600">
              <a:buAutoNum type="arabicPeriod"/>
            </a:pPr>
            <a:r>
              <a:rPr lang="en-US" dirty="0"/>
              <a:t>Food security and the right to food</a:t>
            </a:r>
          </a:p>
          <a:p>
            <a:pPr marL="228600" indent="-228600">
              <a:buAutoNum type="arabicPeriod"/>
            </a:pPr>
            <a:r>
              <a:rPr lang="en-US" dirty="0"/>
              <a:t>How to implement the right to food</a:t>
            </a:r>
          </a:p>
          <a:p>
            <a:pPr marL="228600" indent="-228600">
              <a:buAutoNum type="arabicPeriod"/>
            </a:pPr>
            <a:r>
              <a:rPr lang="en-US" dirty="0"/>
              <a:t>The RTF Guidelines</a:t>
            </a:r>
          </a:p>
          <a:p>
            <a:pPr marL="228600" indent="-228600">
              <a:buAutoNum type="arabicPeriod"/>
            </a:pPr>
            <a:r>
              <a:rPr lang="en-US" dirty="0"/>
              <a:t>The role of the RTF Team in FAO</a:t>
            </a:r>
          </a:p>
          <a:p>
            <a:endParaRPr lang="en-US" dirty="0"/>
          </a:p>
          <a:p>
            <a:endParaRPr lang="en-US" dirty="0"/>
          </a:p>
          <a:p>
            <a:r>
              <a:rPr lang="en-US" dirty="0"/>
              <a:t>Part II – Right to food in practice</a:t>
            </a:r>
          </a:p>
          <a:p>
            <a:endParaRPr lang="en-US" dirty="0"/>
          </a:p>
          <a:p>
            <a:endParaRPr lang="en-US" dirty="0"/>
          </a:p>
        </p:txBody>
      </p:sp>
      <p:sp>
        <p:nvSpPr>
          <p:cNvPr id="4" name="Slide Number Placeholder 3">
            <a:extLst>
              <a:ext uri="{FF2B5EF4-FFF2-40B4-BE49-F238E27FC236}">
                <a16:creationId xmlns:a16="http://schemas.microsoft.com/office/drawing/2014/main" id="{921A22BC-7905-88FA-A569-4C871AB20A34}"/>
              </a:ext>
            </a:extLst>
          </p:cNvPr>
          <p:cNvSpPr>
            <a:spLocks noGrp="1"/>
          </p:cNvSpPr>
          <p:nvPr>
            <p:ph type="sldNum" sz="quarter" idx="5"/>
          </p:nvPr>
        </p:nvSpPr>
        <p:spPr/>
        <p:txBody>
          <a:bodyPr/>
          <a:lstStyle/>
          <a:p>
            <a:fld id="{8150A8FC-47AC-E443-A578-BA7EDB806D0D}" type="slidenum">
              <a:rPr lang="es-ES" smtClean="0"/>
              <a:t>20</a:t>
            </a:fld>
            <a:endParaRPr lang="es-ES"/>
          </a:p>
        </p:txBody>
      </p:sp>
    </p:spTree>
    <p:extLst>
      <p:ext uri="{BB962C8B-B14F-4D97-AF65-F5344CB8AC3E}">
        <p14:creationId xmlns:p14="http://schemas.microsoft.com/office/powerpoint/2010/main" val="1341996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26B52-EBC0-F51B-9E0F-123EE6B02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7A142C-E6A1-E567-CAE5-1A0D2C9AA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2149DC-482D-894D-F342-EA0654066C6C}"/>
              </a:ext>
            </a:extLst>
          </p:cNvPr>
          <p:cNvSpPr>
            <a:spLocks noGrp="1"/>
          </p:cNvSpPr>
          <p:nvPr>
            <p:ph type="body" idx="1"/>
          </p:nvPr>
        </p:nvSpPr>
        <p:spPr/>
        <p:txBody>
          <a:bodyPr/>
          <a:lstStyle/>
          <a:p>
            <a:r>
              <a:rPr lang="en-US" dirty="0"/>
              <a:t>Part I – Introduction to the RTF</a:t>
            </a:r>
          </a:p>
          <a:p>
            <a:endParaRPr lang="en-US" dirty="0"/>
          </a:p>
          <a:p>
            <a:pPr marL="228600" indent="-228600">
              <a:buAutoNum type="arabicPeriod"/>
            </a:pPr>
            <a:r>
              <a:rPr lang="en-US" dirty="0"/>
              <a:t>Concept and history of the right to food</a:t>
            </a:r>
          </a:p>
          <a:p>
            <a:pPr marL="228600" indent="-228600">
              <a:buAutoNum type="arabicPeriod"/>
            </a:pPr>
            <a:r>
              <a:rPr lang="en-US" dirty="0"/>
              <a:t>International legal framework</a:t>
            </a:r>
          </a:p>
          <a:p>
            <a:pPr marL="228600" indent="-228600">
              <a:buAutoNum type="arabicPeriod"/>
            </a:pPr>
            <a:r>
              <a:rPr lang="en-US" dirty="0"/>
              <a:t>State obligations</a:t>
            </a:r>
          </a:p>
          <a:p>
            <a:pPr marL="228600" indent="-228600">
              <a:buAutoNum type="arabicPeriod"/>
            </a:pPr>
            <a:r>
              <a:rPr lang="en-US" dirty="0"/>
              <a:t>Food security and the right to food</a:t>
            </a:r>
          </a:p>
          <a:p>
            <a:pPr marL="228600" indent="-228600">
              <a:buAutoNum type="arabicPeriod"/>
            </a:pPr>
            <a:r>
              <a:rPr lang="en-US" dirty="0"/>
              <a:t>How to implement the right to food</a:t>
            </a:r>
          </a:p>
          <a:p>
            <a:pPr marL="228600" indent="-228600">
              <a:buAutoNum type="arabicPeriod"/>
            </a:pPr>
            <a:r>
              <a:rPr lang="en-US" dirty="0"/>
              <a:t>The RTF Guidelines</a:t>
            </a:r>
          </a:p>
          <a:p>
            <a:pPr marL="228600" indent="-228600">
              <a:buAutoNum type="arabicPeriod"/>
            </a:pPr>
            <a:r>
              <a:rPr lang="en-US" dirty="0"/>
              <a:t>The role of the RTF Team in FAO</a:t>
            </a:r>
          </a:p>
          <a:p>
            <a:endParaRPr lang="en-US" dirty="0"/>
          </a:p>
          <a:p>
            <a:endParaRPr lang="en-US" dirty="0"/>
          </a:p>
          <a:p>
            <a:r>
              <a:rPr lang="en-US" dirty="0"/>
              <a:t>Part II – Right to food in practice</a:t>
            </a:r>
          </a:p>
          <a:p>
            <a:endParaRPr lang="en-US" dirty="0"/>
          </a:p>
          <a:p>
            <a:endParaRPr lang="en-US" dirty="0"/>
          </a:p>
        </p:txBody>
      </p:sp>
      <p:sp>
        <p:nvSpPr>
          <p:cNvPr id="4" name="Slide Number Placeholder 3">
            <a:extLst>
              <a:ext uri="{FF2B5EF4-FFF2-40B4-BE49-F238E27FC236}">
                <a16:creationId xmlns:a16="http://schemas.microsoft.com/office/drawing/2014/main" id="{435E5A50-E624-4B2F-63E5-F6C7E1EBF4BF}"/>
              </a:ext>
            </a:extLst>
          </p:cNvPr>
          <p:cNvSpPr>
            <a:spLocks noGrp="1"/>
          </p:cNvSpPr>
          <p:nvPr>
            <p:ph type="sldNum" sz="quarter" idx="5"/>
          </p:nvPr>
        </p:nvSpPr>
        <p:spPr/>
        <p:txBody>
          <a:bodyPr/>
          <a:lstStyle/>
          <a:p>
            <a:fld id="{8150A8FC-47AC-E443-A578-BA7EDB806D0D}" type="slidenum">
              <a:rPr lang="es-ES" smtClean="0"/>
              <a:t>21</a:t>
            </a:fld>
            <a:endParaRPr lang="es-ES"/>
          </a:p>
        </p:txBody>
      </p:sp>
    </p:spTree>
    <p:extLst>
      <p:ext uri="{BB962C8B-B14F-4D97-AF65-F5344CB8AC3E}">
        <p14:creationId xmlns:p14="http://schemas.microsoft.com/office/powerpoint/2010/main" val="341649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I – Introduction to the RTF</a:t>
            </a:r>
          </a:p>
          <a:p>
            <a:endParaRPr lang="en-US"/>
          </a:p>
          <a:p>
            <a:pPr marL="228600" indent="-228600">
              <a:buAutoNum type="arabicPeriod"/>
            </a:pPr>
            <a:r>
              <a:rPr lang="en-US"/>
              <a:t>Concept and history of the right to food</a:t>
            </a:r>
          </a:p>
          <a:p>
            <a:pPr marL="228600" indent="-228600">
              <a:buAutoNum type="arabicPeriod"/>
            </a:pPr>
            <a:r>
              <a:rPr lang="en-US"/>
              <a:t>International legal framework</a:t>
            </a:r>
          </a:p>
          <a:p>
            <a:pPr marL="228600" indent="-228600">
              <a:buAutoNum type="arabicPeriod"/>
            </a:pPr>
            <a:r>
              <a:rPr lang="en-US"/>
              <a:t>State obligations</a:t>
            </a:r>
          </a:p>
          <a:p>
            <a:pPr marL="228600" indent="-228600">
              <a:buAutoNum type="arabicPeriod"/>
            </a:pPr>
            <a:r>
              <a:rPr lang="en-US"/>
              <a:t>Food security and the right to food</a:t>
            </a:r>
          </a:p>
          <a:p>
            <a:pPr marL="228600" indent="-228600">
              <a:buAutoNum type="arabicPeriod"/>
            </a:pPr>
            <a:r>
              <a:rPr lang="en-US"/>
              <a:t>How to implement the right to food</a:t>
            </a:r>
          </a:p>
          <a:p>
            <a:pPr marL="228600" indent="-228600">
              <a:buAutoNum type="arabicPeriod"/>
            </a:pPr>
            <a:r>
              <a:rPr lang="en-US"/>
              <a:t>The RTF Guidelines</a:t>
            </a:r>
          </a:p>
          <a:p>
            <a:pPr marL="228600" indent="-228600">
              <a:buAutoNum type="arabicPeriod"/>
            </a:pPr>
            <a:r>
              <a:rPr lang="en-US"/>
              <a:t>The role of the RTF Team in FAO</a:t>
            </a:r>
          </a:p>
          <a:p>
            <a:endParaRPr lang="en-US"/>
          </a:p>
          <a:p>
            <a:endParaRPr lang="en-US"/>
          </a:p>
          <a:p>
            <a:r>
              <a:rPr lang="en-US"/>
              <a:t>Part II – Right to food in practice</a:t>
            </a:r>
          </a:p>
          <a:p>
            <a:endParaRPr lang="en-US"/>
          </a:p>
          <a:p>
            <a:endParaRPr lang="en-US"/>
          </a:p>
        </p:txBody>
      </p:sp>
      <p:sp>
        <p:nvSpPr>
          <p:cNvPr id="4" name="Slide Number Placeholder 3"/>
          <p:cNvSpPr>
            <a:spLocks noGrp="1"/>
          </p:cNvSpPr>
          <p:nvPr>
            <p:ph type="sldNum" sz="quarter" idx="5"/>
          </p:nvPr>
        </p:nvSpPr>
        <p:spPr/>
        <p:txBody>
          <a:bodyPr/>
          <a:lstStyle/>
          <a:p>
            <a:fld id="{8150A8FC-47AC-E443-A578-BA7EDB806D0D}" type="slidenum">
              <a:rPr lang="es-ES" smtClean="0"/>
              <a:t>2</a:t>
            </a:fld>
            <a:endParaRPr lang="es-ES"/>
          </a:p>
        </p:txBody>
      </p:sp>
    </p:spTree>
    <p:extLst>
      <p:ext uri="{BB962C8B-B14F-4D97-AF65-F5344CB8AC3E}">
        <p14:creationId xmlns:p14="http://schemas.microsoft.com/office/powerpoint/2010/main" val="920897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259F3-2CFD-D6E6-3735-C96933A12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C15DF-9520-1E31-2129-0B428AD56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07629-7453-995F-4E8E-55807F96E534}"/>
              </a:ext>
            </a:extLst>
          </p:cNvPr>
          <p:cNvSpPr>
            <a:spLocks noGrp="1"/>
          </p:cNvSpPr>
          <p:nvPr>
            <p:ph type="body" idx="1"/>
          </p:nvPr>
        </p:nvSpPr>
        <p:spPr/>
        <p:txBody>
          <a:bodyPr/>
          <a:lstStyle/>
          <a:p>
            <a:r>
              <a:rPr lang="en-US"/>
              <a:t>Part I – Introduction to the RTF</a:t>
            </a:r>
          </a:p>
          <a:p>
            <a:endParaRPr lang="en-US"/>
          </a:p>
          <a:p>
            <a:pPr marL="228600" indent="-228600">
              <a:buAutoNum type="arabicPeriod"/>
            </a:pPr>
            <a:r>
              <a:rPr lang="en-US"/>
              <a:t>Concept and history of the right to food</a:t>
            </a:r>
          </a:p>
          <a:p>
            <a:pPr marL="228600" indent="-228600">
              <a:buAutoNum type="arabicPeriod"/>
            </a:pPr>
            <a:r>
              <a:rPr lang="en-US"/>
              <a:t>International legal framework</a:t>
            </a:r>
          </a:p>
          <a:p>
            <a:pPr marL="228600" indent="-228600">
              <a:buAutoNum type="arabicPeriod"/>
            </a:pPr>
            <a:r>
              <a:rPr lang="en-US"/>
              <a:t>State obligations</a:t>
            </a:r>
          </a:p>
          <a:p>
            <a:pPr marL="228600" indent="-228600">
              <a:buAutoNum type="arabicPeriod"/>
            </a:pPr>
            <a:r>
              <a:rPr lang="en-US"/>
              <a:t>Food security and the right to food</a:t>
            </a:r>
          </a:p>
          <a:p>
            <a:pPr marL="228600" indent="-228600">
              <a:buAutoNum type="arabicPeriod"/>
            </a:pPr>
            <a:r>
              <a:rPr lang="en-US"/>
              <a:t>How to implement the right to food</a:t>
            </a:r>
          </a:p>
          <a:p>
            <a:pPr marL="228600" indent="-228600">
              <a:buAutoNum type="arabicPeriod"/>
            </a:pPr>
            <a:r>
              <a:rPr lang="en-US"/>
              <a:t>The RTF Guidelines</a:t>
            </a:r>
          </a:p>
          <a:p>
            <a:pPr marL="228600" indent="-228600">
              <a:buAutoNum type="arabicPeriod"/>
            </a:pPr>
            <a:r>
              <a:rPr lang="en-US"/>
              <a:t>The role of the RTF Team in FAO</a:t>
            </a:r>
          </a:p>
          <a:p>
            <a:endParaRPr lang="en-US"/>
          </a:p>
          <a:p>
            <a:endParaRPr lang="en-US"/>
          </a:p>
          <a:p>
            <a:r>
              <a:rPr lang="en-US"/>
              <a:t>Part II – Right to food in practice</a:t>
            </a:r>
          </a:p>
          <a:p>
            <a:endParaRPr lang="en-US"/>
          </a:p>
          <a:p>
            <a:endParaRPr lang="en-US"/>
          </a:p>
        </p:txBody>
      </p:sp>
      <p:sp>
        <p:nvSpPr>
          <p:cNvPr id="4" name="Slide Number Placeholder 3">
            <a:extLst>
              <a:ext uri="{FF2B5EF4-FFF2-40B4-BE49-F238E27FC236}">
                <a16:creationId xmlns:a16="http://schemas.microsoft.com/office/drawing/2014/main" id="{3FF24FCF-3B91-96A4-7D83-57ADED643894}"/>
              </a:ext>
            </a:extLst>
          </p:cNvPr>
          <p:cNvSpPr>
            <a:spLocks noGrp="1"/>
          </p:cNvSpPr>
          <p:nvPr>
            <p:ph type="sldNum" sz="quarter" idx="5"/>
          </p:nvPr>
        </p:nvSpPr>
        <p:spPr/>
        <p:txBody>
          <a:bodyPr/>
          <a:lstStyle/>
          <a:p>
            <a:fld id="{8150A8FC-47AC-E443-A578-BA7EDB806D0D}" type="slidenum">
              <a:rPr lang="es-ES" smtClean="0"/>
              <a:t>22</a:t>
            </a:fld>
            <a:endParaRPr lang="es-ES"/>
          </a:p>
        </p:txBody>
      </p:sp>
    </p:spTree>
    <p:extLst>
      <p:ext uri="{BB962C8B-B14F-4D97-AF65-F5344CB8AC3E}">
        <p14:creationId xmlns:p14="http://schemas.microsoft.com/office/powerpoint/2010/main" val="1090648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7C66F-78BC-EE85-74AE-27FB18A2E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7B86A-402C-65EC-5235-6C48D9D40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A882E-4576-C797-C302-A70344125A78}"/>
              </a:ext>
            </a:extLst>
          </p:cNvPr>
          <p:cNvSpPr>
            <a:spLocks noGrp="1"/>
          </p:cNvSpPr>
          <p:nvPr>
            <p:ph type="body" idx="1"/>
          </p:nvPr>
        </p:nvSpPr>
        <p:spPr/>
        <p:txBody>
          <a:bodyPr/>
          <a:lstStyle/>
          <a:p>
            <a:r>
              <a:rPr lang="en-US"/>
              <a:t>How is it done? </a:t>
            </a:r>
          </a:p>
        </p:txBody>
      </p:sp>
      <p:sp>
        <p:nvSpPr>
          <p:cNvPr id="4" name="Slide Number Placeholder 3">
            <a:extLst>
              <a:ext uri="{FF2B5EF4-FFF2-40B4-BE49-F238E27FC236}">
                <a16:creationId xmlns:a16="http://schemas.microsoft.com/office/drawing/2014/main" id="{402F99F7-92D4-0DD5-C718-869E6C27A219}"/>
              </a:ext>
            </a:extLst>
          </p:cNvPr>
          <p:cNvSpPr>
            <a:spLocks noGrp="1"/>
          </p:cNvSpPr>
          <p:nvPr>
            <p:ph type="sldNum" sz="quarter" idx="5"/>
          </p:nvPr>
        </p:nvSpPr>
        <p:spPr/>
        <p:txBody>
          <a:bodyPr/>
          <a:lstStyle/>
          <a:p>
            <a:fld id="{8150A8FC-47AC-E443-A578-BA7EDB806D0D}" type="slidenum">
              <a:rPr lang="es-ES" smtClean="0"/>
              <a:t>23</a:t>
            </a:fld>
            <a:endParaRPr lang="es-ES"/>
          </a:p>
        </p:txBody>
      </p:sp>
    </p:spTree>
    <p:extLst>
      <p:ext uri="{BB962C8B-B14F-4D97-AF65-F5344CB8AC3E}">
        <p14:creationId xmlns:p14="http://schemas.microsoft.com/office/powerpoint/2010/main" val="2643614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80B54-2833-13D0-FB5F-3182D2792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3BC25-6667-F47D-E651-96D8158DC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D19A6E-00E7-B644-0717-203DE017BB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3A39C-42B4-6C22-9C4A-C0D9B06B1DF1}"/>
              </a:ext>
            </a:extLst>
          </p:cNvPr>
          <p:cNvSpPr>
            <a:spLocks noGrp="1"/>
          </p:cNvSpPr>
          <p:nvPr>
            <p:ph type="sldNum" sz="quarter" idx="5"/>
          </p:nvPr>
        </p:nvSpPr>
        <p:spPr/>
        <p:txBody>
          <a:bodyPr/>
          <a:lstStyle/>
          <a:p>
            <a:fld id="{8150A8FC-47AC-E443-A578-BA7EDB806D0D}" type="slidenum">
              <a:rPr lang="es-ES" smtClean="0"/>
              <a:t>24</a:t>
            </a:fld>
            <a:endParaRPr lang="es-ES"/>
          </a:p>
        </p:txBody>
      </p:sp>
    </p:spTree>
    <p:extLst>
      <p:ext uri="{BB962C8B-B14F-4D97-AF65-F5344CB8AC3E}">
        <p14:creationId xmlns:p14="http://schemas.microsoft.com/office/powerpoint/2010/main" val="965151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118D-D805-44BA-C0C6-66D34B192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15CF2-3350-0F9B-26A0-0D6FA75B1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18CFB-69A9-3ED9-E117-7708C2499B49}"/>
              </a:ext>
            </a:extLst>
          </p:cNvPr>
          <p:cNvSpPr>
            <a:spLocks noGrp="1"/>
          </p:cNvSpPr>
          <p:nvPr>
            <p:ph type="body" idx="1"/>
          </p:nvPr>
        </p:nvSpPr>
        <p:spPr/>
        <p:txBody>
          <a:bodyPr/>
          <a:lstStyle/>
          <a:p>
            <a:r>
              <a:rPr lang="en-US"/>
              <a:t>Get certified!</a:t>
            </a:r>
          </a:p>
        </p:txBody>
      </p:sp>
      <p:sp>
        <p:nvSpPr>
          <p:cNvPr id="4" name="Slide Number Placeholder 3">
            <a:extLst>
              <a:ext uri="{FF2B5EF4-FFF2-40B4-BE49-F238E27FC236}">
                <a16:creationId xmlns:a16="http://schemas.microsoft.com/office/drawing/2014/main" id="{F3EB1459-8AF1-2B2F-233C-5EA1C27B91BB}"/>
              </a:ext>
            </a:extLst>
          </p:cNvPr>
          <p:cNvSpPr>
            <a:spLocks noGrp="1"/>
          </p:cNvSpPr>
          <p:nvPr>
            <p:ph type="sldNum" sz="quarter" idx="5"/>
          </p:nvPr>
        </p:nvSpPr>
        <p:spPr/>
        <p:txBody>
          <a:bodyPr/>
          <a:lstStyle/>
          <a:p>
            <a:fld id="{8150A8FC-47AC-E443-A578-BA7EDB806D0D}" type="slidenum">
              <a:rPr lang="es-ES" smtClean="0"/>
              <a:t>25</a:t>
            </a:fld>
            <a:endParaRPr lang="es-ES"/>
          </a:p>
        </p:txBody>
      </p:sp>
    </p:spTree>
    <p:extLst>
      <p:ext uri="{BB962C8B-B14F-4D97-AF65-F5344CB8AC3E}">
        <p14:creationId xmlns:p14="http://schemas.microsoft.com/office/powerpoint/2010/main" val="4219467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93D4-4B36-E87D-5E10-0DFB7B1C8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3EA4E-0D5C-2BAF-F59D-2950EA97931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0AE0D0-80C2-4CE3-E906-24882990A526}"/>
              </a:ext>
            </a:extLst>
          </p:cNvPr>
          <p:cNvSpPr>
            <a:spLocks noGrp="1"/>
          </p:cNvSpPr>
          <p:nvPr>
            <p:ph type="body" idx="1"/>
          </p:nvPr>
        </p:nvSpPr>
        <p:spPr/>
        <p:txBody>
          <a:bodyPr/>
          <a:lstStyle/>
          <a:p>
            <a:r>
              <a:rPr lang="en-US"/>
              <a:t>Q&amp;A Part II: </a:t>
            </a:r>
          </a:p>
          <a:p>
            <a:endParaRPr lang="en-US"/>
          </a:p>
          <a:p>
            <a:r>
              <a:rPr lang="en-US"/>
              <a:t>How to persuade host countries</a:t>
            </a:r>
          </a:p>
        </p:txBody>
      </p:sp>
      <p:sp>
        <p:nvSpPr>
          <p:cNvPr id="4" name="Slide Number Placeholder 3">
            <a:extLst>
              <a:ext uri="{FF2B5EF4-FFF2-40B4-BE49-F238E27FC236}">
                <a16:creationId xmlns:a16="http://schemas.microsoft.com/office/drawing/2014/main" id="{0F2FDF69-4362-A1BB-3767-D21BB8BCCED4}"/>
              </a:ext>
            </a:extLst>
          </p:cNvPr>
          <p:cNvSpPr>
            <a:spLocks noGrp="1"/>
          </p:cNvSpPr>
          <p:nvPr>
            <p:ph type="sldNum" sz="quarter" idx="5"/>
          </p:nvPr>
        </p:nvSpPr>
        <p:spPr/>
        <p:txBody>
          <a:bodyPr/>
          <a:lstStyle/>
          <a:p>
            <a:fld id="{A75C322D-20A1-3A41-A13B-DB0DA2ACFEC8}" type="slidenum">
              <a:rPr lang="en-US" smtClean="0"/>
              <a:t>26</a:t>
            </a:fld>
            <a:endParaRPr lang="en-US"/>
          </a:p>
        </p:txBody>
      </p:sp>
    </p:spTree>
    <p:extLst>
      <p:ext uri="{BB962C8B-B14F-4D97-AF65-F5344CB8AC3E}">
        <p14:creationId xmlns:p14="http://schemas.microsoft.com/office/powerpoint/2010/main" val="436786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11890-EE11-78E0-9AD4-B0CA0C050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78EE3-835B-E70D-EE4A-564ABA3EE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B82B1-7035-001B-1E8B-196347748796}"/>
              </a:ext>
            </a:extLst>
          </p:cNvPr>
          <p:cNvSpPr>
            <a:spLocks noGrp="1"/>
          </p:cNvSpPr>
          <p:nvPr>
            <p:ph type="body" idx="1"/>
          </p:nvPr>
        </p:nvSpPr>
        <p:spPr/>
        <p:txBody>
          <a:bodyPr/>
          <a:lstStyle/>
          <a:p>
            <a:r>
              <a:rPr lang="en-US"/>
              <a:t>Part I – Introduction to the RTF</a:t>
            </a:r>
          </a:p>
          <a:p>
            <a:endParaRPr lang="en-US"/>
          </a:p>
          <a:p>
            <a:pPr marL="228600" indent="-228600">
              <a:buAutoNum type="arabicPeriod"/>
            </a:pPr>
            <a:r>
              <a:rPr lang="en-US"/>
              <a:t>Concept and history of the right to food</a:t>
            </a:r>
          </a:p>
          <a:p>
            <a:pPr marL="228600" indent="-228600">
              <a:buAutoNum type="arabicPeriod"/>
            </a:pPr>
            <a:r>
              <a:rPr lang="en-US"/>
              <a:t>International legal framework</a:t>
            </a:r>
          </a:p>
          <a:p>
            <a:pPr marL="228600" indent="-228600">
              <a:buAutoNum type="arabicPeriod"/>
            </a:pPr>
            <a:r>
              <a:rPr lang="en-US"/>
              <a:t>State obligations</a:t>
            </a:r>
          </a:p>
          <a:p>
            <a:pPr marL="228600" indent="-228600">
              <a:buAutoNum type="arabicPeriod"/>
            </a:pPr>
            <a:r>
              <a:rPr lang="en-US"/>
              <a:t>Food security and the right to food</a:t>
            </a:r>
          </a:p>
          <a:p>
            <a:pPr marL="228600" indent="-228600">
              <a:buAutoNum type="arabicPeriod"/>
            </a:pPr>
            <a:r>
              <a:rPr lang="en-US"/>
              <a:t>How to implement the right to food</a:t>
            </a:r>
          </a:p>
          <a:p>
            <a:pPr marL="228600" indent="-228600">
              <a:buAutoNum type="arabicPeriod"/>
            </a:pPr>
            <a:r>
              <a:rPr lang="en-US"/>
              <a:t>The RTF Guidelines</a:t>
            </a:r>
          </a:p>
          <a:p>
            <a:pPr marL="228600" indent="-228600">
              <a:buAutoNum type="arabicPeriod"/>
            </a:pPr>
            <a:r>
              <a:rPr lang="en-US"/>
              <a:t>The role of the RTF Team in FAO</a:t>
            </a:r>
          </a:p>
          <a:p>
            <a:endParaRPr lang="en-US"/>
          </a:p>
          <a:p>
            <a:endParaRPr lang="en-US"/>
          </a:p>
          <a:p>
            <a:r>
              <a:rPr lang="en-US"/>
              <a:t>Part II – Right to food in practice</a:t>
            </a:r>
          </a:p>
          <a:p>
            <a:endParaRPr lang="en-US"/>
          </a:p>
          <a:p>
            <a:endParaRPr lang="en-US"/>
          </a:p>
        </p:txBody>
      </p:sp>
      <p:sp>
        <p:nvSpPr>
          <p:cNvPr id="4" name="Slide Number Placeholder 3">
            <a:extLst>
              <a:ext uri="{FF2B5EF4-FFF2-40B4-BE49-F238E27FC236}">
                <a16:creationId xmlns:a16="http://schemas.microsoft.com/office/drawing/2014/main" id="{C3593051-7517-0893-89A0-CC83F12E185E}"/>
              </a:ext>
            </a:extLst>
          </p:cNvPr>
          <p:cNvSpPr>
            <a:spLocks noGrp="1"/>
          </p:cNvSpPr>
          <p:nvPr>
            <p:ph type="sldNum" sz="quarter" idx="5"/>
          </p:nvPr>
        </p:nvSpPr>
        <p:spPr/>
        <p:txBody>
          <a:bodyPr/>
          <a:lstStyle/>
          <a:p>
            <a:fld id="{8150A8FC-47AC-E443-A578-BA7EDB806D0D}" type="slidenum">
              <a:rPr lang="es-ES" smtClean="0"/>
              <a:t>3</a:t>
            </a:fld>
            <a:endParaRPr lang="es-ES"/>
          </a:p>
        </p:txBody>
      </p:sp>
    </p:spTree>
    <p:extLst>
      <p:ext uri="{BB962C8B-B14F-4D97-AF65-F5344CB8AC3E}">
        <p14:creationId xmlns:p14="http://schemas.microsoft.com/office/powerpoint/2010/main" val="324174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spc="-20">
                <a:latin typeface="Boston Black" panose="00000900000000000000"/>
                <a:cs typeface="Calibri"/>
              </a:rPr>
              <a:t>Human right ICESCR : </a:t>
            </a:r>
          </a:p>
          <a:p>
            <a:pPr marL="285750" indent="-285750" algn="just">
              <a:buFont typeface="Arial" panose="020B0604020202020204" pitchFamily="34" charset="0"/>
              <a:buChar char="•"/>
            </a:pPr>
            <a:r>
              <a:rPr lang="nl-NL" sz="1200" spc="-20">
                <a:latin typeface="Boston Black" panose="00000900000000000000"/>
                <a:cs typeface="Calibri"/>
              </a:rPr>
              <a:t>An </a:t>
            </a:r>
            <a:r>
              <a:rPr lang="nl-NL" sz="1200" spc="-20" err="1">
                <a:latin typeface="Boston Black" panose="00000900000000000000"/>
                <a:cs typeface="Calibri"/>
              </a:rPr>
              <a:t>obligation</a:t>
            </a:r>
            <a:r>
              <a:rPr lang="nl-NL" sz="1200" spc="-20">
                <a:latin typeface="Boston Black" panose="00000900000000000000"/>
                <a:cs typeface="Calibri"/>
              </a:rPr>
              <a:t> of </a:t>
            </a:r>
            <a:r>
              <a:rPr lang="nl-NL" sz="1200" spc="-20" err="1">
                <a:latin typeface="Boston Black" panose="00000900000000000000"/>
                <a:cs typeface="Calibri"/>
              </a:rPr>
              <a:t>states</a:t>
            </a:r>
            <a:endParaRPr lang="nl-NL" sz="1200" spc="-20">
              <a:latin typeface="Boston Black" panose="00000900000000000000"/>
              <a:cs typeface="Calibri"/>
            </a:endParaRPr>
          </a:p>
          <a:p>
            <a:pPr marL="285750" indent="-285750" algn="just">
              <a:buFont typeface="Arial" panose="020B0604020202020204" pitchFamily="34" charset="0"/>
              <a:buChar char="•"/>
            </a:pPr>
            <a:r>
              <a:rPr lang="nl-NL" sz="1200" spc="-20" err="1">
                <a:latin typeface="Boston Black" panose="00000900000000000000"/>
                <a:cs typeface="Calibri"/>
              </a:rPr>
              <a:t>Dignity</a:t>
            </a:r>
            <a:r>
              <a:rPr lang="nl-NL" sz="1200" spc="-20">
                <a:latin typeface="Boston Black" panose="00000900000000000000"/>
                <a:cs typeface="Calibri"/>
              </a:rPr>
              <a:t>, empowerment </a:t>
            </a:r>
            <a:r>
              <a:rPr lang="nl-NL" sz="1200" spc="-20" err="1">
                <a:latin typeface="Boston Black" panose="00000900000000000000"/>
                <a:cs typeface="Calibri"/>
              </a:rPr>
              <a:t>and</a:t>
            </a:r>
            <a:r>
              <a:rPr lang="nl-NL" sz="1200" spc="-20">
                <a:latin typeface="Boston Black" panose="00000900000000000000"/>
                <a:cs typeface="Calibri"/>
              </a:rPr>
              <a:t> Accountability </a:t>
            </a:r>
          </a:p>
          <a:p>
            <a:pPr marL="285750" indent="-285750" algn="just">
              <a:buFont typeface="Arial" panose="020B0604020202020204" pitchFamily="34" charset="0"/>
              <a:buChar char="•"/>
            </a:pPr>
            <a:r>
              <a:rPr lang="nl-NL" sz="1200" spc="-20" err="1">
                <a:latin typeface="Boston Black" panose="00000900000000000000"/>
                <a:cs typeface="Calibri"/>
              </a:rPr>
              <a:t>Immediate</a:t>
            </a:r>
            <a:r>
              <a:rPr lang="nl-NL" sz="1200" spc="-20">
                <a:latin typeface="Boston Black" panose="00000900000000000000"/>
                <a:cs typeface="Calibri"/>
              </a:rPr>
              <a:t> </a:t>
            </a:r>
            <a:r>
              <a:rPr lang="nl-NL" sz="1200" spc="-20" err="1">
                <a:latin typeface="Boston Black" panose="00000900000000000000"/>
                <a:cs typeface="Calibri"/>
              </a:rPr>
              <a:t>duty</a:t>
            </a:r>
            <a:r>
              <a:rPr lang="nl-NL" sz="1200" spc="-20">
                <a:latin typeface="Boston Black" panose="00000900000000000000"/>
                <a:cs typeface="Calibri"/>
              </a:rPr>
              <a:t> </a:t>
            </a:r>
            <a:r>
              <a:rPr lang="nl-NL" sz="1200" spc="-20" err="1">
                <a:latin typeface="Boston Black" panose="00000900000000000000"/>
                <a:cs typeface="Calibri"/>
              </a:rPr>
              <a:t>to</a:t>
            </a:r>
            <a:r>
              <a:rPr lang="nl-NL" sz="1200" spc="-20">
                <a:latin typeface="Boston Black" panose="00000900000000000000"/>
                <a:cs typeface="Calibri"/>
              </a:rPr>
              <a:t> </a:t>
            </a:r>
            <a:r>
              <a:rPr lang="nl-NL" sz="1200" spc="-20" err="1">
                <a:latin typeface="Boston Black" panose="00000900000000000000"/>
                <a:cs typeface="Calibri"/>
              </a:rPr>
              <a:t>prevent</a:t>
            </a:r>
            <a:r>
              <a:rPr lang="nl-NL" sz="1200" spc="-20">
                <a:latin typeface="Boston Black" panose="00000900000000000000"/>
                <a:cs typeface="Calibri"/>
              </a:rPr>
              <a:t> </a:t>
            </a:r>
            <a:r>
              <a:rPr lang="nl-NL" sz="1200" spc="-20" err="1">
                <a:latin typeface="Boston Black" panose="00000900000000000000"/>
                <a:cs typeface="Calibri"/>
              </a:rPr>
              <a:t>hunger</a:t>
            </a:r>
            <a:r>
              <a:rPr lang="nl-NL" sz="1200" spc="-20">
                <a:latin typeface="Boston Black" panose="00000900000000000000"/>
                <a:cs typeface="Calibri"/>
              </a:rPr>
              <a:t> </a:t>
            </a:r>
            <a:r>
              <a:rPr lang="nl-NL" sz="1200" spc="-20" err="1">
                <a:latin typeface="Boston Black" panose="00000900000000000000"/>
                <a:cs typeface="Calibri"/>
              </a:rPr>
              <a:t>and</a:t>
            </a:r>
            <a:r>
              <a:rPr lang="nl-NL" sz="1200" spc="-20">
                <a:latin typeface="Boston Black" panose="00000900000000000000"/>
                <a:cs typeface="Calibri"/>
              </a:rPr>
              <a:t> </a:t>
            </a:r>
            <a:r>
              <a:rPr lang="nl-NL" sz="1200" spc="-20" err="1">
                <a:latin typeface="Boston Black" panose="00000900000000000000"/>
                <a:cs typeface="Calibri"/>
              </a:rPr>
              <a:t>continuous</a:t>
            </a:r>
            <a:r>
              <a:rPr lang="nl-NL" sz="1200" spc="-20">
                <a:latin typeface="Boston Black" panose="00000900000000000000"/>
                <a:cs typeface="Calibri"/>
              </a:rPr>
              <a:t> </a:t>
            </a:r>
            <a:r>
              <a:rPr lang="nl-NL" sz="1200" spc="-20" err="1">
                <a:latin typeface="Boston Black" panose="00000900000000000000"/>
                <a:cs typeface="Calibri"/>
              </a:rPr>
              <a:t>obligation</a:t>
            </a:r>
            <a:r>
              <a:rPr lang="nl-NL" sz="1200" spc="-20">
                <a:latin typeface="Boston Black" panose="00000900000000000000"/>
                <a:cs typeface="Calibri"/>
              </a:rPr>
              <a:t> </a:t>
            </a:r>
            <a:r>
              <a:rPr lang="nl-NL" sz="1200" spc="-20" err="1">
                <a:latin typeface="Boston Black" panose="00000900000000000000"/>
                <a:cs typeface="Calibri"/>
              </a:rPr>
              <a:t>to</a:t>
            </a:r>
            <a:r>
              <a:rPr lang="nl-NL" sz="1200" spc="-20">
                <a:latin typeface="Boston Black" panose="00000900000000000000"/>
                <a:cs typeface="Calibri"/>
              </a:rPr>
              <a:t> </a:t>
            </a:r>
            <a:r>
              <a:rPr lang="nl-NL" sz="1200" spc="-20" err="1">
                <a:latin typeface="Boston Black" panose="00000900000000000000"/>
                <a:cs typeface="Calibri"/>
              </a:rPr>
              <a:t>progressively</a:t>
            </a:r>
            <a:r>
              <a:rPr lang="nl-NL" sz="1200" spc="-20">
                <a:latin typeface="Boston Black" panose="00000900000000000000"/>
                <a:cs typeface="Calibri"/>
              </a:rPr>
              <a:t> </a:t>
            </a:r>
            <a:r>
              <a:rPr lang="nl-NL" sz="1200" spc="-20" err="1">
                <a:latin typeface="Boston Black" panose="00000900000000000000"/>
                <a:cs typeface="Calibri"/>
              </a:rPr>
              <a:t>realize</a:t>
            </a:r>
            <a:r>
              <a:rPr lang="nl-NL" sz="1200" spc="-20">
                <a:latin typeface="Boston Black" panose="00000900000000000000"/>
                <a:cs typeface="Calibri"/>
              </a:rPr>
              <a:t> </a:t>
            </a:r>
            <a:r>
              <a:rPr lang="nl-NL" sz="1200" spc="-20" err="1">
                <a:latin typeface="Boston Black" panose="00000900000000000000"/>
                <a:cs typeface="Calibri"/>
              </a:rPr>
              <a:t>the</a:t>
            </a:r>
            <a:r>
              <a:rPr lang="nl-NL" sz="1200" spc="-20">
                <a:latin typeface="Boston Black" panose="00000900000000000000"/>
                <a:cs typeface="Calibri"/>
              </a:rPr>
              <a:t> right</a:t>
            </a:r>
          </a:p>
          <a:p>
            <a:pPr marL="285750" indent="-285750" algn="just">
              <a:buFont typeface="Arial" panose="020B0604020202020204" pitchFamily="34" charset="0"/>
              <a:buChar char="•"/>
            </a:pPr>
            <a:r>
              <a:rPr lang="nl-NL" sz="1200" spc="-20">
                <a:latin typeface="Boston Black" panose="00000900000000000000"/>
                <a:cs typeface="Calibri"/>
              </a:rPr>
              <a:t>Universal, </a:t>
            </a:r>
            <a:r>
              <a:rPr lang="nl-NL" sz="1200" spc="-20" err="1">
                <a:latin typeface="Boston Black" panose="00000900000000000000"/>
                <a:cs typeface="Calibri"/>
              </a:rPr>
              <a:t>interdependent</a:t>
            </a:r>
            <a:r>
              <a:rPr lang="nl-NL" sz="1200" spc="-20">
                <a:latin typeface="Boston Black" panose="00000900000000000000"/>
                <a:cs typeface="Calibri"/>
              </a:rPr>
              <a:t>, </a:t>
            </a:r>
            <a:r>
              <a:rPr lang="nl-NL" sz="1200" spc="-20" err="1">
                <a:latin typeface="Boston Black" panose="00000900000000000000"/>
                <a:cs typeface="Calibri"/>
              </a:rPr>
              <a:t>interconnected</a:t>
            </a:r>
            <a:r>
              <a:rPr lang="nl-NL" sz="1200" spc="-20">
                <a:latin typeface="Boston Black" panose="00000900000000000000"/>
                <a:cs typeface="Calibri"/>
              </a:rPr>
              <a:t>, eg </a:t>
            </a:r>
            <a:r>
              <a:rPr lang="nl-NL" sz="1200" spc="-20" err="1">
                <a:latin typeface="Boston Black" panose="00000900000000000000"/>
                <a:cs typeface="Calibri"/>
              </a:rPr>
              <a:t>ensure</a:t>
            </a:r>
            <a:r>
              <a:rPr lang="nl-NL" sz="1200" spc="-20">
                <a:latin typeface="Boston Black" panose="00000900000000000000"/>
                <a:cs typeface="Calibri"/>
              </a:rPr>
              <a:t> health </a:t>
            </a:r>
            <a:r>
              <a:rPr lang="nl-NL" sz="1200" spc="-20" err="1">
                <a:latin typeface="Boston Black" panose="00000900000000000000"/>
                <a:cs typeface="Calibri"/>
              </a:rPr>
              <a:t>and</a:t>
            </a:r>
            <a:r>
              <a:rPr lang="nl-NL" sz="1200" spc="-20">
                <a:latin typeface="Boston Black" panose="00000900000000000000"/>
                <a:cs typeface="Calibri"/>
              </a:rPr>
              <a:t> well-</a:t>
            </a:r>
            <a:r>
              <a:rPr lang="nl-NL" sz="1200" spc="-20" err="1">
                <a:latin typeface="Boston Black" panose="00000900000000000000"/>
                <a:cs typeface="Calibri"/>
              </a:rPr>
              <a:t>being</a:t>
            </a:r>
            <a:r>
              <a:rPr lang="nl-NL" sz="1200" spc="-20">
                <a:latin typeface="Boston Black" panose="00000900000000000000"/>
                <a:cs typeface="Calibri"/>
              </a:rPr>
              <a:t>.  </a:t>
            </a:r>
          </a:p>
          <a:p>
            <a:pPr marL="285750" indent="-285750" algn="just">
              <a:buFont typeface="Arial" panose="020B0604020202020204" pitchFamily="34" charset="0"/>
              <a:buChar char="•"/>
            </a:pPr>
            <a:r>
              <a:rPr lang="nl-NL" sz="1200" spc="-20" err="1">
                <a:latin typeface="Boston Black" panose="00000900000000000000"/>
                <a:cs typeface="Calibri"/>
              </a:rPr>
              <a:t>Connects</a:t>
            </a:r>
            <a:r>
              <a:rPr lang="nl-NL" sz="1200" spc="-20">
                <a:latin typeface="Boston Black" panose="00000900000000000000"/>
                <a:cs typeface="Calibri"/>
              </a:rPr>
              <a:t> </a:t>
            </a:r>
            <a:r>
              <a:rPr lang="nl-NL" sz="1200" spc="-20" err="1">
                <a:latin typeface="Boston Black" panose="00000900000000000000"/>
                <a:cs typeface="Calibri"/>
              </a:rPr>
              <a:t>to</a:t>
            </a:r>
            <a:r>
              <a:rPr lang="nl-NL" sz="1200" spc="-20">
                <a:latin typeface="Boston Black" panose="00000900000000000000"/>
                <a:cs typeface="Calibri"/>
              </a:rPr>
              <a:t> </a:t>
            </a:r>
            <a:r>
              <a:rPr lang="nl-NL" sz="1200" spc="-20" err="1">
                <a:latin typeface="Boston Black" panose="00000900000000000000"/>
                <a:cs typeface="Calibri"/>
              </a:rPr>
              <a:t>all</a:t>
            </a:r>
            <a:r>
              <a:rPr lang="nl-NL" sz="1200" spc="-20">
                <a:latin typeface="Boston Black" panose="00000900000000000000"/>
                <a:cs typeface="Calibri"/>
              </a:rPr>
              <a:t> human </a:t>
            </a:r>
            <a:r>
              <a:rPr lang="nl-NL" sz="1200" spc="-20" err="1">
                <a:latin typeface="Boston Black" panose="00000900000000000000"/>
                <a:cs typeface="Calibri"/>
              </a:rPr>
              <a:t>rights</a:t>
            </a:r>
            <a:endParaRPr lang="nl-NL" sz="1200" spc="-20">
              <a:latin typeface="Boston Black" panose="00000900000000000000"/>
              <a:cs typeface="Calibri"/>
            </a:endParaRPr>
          </a:p>
          <a:p>
            <a:pPr marL="285750" indent="-285750" algn="just">
              <a:buFont typeface="Arial" panose="020B0604020202020204" pitchFamily="34" charset="0"/>
              <a:buChar char="•"/>
            </a:pPr>
            <a:endParaRPr lang="nl-NL" sz="1200" spc="-20">
              <a:latin typeface="Boston Black" panose="00000900000000000000"/>
              <a:cs typeface="Calibri"/>
            </a:endParaRPr>
          </a:p>
          <a:p>
            <a:pPr marL="285750" indent="-285750" algn="just">
              <a:buFont typeface="Arial" panose="020B0604020202020204" pitchFamily="34" charset="0"/>
              <a:buChar char="•"/>
            </a:pPr>
            <a:endParaRPr lang="nl-NL" sz="1200" spc="-20">
              <a:latin typeface="Boston Black" panose="00000900000000000000"/>
              <a:cs typeface="Calibri"/>
            </a:endParaRPr>
          </a:p>
          <a:p>
            <a:pPr marL="285750" indent="-285750" algn="just">
              <a:buFont typeface="Arial" panose="020B0604020202020204" pitchFamily="34" charset="0"/>
              <a:buChar char="•"/>
            </a:pPr>
            <a:r>
              <a:rPr lang="nl-NL" sz="1200" spc="-20">
                <a:latin typeface="Boston Black" panose="00000900000000000000"/>
                <a:cs typeface="Calibri"/>
              </a:rPr>
              <a:t> Food security is a state of </a:t>
            </a:r>
            <a:r>
              <a:rPr lang="nl-NL" sz="1200" spc="-20" err="1">
                <a:latin typeface="Boston Black" panose="00000900000000000000"/>
                <a:cs typeface="Calibri"/>
              </a:rPr>
              <a:t>being</a:t>
            </a:r>
            <a:r>
              <a:rPr lang="nl-NL" sz="1200" spc="-20">
                <a:latin typeface="Boston Black" panose="00000900000000000000"/>
                <a:cs typeface="Calibri"/>
              </a:rPr>
              <a:t>. </a:t>
            </a:r>
          </a:p>
          <a:p>
            <a:pPr marL="285750" indent="-285750" algn="just">
              <a:buFont typeface="Arial" panose="020B0604020202020204" pitchFamily="34" charset="0"/>
              <a:buChar char="•"/>
            </a:pPr>
            <a:r>
              <a:rPr lang="nl-NL" sz="1200" spc="-20" err="1">
                <a:latin typeface="Boston Black" panose="00000900000000000000"/>
                <a:cs typeface="Calibri"/>
              </a:rPr>
              <a:t>Consider</a:t>
            </a:r>
            <a:r>
              <a:rPr lang="nl-NL" sz="1200" spc="-20">
                <a:latin typeface="Boston Black" panose="00000900000000000000"/>
                <a:cs typeface="Calibri"/>
              </a:rPr>
              <a:t> </a:t>
            </a:r>
            <a:r>
              <a:rPr lang="nl-NL" sz="1200" spc="-20" err="1">
                <a:latin typeface="Boston Black" panose="00000900000000000000"/>
                <a:cs typeface="Calibri"/>
              </a:rPr>
              <a:t>someone</a:t>
            </a:r>
            <a:r>
              <a:rPr lang="nl-NL" sz="1200" spc="-20">
                <a:latin typeface="Boston Black" panose="00000900000000000000"/>
                <a:cs typeface="Calibri"/>
              </a:rPr>
              <a:t> in a </a:t>
            </a:r>
            <a:r>
              <a:rPr lang="nl-NL" sz="1200" spc="-20" err="1">
                <a:latin typeface="Boston Black" panose="00000900000000000000"/>
                <a:cs typeface="Calibri"/>
              </a:rPr>
              <a:t>refugee</a:t>
            </a:r>
            <a:r>
              <a:rPr lang="nl-NL" sz="1200" spc="-20">
                <a:latin typeface="Boston Black" panose="00000900000000000000"/>
                <a:cs typeface="Calibri"/>
              </a:rPr>
              <a:t> camp – </a:t>
            </a:r>
            <a:r>
              <a:rPr lang="nl-NL" sz="1200" spc="-20" err="1">
                <a:latin typeface="Boston Black" panose="00000900000000000000"/>
                <a:cs typeface="Calibri"/>
              </a:rPr>
              <a:t>their</a:t>
            </a:r>
            <a:r>
              <a:rPr lang="nl-NL" sz="1200" spc="-20">
                <a:latin typeface="Boston Black" panose="00000900000000000000"/>
                <a:cs typeface="Calibri"/>
              </a:rPr>
              <a:t> food </a:t>
            </a:r>
            <a:r>
              <a:rPr lang="nl-NL" sz="1200" spc="-20" err="1">
                <a:latin typeface="Boston Black" panose="00000900000000000000"/>
                <a:cs typeface="Calibri"/>
              </a:rPr>
              <a:t>and</a:t>
            </a:r>
            <a:r>
              <a:rPr lang="nl-NL" sz="1200" spc="-20">
                <a:latin typeface="Boston Black" panose="00000900000000000000"/>
                <a:cs typeface="Calibri"/>
              </a:rPr>
              <a:t> </a:t>
            </a:r>
            <a:r>
              <a:rPr lang="nl-NL" sz="1200" spc="-20" err="1">
                <a:latin typeface="Boston Black" panose="00000900000000000000"/>
                <a:cs typeface="Calibri"/>
              </a:rPr>
              <a:t>nutrition</a:t>
            </a:r>
            <a:r>
              <a:rPr lang="nl-NL" sz="1200" spc="-20">
                <a:latin typeface="Boston Black" panose="00000900000000000000"/>
                <a:cs typeface="Calibri"/>
              </a:rPr>
              <a:t> </a:t>
            </a:r>
            <a:r>
              <a:rPr lang="nl-NL" sz="1200" spc="-20" err="1">
                <a:latin typeface="Boston Black" panose="00000900000000000000"/>
                <a:cs typeface="Calibri"/>
              </a:rPr>
              <a:t>needs</a:t>
            </a:r>
            <a:r>
              <a:rPr lang="nl-NL" sz="1200" spc="-20">
                <a:latin typeface="Boston Black" panose="00000900000000000000"/>
                <a:cs typeface="Calibri"/>
              </a:rPr>
              <a:t> </a:t>
            </a:r>
            <a:r>
              <a:rPr lang="nl-NL" sz="1200" spc="-20" err="1">
                <a:latin typeface="Boston Black" panose="00000900000000000000"/>
                <a:cs typeface="Calibri"/>
              </a:rPr>
              <a:t>may</a:t>
            </a:r>
            <a:r>
              <a:rPr lang="nl-NL" sz="1200" spc="-20">
                <a:latin typeface="Boston Black" panose="00000900000000000000"/>
                <a:cs typeface="Calibri"/>
              </a:rPr>
              <a:t> </a:t>
            </a:r>
            <a:r>
              <a:rPr lang="nl-NL" sz="1200" spc="-20" err="1">
                <a:latin typeface="Boston Black" panose="00000900000000000000"/>
                <a:cs typeface="Calibri"/>
              </a:rPr>
              <a:t>be</a:t>
            </a:r>
            <a:r>
              <a:rPr lang="nl-NL" sz="1200" spc="-20">
                <a:latin typeface="Boston Black" panose="00000900000000000000"/>
                <a:cs typeface="Calibri"/>
              </a:rPr>
              <a:t> met but </a:t>
            </a:r>
            <a:r>
              <a:rPr lang="nl-NL" sz="1200" spc="-20" err="1">
                <a:latin typeface="Boston Black" panose="00000900000000000000"/>
                <a:cs typeface="Calibri"/>
              </a:rPr>
              <a:t>they</a:t>
            </a:r>
            <a:r>
              <a:rPr lang="nl-NL" sz="1200" spc="-20">
                <a:latin typeface="Boston Black" panose="00000900000000000000"/>
                <a:cs typeface="Calibri"/>
              </a:rPr>
              <a:t> are </a:t>
            </a:r>
            <a:r>
              <a:rPr lang="nl-NL" sz="1200" spc="-20" err="1">
                <a:latin typeface="Boston Black" panose="00000900000000000000"/>
                <a:cs typeface="Calibri"/>
              </a:rPr>
              <a:t>not</a:t>
            </a:r>
            <a:r>
              <a:rPr lang="nl-NL" sz="1200" spc="-20">
                <a:latin typeface="Boston Black" panose="00000900000000000000"/>
                <a:cs typeface="Calibri"/>
              </a:rPr>
              <a:t> </a:t>
            </a:r>
            <a:r>
              <a:rPr lang="nl-NL" sz="1200" spc="-20" err="1">
                <a:latin typeface="Boston Black" panose="00000900000000000000"/>
                <a:cs typeface="Calibri"/>
              </a:rPr>
              <a:t>enjoying</a:t>
            </a:r>
            <a:r>
              <a:rPr lang="nl-NL" sz="1200" spc="-20">
                <a:latin typeface="Boston Black" panose="00000900000000000000"/>
                <a:cs typeface="Calibri"/>
              </a:rPr>
              <a:t> </a:t>
            </a:r>
            <a:r>
              <a:rPr lang="nl-NL" sz="1200" spc="-20" err="1">
                <a:latin typeface="Boston Black" panose="00000900000000000000"/>
                <a:cs typeface="Calibri"/>
              </a:rPr>
              <a:t>realization</a:t>
            </a:r>
            <a:r>
              <a:rPr lang="nl-NL" sz="1200" spc="-20">
                <a:latin typeface="Boston Black" panose="00000900000000000000"/>
                <a:cs typeface="Calibri"/>
              </a:rPr>
              <a:t> of </a:t>
            </a:r>
            <a:r>
              <a:rPr lang="nl-NL" sz="1200" spc="-20" err="1">
                <a:latin typeface="Boston Black" panose="00000900000000000000"/>
                <a:cs typeface="Calibri"/>
              </a:rPr>
              <a:t>the</a:t>
            </a:r>
            <a:r>
              <a:rPr lang="nl-NL" sz="1200" spc="-20">
                <a:latin typeface="Boston Black" panose="00000900000000000000"/>
                <a:cs typeface="Calibri"/>
              </a:rPr>
              <a:t> right </a:t>
            </a:r>
            <a:r>
              <a:rPr lang="nl-NL" sz="1200" spc="-20" err="1">
                <a:latin typeface="Boston Black" panose="00000900000000000000"/>
                <a:cs typeface="Calibri"/>
              </a:rPr>
              <a:t>to</a:t>
            </a:r>
            <a:r>
              <a:rPr lang="nl-NL" sz="1200" spc="-20">
                <a:latin typeface="Boston Black" panose="00000900000000000000"/>
                <a:cs typeface="Calibri"/>
              </a:rPr>
              <a:t> adequate food</a:t>
            </a:r>
            <a:endParaRPr lang="nl-NL"/>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FB50AEAA-1B4F-C94A-AA1D-DDD626CDA5E6}" type="slidenum">
              <a:rPr lang="nl-NL" smtClean="0"/>
              <a:t>5</a:t>
            </a:fld>
            <a:endParaRPr lang="nl-NL"/>
          </a:p>
        </p:txBody>
      </p:sp>
    </p:spTree>
    <p:extLst>
      <p:ext uri="{BB962C8B-B14F-4D97-AF65-F5344CB8AC3E}">
        <p14:creationId xmlns:p14="http://schemas.microsoft.com/office/powerpoint/2010/main" val="561019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essence the RTF is about 2 words – dignity and entitlement  -  it is a right not a charity.</a:t>
            </a:r>
          </a:p>
          <a:p>
            <a:r>
              <a:rPr lang="en-US"/>
              <a:t>The right to food is about feeding oneself or providing for oneself it is not about charity</a:t>
            </a:r>
          </a:p>
          <a:p>
            <a:endParaRPr lang="en-US"/>
          </a:p>
          <a:p>
            <a:r>
              <a:rPr lang="en-US"/>
              <a:t>Where there is a right, there must be a remedy</a:t>
            </a:r>
          </a:p>
        </p:txBody>
      </p:sp>
      <p:sp>
        <p:nvSpPr>
          <p:cNvPr id="4" name="Slide Number Placeholder 3"/>
          <p:cNvSpPr>
            <a:spLocks noGrp="1"/>
          </p:cNvSpPr>
          <p:nvPr>
            <p:ph type="sldNum" sz="quarter" idx="5"/>
          </p:nvPr>
        </p:nvSpPr>
        <p:spPr/>
        <p:txBody>
          <a:bodyPr/>
          <a:lstStyle/>
          <a:p>
            <a:fld id="{8150A8FC-47AC-E443-A578-BA7EDB806D0D}" type="slidenum">
              <a:rPr lang="es-ES" smtClean="0"/>
              <a:t>6</a:t>
            </a:fld>
            <a:endParaRPr lang="es-ES"/>
          </a:p>
        </p:txBody>
      </p:sp>
    </p:spTree>
    <p:extLst>
      <p:ext uri="{BB962C8B-B14F-4D97-AF65-F5344CB8AC3E}">
        <p14:creationId xmlns:p14="http://schemas.microsoft.com/office/powerpoint/2010/main" val="541856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70937-EFBA-2D5C-89CB-17B32F2E4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9449C-FAF2-56A4-FBEC-F6B7128D9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12852-1D0E-9852-A800-50FFE8807A07}"/>
              </a:ext>
            </a:extLst>
          </p:cNvPr>
          <p:cNvSpPr>
            <a:spLocks noGrp="1"/>
          </p:cNvSpPr>
          <p:nvPr>
            <p:ph type="body" idx="1"/>
          </p:nvPr>
        </p:nvSpPr>
        <p:spPr/>
        <p:txBody>
          <a:bodyPr/>
          <a:lstStyle/>
          <a:p>
            <a:r>
              <a:rPr lang="en-US"/>
              <a:t>Human rights are universal, interdependent and interconnected. </a:t>
            </a:r>
          </a:p>
          <a:p>
            <a:r>
              <a:rPr lang="en-US"/>
              <a:t>The right to food is connected to numerous rights </a:t>
            </a:r>
            <a:r>
              <a:rPr lang="en-US" err="1"/>
              <a:t>eg.</a:t>
            </a:r>
            <a:r>
              <a:rPr lang="en-US"/>
              <a:t> the right to health, the right to work, the right to shelter, the right to an adequate standard of living and the right to life itself.</a:t>
            </a:r>
          </a:p>
          <a:p>
            <a:endParaRPr lang="en-US"/>
          </a:p>
          <a:p>
            <a:r>
              <a:rPr lang="en-US"/>
              <a:t>The human rights-based approach requires us to consider development within a context of international law, with the aim to ensure the realization of international legal standards, and to raise the capacity of duty bearers, or states, to meet their obligations and to respect, protect and </a:t>
            </a:r>
            <a:r>
              <a:rPr lang="en-US" err="1"/>
              <a:t>fulfiil</a:t>
            </a:r>
            <a:r>
              <a:rPr lang="en-US"/>
              <a:t> human rights for all, and the capacity of rights holders to know about and claim their rights </a:t>
            </a:r>
          </a:p>
          <a:p>
            <a:endParaRPr lang="en-US"/>
          </a:p>
          <a:p>
            <a:r>
              <a:rPr lang="en-US"/>
              <a:t>In FAO, to describe the human rights-based principles, we use the acronym PANTHER principles. </a:t>
            </a:r>
          </a:p>
          <a:p>
            <a:r>
              <a:rPr lang="en-US"/>
              <a:t>This helps to distinguish the difference between FSN and RTF</a:t>
            </a:r>
          </a:p>
          <a:p>
            <a:endParaRPr lang="en-US"/>
          </a:p>
          <a:p>
            <a:r>
              <a:rPr lang="en-US"/>
              <a:t>When giving the presentation: mention the examples of 35 and 36. </a:t>
            </a:r>
          </a:p>
        </p:txBody>
      </p:sp>
      <p:sp>
        <p:nvSpPr>
          <p:cNvPr id="4" name="Slide Number Placeholder 3">
            <a:extLst>
              <a:ext uri="{FF2B5EF4-FFF2-40B4-BE49-F238E27FC236}">
                <a16:creationId xmlns:a16="http://schemas.microsoft.com/office/drawing/2014/main" id="{DAD34641-D858-05EF-9442-407347E4A1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A8FC-47AC-E443-A578-BA7EDB806D0D}"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923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women, Indigenous Peoples, and youth. </a:t>
            </a:r>
          </a:p>
        </p:txBody>
      </p:sp>
      <p:sp>
        <p:nvSpPr>
          <p:cNvPr id="4" name="Slide Number Placeholder 3"/>
          <p:cNvSpPr>
            <a:spLocks noGrp="1"/>
          </p:cNvSpPr>
          <p:nvPr>
            <p:ph type="sldNum" sz="quarter" idx="5"/>
          </p:nvPr>
        </p:nvSpPr>
        <p:spPr/>
        <p:txBody>
          <a:bodyPr/>
          <a:lstStyle/>
          <a:p>
            <a:fld id="{8150A8FC-47AC-E443-A578-BA7EDB806D0D}" type="slidenum">
              <a:rPr lang="es-ES" smtClean="0"/>
              <a:t>8</a:t>
            </a:fld>
            <a:endParaRPr lang="es-ES"/>
          </a:p>
        </p:txBody>
      </p:sp>
    </p:spTree>
    <p:extLst>
      <p:ext uri="{BB962C8B-B14F-4D97-AF65-F5344CB8AC3E}">
        <p14:creationId xmlns:p14="http://schemas.microsoft.com/office/powerpoint/2010/main" val="249033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63DC3-41A2-2081-F200-BFE2C2872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63797-3348-1868-B6D1-23B5F22FA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0A639-8542-7D9F-DFD5-4764A3A3E4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20FC25-A682-817B-81E5-BDD90695DC4D}"/>
              </a:ext>
            </a:extLst>
          </p:cNvPr>
          <p:cNvSpPr>
            <a:spLocks noGrp="1"/>
          </p:cNvSpPr>
          <p:nvPr>
            <p:ph type="sldNum" sz="quarter" idx="5"/>
          </p:nvPr>
        </p:nvSpPr>
        <p:spPr/>
        <p:txBody>
          <a:bodyPr/>
          <a:lstStyle/>
          <a:p>
            <a:fld id="{8150A8FC-47AC-E443-A578-BA7EDB806D0D}" type="slidenum">
              <a:rPr lang="es-ES" smtClean="0"/>
              <a:t>9</a:t>
            </a:fld>
            <a:endParaRPr lang="es-ES"/>
          </a:p>
        </p:txBody>
      </p:sp>
    </p:spTree>
    <p:extLst>
      <p:ext uri="{BB962C8B-B14F-4D97-AF65-F5344CB8AC3E}">
        <p14:creationId xmlns:p14="http://schemas.microsoft.com/office/powerpoint/2010/main" val="347827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30590-AEA1-1D21-0E83-1C19324D7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AA6CF-7D50-F028-5A78-122AEE904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C364E-3230-CC05-3488-C72112F342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4FF706-C460-6328-A43D-27F05C55386A}"/>
              </a:ext>
            </a:extLst>
          </p:cNvPr>
          <p:cNvSpPr>
            <a:spLocks noGrp="1"/>
          </p:cNvSpPr>
          <p:nvPr>
            <p:ph type="sldNum" sz="quarter" idx="5"/>
          </p:nvPr>
        </p:nvSpPr>
        <p:spPr/>
        <p:txBody>
          <a:bodyPr/>
          <a:lstStyle/>
          <a:p>
            <a:fld id="{8150A8FC-47AC-E443-A578-BA7EDB806D0D}" type="slidenum">
              <a:rPr lang="es-ES" smtClean="0"/>
              <a:t>10</a:t>
            </a:fld>
            <a:endParaRPr lang="es-ES"/>
          </a:p>
        </p:txBody>
      </p:sp>
    </p:spTree>
    <p:extLst>
      <p:ext uri="{BB962C8B-B14F-4D97-AF65-F5344CB8AC3E}">
        <p14:creationId xmlns:p14="http://schemas.microsoft.com/office/powerpoint/2010/main" val="93467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54900F-165D-1A9C-7B3A-89000DC255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nl-NL"/>
          </a:p>
        </p:txBody>
      </p:sp>
      <p:sp>
        <p:nvSpPr>
          <p:cNvPr id="3" name="Sous-titre 2">
            <a:extLst>
              <a:ext uri="{FF2B5EF4-FFF2-40B4-BE49-F238E27FC236}">
                <a16:creationId xmlns:a16="http://schemas.microsoft.com/office/drawing/2014/main" id="{38FBFAEE-3AC5-5E57-6352-CC66576A55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nl-NL"/>
          </a:p>
        </p:txBody>
      </p:sp>
      <p:sp>
        <p:nvSpPr>
          <p:cNvPr id="4" name="Espace réservé de la date 3">
            <a:extLst>
              <a:ext uri="{FF2B5EF4-FFF2-40B4-BE49-F238E27FC236}">
                <a16:creationId xmlns:a16="http://schemas.microsoft.com/office/drawing/2014/main" id="{CC5E7074-9351-38F8-B765-187B063A217A}"/>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5" name="Espace réservé du pied de page 4">
            <a:extLst>
              <a:ext uri="{FF2B5EF4-FFF2-40B4-BE49-F238E27FC236}">
                <a16:creationId xmlns:a16="http://schemas.microsoft.com/office/drawing/2014/main" id="{3F978C58-D6C5-81DF-DF0D-4C4CF08B0BCA}"/>
              </a:ext>
            </a:extLst>
          </p:cNvPr>
          <p:cNvSpPr>
            <a:spLocks noGrp="1"/>
          </p:cNvSpPr>
          <p:nvPr>
            <p:ph type="ftr" sz="quarter" idx="11"/>
          </p:nvPr>
        </p:nvSpPr>
        <p:spPr/>
        <p:txBody>
          <a:bodyPr/>
          <a:lstStyle/>
          <a:p>
            <a:endParaRPr lang="nl-NL"/>
          </a:p>
        </p:txBody>
      </p:sp>
      <p:sp>
        <p:nvSpPr>
          <p:cNvPr id="6" name="Espace réservé du numéro de diapositive 5">
            <a:extLst>
              <a:ext uri="{FF2B5EF4-FFF2-40B4-BE49-F238E27FC236}">
                <a16:creationId xmlns:a16="http://schemas.microsoft.com/office/drawing/2014/main" id="{F7A965AB-DFC9-1200-4353-E6F1FEAECCF6}"/>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1365798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7C025-562D-658A-983E-41AD2C055281}"/>
              </a:ext>
            </a:extLst>
          </p:cNvPr>
          <p:cNvSpPr>
            <a:spLocks noGrp="1"/>
          </p:cNvSpPr>
          <p:nvPr>
            <p:ph type="title"/>
          </p:nvPr>
        </p:nvSpPr>
        <p:spPr/>
        <p:txBody>
          <a:bodyPr/>
          <a:lstStyle/>
          <a:p>
            <a:r>
              <a:rPr lang="fr-FR"/>
              <a:t>Modifiez le style du titre</a:t>
            </a:r>
            <a:endParaRPr lang="nl-NL"/>
          </a:p>
        </p:txBody>
      </p:sp>
      <p:sp>
        <p:nvSpPr>
          <p:cNvPr id="3" name="Espace réservé du texte vertical 2">
            <a:extLst>
              <a:ext uri="{FF2B5EF4-FFF2-40B4-BE49-F238E27FC236}">
                <a16:creationId xmlns:a16="http://schemas.microsoft.com/office/drawing/2014/main" id="{244027BE-1722-E3A4-3638-76B60637DC1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
        <p:nvSpPr>
          <p:cNvPr id="4" name="Espace réservé de la date 3">
            <a:extLst>
              <a:ext uri="{FF2B5EF4-FFF2-40B4-BE49-F238E27FC236}">
                <a16:creationId xmlns:a16="http://schemas.microsoft.com/office/drawing/2014/main" id="{8A9AAD1F-B102-08AB-D753-632838181C30}"/>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5" name="Espace réservé du pied de page 4">
            <a:extLst>
              <a:ext uri="{FF2B5EF4-FFF2-40B4-BE49-F238E27FC236}">
                <a16:creationId xmlns:a16="http://schemas.microsoft.com/office/drawing/2014/main" id="{6DDB0298-8805-2740-ADAA-2CE41BEA9730}"/>
              </a:ext>
            </a:extLst>
          </p:cNvPr>
          <p:cNvSpPr>
            <a:spLocks noGrp="1"/>
          </p:cNvSpPr>
          <p:nvPr>
            <p:ph type="ftr" sz="quarter" idx="11"/>
          </p:nvPr>
        </p:nvSpPr>
        <p:spPr/>
        <p:txBody>
          <a:bodyPr/>
          <a:lstStyle/>
          <a:p>
            <a:endParaRPr lang="nl-NL"/>
          </a:p>
        </p:txBody>
      </p:sp>
      <p:sp>
        <p:nvSpPr>
          <p:cNvPr id="6" name="Espace réservé du numéro de diapositive 5">
            <a:extLst>
              <a:ext uri="{FF2B5EF4-FFF2-40B4-BE49-F238E27FC236}">
                <a16:creationId xmlns:a16="http://schemas.microsoft.com/office/drawing/2014/main" id="{567F7C01-D622-36C3-A553-DC3F8ADC7F97}"/>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219381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0E3EA80-9500-3721-DE48-2FF8D9170725}"/>
              </a:ext>
            </a:extLst>
          </p:cNvPr>
          <p:cNvSpPr>
            <a:spLocks noGrp="1"/>
          </p:cNvSpPr>
          <p:nvPr>
            <p:ph type="title" orient="vert"/>
          </p:nvPr>
        </p:nvSpPr>
        <p:spPr>
          <a:xfrm>
            <a:off x="8724900" y="365125"/>
            <a:ext cx="2628900" cy="5811838"/>
          </a:xfrm>
        </p:spPr>
        <p:txBody>
          <a:bodyPr vert="eaVert"/>
          <a:lstStyle/>
          <a:p>
            <a:r>
              <a:rPr lang="fr-FR"/>
              <a:t>Modifiez le style du titre</a:t>
            </a:r>
            <a:endParaRPr lang="nl-NL"/>
          </a:p>
        </p:txBody>
      </p:sp>
      <p:sp>
        <p:nvSpPr>
          <p:cNvPr id="3" name="Espace réservé du texte vertical 2">
            <a:extLst>
              <a:ext uri="{FF2B5EF4-FFF2-40B4-BE49-F238E27FC236}">
                <a16:creationId xmlns:a16="http://schemas.microsoft.com/office/drawing/2014/main" id="{520C879E-7C0E-9C3E-AC30-0E57CFB1C44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
        <p:nvSpPr>
          <p:cNvPr id="4" name="Espace réservé de la date 3">
            <a:extLst>
              <a:ext uri="{FF2B5EF4-FFF2-40B4-BE49-F238E27FC236}">
                <a16:creationId xmlns:a16="http://schemas.microsoft.com/office/drawing/2014/main" id="{5F317E03-FDFA-E465-7634-E4D3D32025D7}"/>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5" name="Espace réservé du pied de page 4">
            <a:extLst>
              <a:ext uri="{FF2B5EF4-FFF2-40B4-BE49-F238E27FC236}">
                <a16:creationId xmlns:a16="http://schemas.microsoft.com/office/drawing/2014/main" id="{4D693995-1CCA-B7E5-734F-D935FD8EDE86}"/>
              </a:ext>
            </a:extLst>
          </p:cNvPr>
          <p:cNvSpPr>
            <a:spLocks noGrp="1"/>
          </p:cNvSpPr>
          <p:nvPr>
            <p:ph type="ftr" sz="quarter" idx="11"/>
          </p:nvPr>
        </p:nvSpPr>
        <p:spPr/>
        <p:txBody>
          <a:bodyPr/>
          <a:lstStyle/>
          <a:p>
            <a:endParaRPr lang="nl-NL"/>
          </a:p>
        </p:txBody>
      </p:sp>
      <p:sp>
        <p:nvSpPr>
          <p:cNvPr id="6" name="Espace réservé du numéro de diapositive 5">
            <a:extLst>
              <a:ext uri="{FF2B5EF4-FFF2-40B4-BE49-F238E27FC236}">
                <a16:creationId xmlns:a16="http://schemas.microsoft.com/office/drawing/2014/main" id="{904A3F8B-B888-B803-E6CA-3988F11D4576}"/>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2914313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12149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B6695F-AC3E-CDD8-E6FD-E5017AE7294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45627D2-7ED9-FB77-EECE-DEB2BBBA94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8955BB5-6C40-8A95-2E9D-36CA767B5AD4}"/>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5" name="Marcador de pie de página 4">
            <a:extLst>
              <a:ext uri="{FF2B5EF4-FFF2-40B4-BE49-F238E27FC236}">
                <a16:creationId xmlns:a16="http://schemas.microsoft.com/office/drawing/2014/main" id="{0540BF06-9CAA-2294-7886-524B7025BB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F263CF-2E42-56E4-5566-DB61678BB931}"/>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2027749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1F5A1E-F976-AF39-2562-C3CCB5122C4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A83A10-CA6E-7BAF-696D-2E8CE5CEC74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52FCA6-9E9E-B46D-C970-206C1D40A6C5}"/>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5" name="Marcador de pie de página 4">
            <a:extLst>
              <a:ext uri="{FF2B5EF4-FFF2-40B4-BE49-F238E27FC236}">
                <a16:creationId xmlns:a16="http://schemas.microsoft.com/office/drawing/2014/main" id="{AE48998B-0617-CFEE-7B8F-167597FE20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0BB87E-E42C-6CE3-CF6E-B8352B0A0DF0}"/>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3928596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EE77AA-34C1-F869-A4AB-93B11D7511D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F8315C-06FE-3EDA-3D49-D225713B17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525C50F-13DF-0A43-1BE6-440C504D51B4}"/>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5" name="Marcador de pie de página 4">
            <a:extLst>
              <a:ext uri="{FF2B5EF4-FFF2-40B4-BE49-F238E27FC236}">
                <a16:creationId xmlns:a16="http://schemas.microsoft.com/office/drawing/2014/main" id="{36159D64-3D56-E8F9-392A-0312D199C7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94BCC24-07F6-FACE-902B-0C58925500B6}"/>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1112269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CC4143-B747-D445-B1DC-1AA1BAD99C5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7810B8-6232-BDE3-A145-68E69AFD09B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A7D6663-5C69-8C37-47E7-2B3ED1CE33F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5402FC-A7BE-225B-4E34-67D6675CE381}"/>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6" name="Marcador de pie de página 5">
            <a:extLst>
              <a:ext uri="{FF2B5EF4-FFF2-40B4-BE49-F238E27FC236}">
                <a16:creationId xmlns:a16="http://schemas.microsoft.com/office/drawing/2014/main" id="{733D34DD-AF3C-8C50-9035-D4CC5A9B65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F683671-B089-B850-A720-DD74B99FDEAF}"/>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3913977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70D3C5-11BD-DD7E-1F92-F87665AB070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EB0ABD-DFF4-7109-0033-4701375948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17CDE9C-8DA6-0DAB-F155-E32B6496A53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65E486F-81B6-1AE3-DC23-7ADBC62B03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4750C8B-E965-0875-4DA5-89A0AE8F4DE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91325AB-C966-F430-A038-9AECC53A180A}"/>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8" name="Marcador de pie de página 7">
            <a:extLst>
              <a:ext uri="{FF2B5EF4-FFF2-40B4-BE49-F238E27FC236}">
                <a16:creationId xmlns:a16="http://schemas.microsoft.com/office/drawing/2014/main" id="{CC26B4F9-2D48-2D42-FE42-6876E42C43A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D80705-799A-7308-5D9D-C2713D263CD0}"/>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1692354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6F4C8D-676F-102D-ABEC-E09EFEE842A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8CBBDC5-2AF1-1C4E-8666-5D9BBB4D8B5D}"/>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4" name="Marcador de pie de página 3">
            <a:extLst>
              <a:ext uri="{FF2B5EF4-FFF2-40B4-BE49-F238E27FC236}">
                <a16:creationId xmlns:a16="http://schemas.microsoft.com/office/drawing/2014/main" id="{A6EB4024-5B92-12D1-025A-82EB532D157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4810A12-CD42-5630-618E-395B932F51DA}"/>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3964148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99556F-BD67-77DA-F02A-7E6B034A61BA}"/>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3" name="Marcador de pie de página 2">
            <a:extLst>
              <a:ext uri="{FF2B5EF4-FFF2-40B4-BE49-F238E27FC236}">
                <a16:creationId xmlns:a16="http://schemas.microsoft.com/office/drawing/2014/main" id="{56E34E94-035C-0250-C2FC-0C6D9011512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8459AC9-A2C5-1285-4E38-A7FD01A0D694}"/>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285681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13AA8-A6DD-F539-5D47-0F43A9BE1CB9}"/>
              </a:ext>
            </a:extLst>
          </p:cNvPr>
          <p:cNvSpPr>
            <a:spLocks noGrp="1"/>
          </p:cNvSpPr>
          <p:nvPr>
            <p:ph type="title"/>
          </p:nvPr>
        </p:nvSpPr>
        <p:spPr/>
        <p:txBody>
          <a:bodyPr/>
          <a:lstStyle/>
          <a:p>
            <a:r>
              <a:rPr lang="fr-FR"/>
              <a:t>Modifiez le style du titre</a:t>
            </a:r>
            <a:endParaRPr lang="nl-NL"/>
          </a:p>
        </p:txBody>
      </p:sp>
      <p:sp>
        <p:nvSpPr>
          <p:cNvPr id="3" name="Espace réservé du contenu 2">
            <a:extLst>
              <a:ext uri="{FF2B5EF4-FFF2-40B4-BE49-F238E27FC236}">
                <a16:creationId xmlns:a16="http://schemas.microsoft.com/office/drawing/2014/main" id="{383E67BD-3EDD-06E1-39DD-0B15B8A9941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
        <p:nvSpPr>
          <p:cNvPr id="4" name="Espace réservé de la date 3">
            <a:extLst>
              <a:ext uri="{FF2B5EF4-FFF2-40B4-BE49-F238E27FC236}">
                <a16:creationId xmlns:a16="http://schemas.microsoft.com/office/drawing/2014/main" id="{1B07963E-2465-8C09-6358-8CDFDF891DB2}"/>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5" name="Espace réservé du pied de page 4">
            <a:extLst>
              <a:ext uri="{FF2B5EF4-FFF2-40B4-BE49-F238E27FC236}">
                <a16:creationId xmlns:a16="http://schemas.microsoft.com/office/drawing/2014/main" id="{34ABB549-D2D9-227E-B62D-50EDEC17E950}"/>
              </a:ext>
            </a:extLst>
          </p:cNvPr>
          <p:cNvSpPr>
            <a:spLocks noGrp="1"/>
          </p:cNvSpPr>
          <p:nvPr>
            <p:ph type="ftr" sz="quarter" idx="11"/>
          </p:nvPr>
        </p:nvSpPr>
        <p:spPr/>
        <p:txBody>
          <a:bodyPr/>
          <a:lstStyle/>
          <a:p>
            <a:endParaRPr lang="nl-NL"/>
          </a:p>
        </p:txBody>
      </p:sp>
      <p:sp>
        <p:nvSpPr>
          <p:cNvPr id="6" name="Espace réservé du numéro de diapositive 5">
            <a:extLst>
              <a:ext uri="{FF2B5EF4-FFF2-40B4-BE49-F238E27FC236}">
                <a16:creationId xmlns:a16="http://schemas.microsoft.com/office/drawing/2014/main" id="{62FF16EF-0FCF-593A-F79C-35BA9368F969}"/>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794164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E92F7-5DA8-468B-4912-B3EF5F2934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C07DEA-0455-E19E-A3B0-E056FDEB3B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11213A0-C4FD-C50C-4F59-E9EBE5E4A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B2154E4-C14C-0C0B-C283-E5E023244423}"/>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6" name="Marcador de pie de página 5">
            <a:extLst>
              <a:ext uri="{FF2B5EF4-FFF2-40B4-BE49-F238E27FC236}">
                <a16:creationId xmlns:a16="http://schemas.microsoft.com/office/drawing/2014/main" id="{6CCC1C16-338A-9883-23ED-A07E5E83F6E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92912E-E7CC-D33D-3097-47B99DFEE29B}"/>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1995620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CDA2F5-FEC6-849E-DEE8-8ED14F515EC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F161BE-CCAC-F564-2F0C-BBDEE63BDD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AE8115C-6CF7-E575-2771-91300E2B01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9FB2CA6-699F-C38F-4D4C-0C4904F5855A}"/>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6" name="Marcador de pie de página 5">
            <a:extLst>
              <a:ext uri="{FF2B5EF4-FFF2-40B4-BE49-F238E27FC236}">
                <a16:creationId xmlns:a16="http://schemas.microsoft.com/office/drawing/2014/main" id="{B289B203-C34F-BEF5-79A2-D018E7192B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A0328D-F248-1A36-1364-BC477918A945}"/>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405804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5D3A08-84B9-183F-38DA-902BDB1F517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651CC25-76D0-AE8C-EDE5-C1D0509E73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349DCC-36C6-50B3-B68A-FFF8E6CE1776}"/>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5" name="Marcador de pie de página 4">
            <a:extLst>
              <a:ext uri="{FF2B5EF4-FFF2-40B4-BE49-F238E27FC236}">
                <a16:creationId xmlns:a16="http://schemas.microsoft.com/office/drawing/2014/main" id="{5E2D398A-C9E2-1363-F9D0-3E5D7A71F1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769A9B-A6C5-675B-484C-D812798659A9}"/>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3090520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4F5859-123E-1797-02F9-2D977EA2891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F1735A-4E9F-CBB0-0E54-47D850C80CD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BF40F6-9292-6381-710A-F45B30D7D7B0}"/>
              </a:ext>
            </a:extLst>
          </p:cNvPr>
          <p:cNvSpPr>
            <a:spLocks noGrp="1"/>
          </p:cNvSpPr>
          <p:nvPr>
            <p:ph type="dt" sz="half" idx="10"/>
          </p:nvPr>
        </p:nvSpPr>
        <p:spPr/>
        <p:txBody>
          <a:bodyPr/>
          <a:lstStyle/>
          <a:p>
            <a:fld id="{FBD4EBE6-2495-9B4B-9929-AA1359AB220B}" type="datetimeFigureOut">
              <a:rPr lang="es-ES" smtClean="0"/>
              <a:t>11/9/25</a:t>
            </a:fld>
            <a:endParaRPr lang="es-ES"/>
          </a:p>
        </p:txBody>
      </p:sp>
      <p:sp>
        <p:nvSpPr>
          <p:cNvPr id="5" name="Marcador de pie de página 4">
            <a:extLst>
              <a:ext uri="{FF2B5EF4-FFF2-40B4-BE49-F238E27FC236}">
                <a16:creationId xmlns:a16="http://schemas.microsoft.com/office/drawing/2014/main" id="{44CCCE8E-A450-BF20-D72C-034C05B9DE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94671A-46E3-38FA-D47A-63B5FD2F91B4}"/>
              </a:ext>
            </a:extLst>
          </p:cNvPr>
          <p:cNvSpPr>
            <a:spLocks noGrp="1"/>
          </p:cNvSpPr>
          <p:nvPr>
            <p:ph type="sldNum" sz="quarter" idx="12"/>
          </p:nvPr>
        </p:nvSpPr>
        <p:spPr/>
        <p:txBody>
          <a:bodyPr/>
          <a:lstStyle/>
          <a:p>
            <a:fld id="{98472BB1-A033-484F-9029-59855BAB92D0}" type="slidenum">
              <a:rPr lang="es-ES" smtClean="0"/>
              <a:t>‹Nº›</a:t>
            </a:fld>
            <a:endParaRPr lang="es-ES"/>
          </a:p>
        </p:txBody>
      </p:sp>
    </p:spTree>
    <p:extLst>
      <p:ext uri="{BB962C8B-B14F-4D97-AF65-F5344CB8AC3E}">
        <p14:creationId xmlns:p14="http://schemas.microsoft.com/office/powerpoint/2010/main" val="277246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05482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BDB59F-4F96-F7D0-9697-649157837CE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nl-NL"/>
          </a:p>
        </p:txBody>
      </p:sp>
      <p:sp>
        <p:nvSpPr>
          <p:cNvPr id="3" name="Espace réservé du texte 2">
            <a:extLst>
              <a:ext uri="{FF2B5EF4-FFF2-40B4-BE49-F238E27FC236}">
                <a16:creationId xmlns:a16="http://schemas.microsoft.com/office/drawing/2014/main" id="{8C76D0A2-249D-6E41-2916-B9726A7702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35437B4-0336-9517-2511-93B02A06D12F}"/>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5" name="Espace réservé du pied de page 4">
            <a:extLst>
              <a:ext uri="{FF2B5EF4-FFF2-40B4-BE49-F238E27FC236}">
                <a16:creationId xmlns:a16="http://schemas.microsoft.com/office/drawing/2014/main" id="{EC4B3D25-6A8D-3A57-B1E1-EC35A018009E}"/>
              </a:ext>
            </a:extLst>
          </p:cNvPr>
          <p:cNvSpPr>
            <a:spLocks noGrp="1"/>
          </p:cNvSpPr>
          <p:nvPr>
            <p:ph type="ftr" sz="quarter" idx="11"/>
          </p:nvPr>
        </p:nvSpPr>
        <p:spPr/>
        <p:txBody>
          <a:bodyPr/>
          <a:lstStyle/>
          <a:p>
            <a:endParaRPr lang="nl-NL"/>
          </a:p>
        </p:txBody>
      </p:sp>
      <p:sp>
        <p:nvSpPr>
          <p:cNvPr id="6" name="Espace réservé du numéro de diapositive 5">
            <a:extLst>
              <a:ext uri="{FF2B5EF4-FFF2-40B4-BE49-F238E27FC236}">
                <a16:creationId xmlns:a16="http://schemas.microsoft.com/office/drawing/2014/main" id="{77ED89CB-CB20-64F6-A11E-A0264B6D2190}"/>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406356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3F5CC8-DEB2-55C0-B4B6-FE62571A57B5}"/>
              </a:ext>
            </a:extLst>
          </p:cNvPr>
          <p:cNvSpPr>
            <a:spLocks noGrp="1"/>
          </p:cNvSpPr>
          <p:nvPr>
            <p:ph type="title"/>
          </p:nvPr>
        </p:nvSpPr>
        <p:spPr/>
        <p:txBody>
          <a:bodyPr/>
          <a:lstStyle/>
          <a:p>
            <a:r>
              <a:rPr lang="fr-FR"/>
              <a:t>Modifiez le style du titre</a:t>
            </a:r>
            <a:endParaRPr lang="nl-NL"/>
          </a:p>
        </p:txBody>
      </p:sp>
      <p:sp>
        <p:nvSpPr>
          <p:cNvPr id="3" name="Espace réservé du contenu 2">
            <a:extLst>
              <a:ext uri="{FF2B5EF4-FFF2-40B4-BE49-F238E27FC236}">
                <a16:creationId xmlns:a16="http://schemas.microsoft.com/office/drawing/2014/main" id="{D8050822-6DC8-E42E-DE59-80076417224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
        <p:nvSpPr>
          <p:cNvPr id="4" name="Espace réservé du contenu 3">
            <a:extLst>
              <a:ext uri="{FF2B5EF4-FFF2-40B4-BE49-F238E27FC236}">
                <a16:creationId xmlns:a16="http://schemas.microsoft.com/office/drawing/2014/main" id="{D33BA428-03A6-A0F0-7C7D-9AC781E3299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
        <p:nvSpPr>
          <p:cNvPr id="5" name="Espace réservé de la date 4">
            <a:extLst>
              <a:ext uri="{FF2B5EF4-FFF2-40B4-BE49-F238E27FC236}">
                <a16:creationId xmlns:a16="http://schemas.microsoft.com/office/drawing/2014/main" id="{C39D782F-4A45-2001-0843-DFEFBA3C5253}"/>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6" name="Espace réservé du pied de page 5">
            <a:extLst>
              <a:ext uri="{FF2B5EF4-FFF2-40B4-BE49-F238E27FC236}">
                <a16:creationId xmlns:a16="http://schemas.microsoft.com/office/drawing/2014/main" id="{984CAA82-5D69-A34D-F9EE-EB221C280C76}"/>
              </a:ext>
            </a:extLst>
          </p:cNvPr>
          <p:cNvSpPr>
            <a:spLocks noGrp="1"/>
          </p:cNvSpPr>
          <p:nvPr>
            <p:ph type="ftr" sz="quarter" idx="11"/>
          </p:nvPr>
        </p:nvSpPr>
        <p:spPr/>
        <p:txBody>
          <a:bodyPr/>
          <a:lstStyle/>
          <a:p>
            <a:endParaRPr lang="nl-NL"/>
          </a:p>
        </p:txBody>
      </p:sp>
      <p:sp>
        <p:nvSpPr>
          <p:cNvPr id="7" name="Espace réservé du numéro de diapositive 6">
            <a:extLst>
              <a:ext uri="{FF2B5EF4-FFF2-40B4-BE49-F238E27FC236}">
                <a16:creationId xmlns:a16="http://schemas.microsoft.com/office/drawing/2014/main" id="{14CDB8D1-0D41-A852-F8A8-0F5C577F6E01}"/>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196486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21D56C-0D22-D505-87A3-1F4F646CC476}"/>
              </a:ext>
            </a:extLst>
          </p:cNvPr>
          <p:cNvSpPr>
            <a:spLocks noGrp="1"/>
          </p:cNvSpPr>
          <p:nvPr>
            <p:ph type="title"/>
          </p:nvPr>
        </p:nvSpPr>
        <p:spPr>
          <a:xfrm>
            <a:off x="839788" y="365125"/>
            <a:ext cx="10515600" cy="1325563"/>
          </a:xfrm>
        </p:spPr>
        <p:txBody>
          <a:bodyPr/>
          <a:lstStyle/>
          <a:p>
            <a:r>
              <a:rPr lang="fr-FR"/>
              <a:t>Modifiez le style du titre</a:t>
            </a:r>
            <a:endParaRPr lang="nl-NL"/>
          </a:p>
        </p:txBody>
      </p:sp>
      <p:sp>
        <p:nvSpPr>
          <p:cNvPr id="3" name="Espace réservé du texte 2">
            <a:extLst>
              <a:ext uri="{FF2B5EF4-FFF2-40B4-BE49-F238E27FC236}">
                <a16:creationId xmlns:a16="http://schemas.microsoft.com/office/drawing/2014/main" id="{C6173F71-3784-7FCA-50F8-2740826B90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3484932-DC9A-D4BB-05B5-E729C263973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
        <p:nvSpPr>
          <p:cNvPr id="5" name="Espace réservé du texte 4">
            <a:extLst>
              <a:ext uri="{FF2B5EF4-FFF2-40B4-BE49-F238E27FC236}">
                <a16:creationId xmlns:a16="http://schemas.microsoft.com/office/drawing/2014/main" id="{DC5AFF05-555F-CD1A-C3FB-B33FA821F8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E273082-E1F6-7052-1E70-6D6700A5413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
        <p:nvSpPr>
          <p:cNvPr id="7" name="Espace réservé de la date 6">
            <a:extLst>
              <a:ext uri="{FF2B5EF4-FFF2-40B4-BE49-F238E27FC236}">
                <a16:creationId xmlns:a16="http://schemas.microsoft.com/office/drawing/2014/main" id="{660EE6BB-1855-55D1-993A-154A1B1601C6}"/>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8" name="Espace réservé du pied de page 7">
            <a:extLst>
              <a:ext uri="{FF2B5EF4-FFF2-40B4-BE49-F238E27FC236}">
                <a16:creationId xmlns:a16="http://schemas.microsoft.com/office/drawing/2014/main" id="{6C455783-23D2-6B67-5680-0FCF50B68C65}"/>
              </a:ext>
            </a:extLst>
          </p:cNvPr>
          <p:cNvSpPr>
            <a:spLocks noGrp="1"/>
          </p:cNvSpPr>
          <p:nvPr>
            <p:ph type="ftr" sz="quarter" idx="11"/>
          </p:nvPr>
        </p:nvSpPr>
        <p:spPr/>
        <p:txBody>
          <a:bodyPr/>
          <a:lstStyle/>
          <a:p>
            <a:endParaRPr lang="nl-NL"/>
          </a:p>
        </p:txBody>
      </p:sp>
      <p:sp>
        <p:nvSpPr>
          <p:cNvPr id="9" name="Espace réservé du numéro de diapositive 8">
            <a:extLst>
              <a:ext uri="{FF2B5EF4-FFF2-40B4-BE49-F238E27FC236}">
                <a16:creationId xmlns:a16="http://schemas.microsoft.com/office/drawing/2014/main" id="{DDEDBD67-B69B-0355-B016-50AEDA049913}"/>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768290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41DE4A-71BA-7DDE-3198-1C44269DF536}"/>
              </a:ext>
            </a:extLst>
          </p:cNvPr>
          <p:cNvSpPr>
            <a:spLocks noGrp="1"/>
          </p:cNvSpPr>
          <p:nvPr>
            <p:ph type="title"/>
          </p:nvPr>
        </p:nvSpPr>
        <p:spPr/>
        <p:txBody>
          <a:bodyPr/>
          <a:lstStyle/>
          <a:p>
            <a:r>
              <a:rPr lang="fr-FR"/>
              <a:t>Modifiez le style du titre</a:t>
            </a:r>
            <a:endParaRPr lang="nl-NL"/>
          </a:p>
        </p:txBody>
      </p:sp>
      <p:sp>
        <p:nvSpPr>
          <p:cNvPr id="3" name="Espace réservé de la date 2">
            <a:extLst>
              <a:ext uri="{FF2B5EF4-FFF2-40B4-BE49-F238E27FC236}">
                <a16:creationId xmlns:a16="http://schemas.microsoft.com/office/drawing/2014/main" id="{189C90D4-9C54-00D1-7828-B8C831813973}"/>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4" name="Espace réservé du pied de page 3">
            <a:extLst>
              <a:ext uri="{FF2B5EF4-FFF2-40B4-BE49-F238E27FC236}">
                <a16:creationId xmlns:a16="http://schemas.microsoft.com/office/drawing/2014/main" id="{D5B690EB-559D-BC44-9145-3AD05FB0035D}"/>
              </a:ext>
            </a:extLst>
          </p:cNvPr>
          <p:cNvSpPr>
            <a:spLocks noGrp="1"/>
          </p:cNvSpPr>
          <p:nvPr>
            <p:ph type="ftr" sz="quarter" idx="11"/>
          </p:nvPr>
        </p:nvSpPr>
        <p:spPr/>
        <p:txBody>
          <a:bodyPr/>
          <a:lstStyle/>
          <a:p>
            <a:endParaRPr lang="nl-NL"/>
          </a:p>
        </p:txBody>
      </p:sp>
      <p:sp>
        <p:nvSpPr>
          <p:cNvPr id="5" name="Espace réservé du numéro de diapositive 4">
            <a:extLst>
              <a:ext uri="{FF2B5EF4-FFF2-40B4-BE49-F238E27FC236}">
                <a16:creationId xmlns:a16="http://schemas.microsoft.com/office/drawing/2014/main" id="{3E28735A-3612-3D65-CAFB-0D16802E06F0}"/>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90473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5835FF4-0111-E9CC-BD32-B14C4D3EA901}"/>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3" name="Espace réservé du pied de page 2">
            <a:extLst>
              <a:ext uri="{FF2B5EF4-FFF2-40B4-BE49-F238E27FC236}">
                <a16:creationId xmlns:a16="http://schemas.microsoft.com/office/drawing/2014/main" id="{9EB1C2F0-B375-2136-C641-F668DAD3E4F1}"/>
              </a:ext>
            </a:extLst>
          </p:cNvPr>
          <p:cNvSpPr>
            <a:spLocks noGrp="1"/>
          </p:cNvSpPr>
          <p:nvPr>
            <p:ph type="ftr" sz="quarter" idx="11"/>
          </p:nvPr>
        </p:nvSpPr>
        <p:spPr/>
        <p:txBody>
          <a:bodyPr/>
          <a:lstStyle/>
          <a:p>
            <a:endParaRPr lang="nl-NL"/>
          </a:p>
        </p:txBody>
      </p:sp>
      <p:sp>
        <p:nvSpPr>
          <p:cNvPr id="4" name="Espace réservé du numéro de diapositive 3">
            <a:extLst>
              <a:ext uri="{FF2B5EF4-FFF2-40B4-BE49-F238E27FC236}">
                <a16:creationId xmlns:a16="http://schemas.microsoft.com/office/drawing/2014/main" id="{1C5A9E36-4378-4EF4-9BD9-2244C3586556}"/>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3805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226F-A09B-9E7F-1149-411ABC3EC7A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nl-NL"/>
          </a:p>
        </p:txBody>
      </p:sp>
      <p:sp>
        <p:nvSpPr>
          <p:cNvPr id="3" name="Espace réservé du contenu 2">
            <a:extLst>
              <a:ext uri="{FF2B5EF4-FFF2-40B4-BE49-F238E27FC236}">
                <a16:creationId xmlns:a16="http://schemas.microsoft.com/office/drawing/2014/main" id="{4142DBBA-7710-FDEB-5945-AFEB5FCD4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
        <p:nvSpPr>
          <p:cNvPr id="4" name="Espace réservé du texte 3">
            <a:extLst>
              <a:ext uri="{FF2B5EF4-FFF2-40B4-BE49-F238E27FC236}">
                <a16:creationId xmlns:a16="http://schemas.microsoft.com/office/drawing/2014/main" id="{EA91EF4F-3395-3ABC-B530-1EB895B02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E195335-3732-692E-A92F-F118BAE28B31}"/>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6" name="Espace réservé du pied de page 5">
            <a:extLst>
              <a:ext uri="{FF2B5EF4-FFF2-40B4-BE49-F238E27FC236}">
                <a16:creationId xmlns:a16="http://schemas.microsoft.com/office/drawing/2014/main" id="{FD9B4097-D204-C4EA-E275-52CC3DB35DF7}"/>
              </a:ext>
            </a:extLst>
          </p:cNvPr>
          <p:cNvSpPr>
            <a:spLocks noGrp="1"/>
          </p:cNvSpPr>
          <p:nvPr>
            <p:ph type="ftr" sz="quarter" idx="11"/>
          </p:nvPr>
        </p:nvSpPr>
        <p:spPr/>
        <p:txBody>
          <a:bodyPr/>
          <a:lstStyle/>
          <a:p>
            <a:endParaRPr lang="nl-NL"/>
          </a:p>
        </p:txBody>
      </p:sp>
      <p:sp>
        <p:nvSpPr>
          <p:cNvPr id="7" name="Espace réservé du numéro de diapositive 6">
            <a:extLst>
              <a:ext uri="{FF2B5EF4-FFF2-40B4-BE49-F238E27FC236}">
                <a16:creationId xmlns:a16="http://schemas.microsoft.com/office/drawing/2014/main" id="{39A47D40-470E-2E1E-B982-7C20A4F58041}"/>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2251774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B69106-2724-64DF-73E8-F3FE036D82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nl-NL"/>
          </a:p>
        </p:txBody>
      </p:sp>
      <p:sp>
        <p:nvSpPr>
          <p:cNvPr id="3" name="Espace réservé pour une image  2">
            <a:extLst>
              <a:ext uri="{FF2B5EF4-FFF2-40B4-BE49-F238E27FC236}">
                <a16:creationId xmlns:a16="http://schemas.microsoft.com/office/drawing/2014/main" id="{B3EFCA9A-A4BF-EF60-3A8F-F7082A1DB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Espace réservé du texte 3">
            <a:extLst>
              <a:ext uri="{FF2B5EF4-FFF2-40B4-BE49-F238E27FC236}">
                <a16:creationId xmlns:a16="http://schemas.microsoft.com/office/drawing/2014/main" id="{36CDA901-B921-1BC2-1574-6956B02A5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EBA6270-0F9D-3308-0382-EA1DC9056EBD}"/>
              </a:ext>
            </a:extLst>
          </p:cNvPr>
          <p:cNvSpPr>
            <a:spLocks noGrp="1"/>
          </p:cNvSpPr>
          <p:nvPr>
            <p:ph type="dt" sz="half" idx="10"/>
          </p:nvPr>
        </p:nvSpPr>
        <p:spPr/>
        <p:txBody>
          <a:bodyPr/>
          <a:lstStyle/>
          <a:p>
            <a:fld id="{F226B4C6-0996-B647-A1ED-E15AA60F57DA}" type="datetimeFigureOut">
              <a:rPr lang="nl-NL" smtClean="0"/>
              <a:t>11-09-2025</a:t>
            </a:fld>
            <a:endParaRPr lang="nl-NL"/>
          </a:p>
        </p:txBody>
      </p:sp>
      <p:sp>
        <p:nvSpPr>
          <p:cNvPr id="6" name="Espace réservé du pied de page 5">
            <a:extLst>
              <a:ext uri="{FF2B5EF4-FFF2-40B4-BE49-F238E27FC236}">
                <a16:creationId xmlns:a16="http://schemas.microsoft.com/office/drawing/2014/main" id="{48F30929-B18B-E946-30F3-771BD1A1D248}"/>
              </a:ext>
            </a:extLst>
          </p:cNvPr>
          <p:cNvSpPr>
            <a:spLocks noGrp="1"/>
          </p:cNvSpPr>
          <p:nvPr>
            <p:ph type="ftr" sz="quarter" idx="11"/>
          </p:nvPr>
        </p:nvSpPr>
        <p:spPr/>
        <p:txBody>
          <a:bodyPr/>
          <a:lstStyle/>
          <a:p>
            <a:endParaRPr lang="nl-NL"/>
          </a:p>
        </p:txBody>
      </p:sp>
      <p:sp>
        <p:nvSpPr>
          <p:cNvPr id="7" name="Espace réservé du numéro de diapositive 6">
            <a:extLst>
              <a:ext uri="{FF2B5EF4-FFF2-40B4-BE49-F238E27FC236}">
                <a16:creationId xmlns:a16="http://schemas.microsoft.com/office/drawing/2014/main" id="{8CD24A72-D2D6-44F9-3162-043FEB7AD88E}"/>
              </a:ext>
            </a:extLst>
          </p:cNvPr>
          <p:cNvSpPr>
            <a:spLocks noGrp="1"/>
          </p:cNvSpPr>
          <p:nvPr>
            <p:ph type="sldNum" sz="quarter" idx="12"/>
          </p:nvPr>
        </p:nvSpPr>
        <p:spPr/>
        <p:txBody>
          <a:bodyPr/>
          <a:lstStyle/>
          <a:p>
            <a:fld id="{8AEB41B0-AE79-CF48-8E00-FC3B2898F31F}" type="slidenum">
              <a:rPr lang="nl-NL" smtClean="0"/>
              <a:t>‹Nº›</a:t>
            </a:fld>
            <a:endParaRPr lang="nl-NL"/>
          </a:p>
        </p:txBody>
      </p:sp>
    </p:spTree>
    <p:extLst>
      <p:ext uri="{BB962C8B-B14F-4D97-AF65-F5344CB8AC3E}">
        <p14:creationId xmlns:p14="http://schemas.microsoft.com/office/powerpoint/2010/main" val="168939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B2E4370-D6D1-E8F5-D775-A0AA6460DC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nl-NL"/>
          </a:p>
        </p:txBody>
      </p:sp>
      <p:sp>
        <p:nvSpPr>
          <p:cNvPr id="3" name="Espace réservé du texte 2">
            <a:extLst>
              <a:ext uri="{FF2B5EF4-FFF2-40B4-BE49-F238E27FC236}">
                <a16:creationId xmlns:a16="http://schemas.microsoft.com/office/drawing/2014/main" id="{00989193-38D3-D182-5A57-77DF29444D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
        <p:nvSpPr>
          <p:cNvPr id="4" name="Espace réservé de la date 3">
            <a:extLst>
              <a:ext uri="{FF2B5EF4-FFF2-40B4-BE49-F238E27FC236}">
                <a16:creationId xmlns:a16="http://schemas.microsoft.com/office/drawing/2014/main" id="{A426729F-A257-F95A-6A9F-AD67AC359E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26B4C6-0996-B647-A1ED-E15AA60F57DA}" type="datetimeFigureOut">
              <a:rPr lang="nl-NL" smtClean="0"/>
              <a:t>11-09-2025</a:t>
            </a:fld>
            <a:endParaRPr lang="nl-NL"/>
          </a:p>
        </p:txBody>
      </p:sp>
      <p:sp>
        <p:nvSpPr>
          <p:cNvPr id="5" name="Espace réservé du pied de page 4">
            <a:extLst>
              <a:ext uri="{FF2B5EF4-FFF2-40B4-BE49-F238E27FC236}">
                <a16:creationId xmlns:a16="http://schemas.microsoft.com/office/drawing/2014/main" id="{1C81A115-EDDC-4C07-EA75-E88974F4BC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Espace réservé du numéro de diapositive 5">
            <a:extLst>
              <a:ext uri="{FF2B5EF4-FFF2-40B4-BE49-F238E27FC236}">
                <a16:creationId xmlns:a16="http://schemas.microsoft.com/office/drawing/2014/main" id="{43D7DCEF-B308-C518-0BB6-E3685950A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EB41B0-AE79-CF48-8E00-FC3B2898F31F}" type="slidenum">
              <a:rPr lang="nl-NL" smtClean="0"/>
              <a:t>‹Nº›</a:t>
            </a:fld>
            <a:endParaRPr lang="nl-NL"/>
          </a:p>
        </p:txBody>
      </p:sp>
    </p:spTree>
    <p:extLst>
      <p:ext uri="{BB962C8B-B14F-4D97-AF65-F5344CB8AC3E}">
        <p14:creationId xmlns:p14="http://schemas.microsoft.com/office/powerpoint/2010/main" val="847477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29E47B7-EB21-D9A6-D927-3E6710B5C1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6952028-A661-AEA5-9026-0550D5501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0B0E77-FF62-64B0-3DEC-6994637D5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D4EBE6-2495-9B4B-9929-AA1359AB220B}" type="datetimeFigureOut">
              <a:rPr lang="es-ES" smtClean="0"/>
              <a:t>11/9/25</a:t>
            </a:fld>
            <a:endParaRPr lang="es-ES"/>
          </a:p>
        </p:txBody>
      </p:sp>
      <p:sp>
        <p:nvSpPr>
          <p:cNvPr id="5" name="Marcador de pie de página 4">
            <a:extLst>
              <a:ext uri="{FF2B5EF4-FFF2-40B4-BE49-F238E27FC236}">
                <a16:creationId xmlns:a16="http://schemas.microsoft.com/office/drawing/2014/main" id="{0FFFBA56-163C-71FF-E929-2ACF41ABA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BBF3D57-8EF8-43B6-D945-2E825B16D7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472BB1-A033-484F-9029-59855BAB92D0}" type="slidenum">
              <a:rPr lang="es-ES" smtClean="0"/>
              <a:t>‹Nº›</a:t>
            </a:fld>
            <a:endParaRPr lang="es-ES"/>
          </a:p>
        </p:txBody>
      </p:sp>
    </p:spTree>
    <p:extLst>
      <p:ext uri="{BB962C8B-B14F-4D97-AF65-F5344CB8AC3E}">
        <p14:creationId xmlns:p14="http://schemas.microsoft.com/office/powerpoint/2010/main" val="66385735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diagramLayout" Target="../diagrams/layout2.xml"/><Relationship Id="rId3" Type="http://schemas.openxmlformats.org/officeDocument/2006/relationships/image" Target="../media/image3.png"/><Relationship Id="rId7" Type="http://schemas.openxmlformats.org/officeDocument/2006/relationships/image" Target="../media/image27.png"/><Relationship Id="rId12" Type="http://schemas.openxmlformats.org/officeDocument/2006/relationships/diagramData" Target="../diagrams/data2.xml"/><Relationship Id="rId2" Type="http://schemas.openxmlformats.org/officeDocument/2006/relationships/notesSlide" Target="../notesSlides/notesSlide9.xml"/><Relationship Id="rId16"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diagramColors" Target="../diagrams/colors2.xml"/><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9.png"/><Relationship Id="rId1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emf"/><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png"/><Relationship Id="rId7" Type="http://schemas.openxmlformats.org/officeDocument/2006/relationships/diagramLayout" Target="../diagrams/layout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openxmlformats.org/officeDocument/2006/relationships/image" Target="../media/image34.jpeg"/><Relationship Id="rId5" Type="http://schemas.openxmlformats.org/officeDocument/2006/relationships/image" Target="../media/image4.png"/><Relationship Id="rId10" Type="http://schemas.microsoft.com/office/2007/relationships/diagramDrawing" Target="../diagrams/drawing3.xml"/><Relationship Id="rId4" Type="http://schemas.openxmlformats.org/officeDocument/2006/relationships/image" Target="../media/image7.png"/><Relationship Id="rId9" Type="http://schemas.openxmlformats.org/officeDocument/2006/relationships/diagramColors" Target="../diagrams/colors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3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14.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4.png"/><Relationship Id="rId5" Type="http://schemas.openxmlformats.org/officeDocument/2006/relationships/image" Target="../media/image63.jpeg"/><Relationship Id="rId10" Type="http://schemas.openxmlformats.org/officeDocument/2006/relationships/image" Target="../media/image7.png"/><Relationship Id="rId4" Type="http://schemas.openxmlformats.org/officeDocument/2006/relationships/image" Target="../media/image62.jpe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4.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1.bin"/><Relationship Id="rId11" Type="http://schemas.openxmlformats.org/officeDocument/2006/relationships/image" Target="../media/image4.png"/><Relationship Id="rId5" Type="http://schemas.openxmlformats.org/officeDocument/2006/relationships/image" Target="../media/image74.png"/><Relationship Id="rId10" Type="http://schemas.openxmlformats.org/officeDocument/2006/relationships/image" Target="../media/image7.png"/><Relationship Id="rId4" Type="http://schemas.openxmlformats.org/officeDocument/2006/relationships/notesSlide" Target="../notesSlides/notesSlide24.xml"/><Relationship Id="rId9"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diagramLayout" Target="../diagrams/layout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diagramData" Target="../diagrams/data1.xml"/><Relationship Id="rId5" Type="http://schemas.openxmlformats.org/officeDocument/2006/relationships/image" Target="../media/image4.png"/><Relationship Id="rId15" Type="http://schemas.microsoft.com/office/2007/relationships/diagramDrawing" Target="../diagrams/drawing1.xml"/><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png"/><Relationship Id="rId14"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88757FC-A4AE-BF47-9127-FAB71050A7A4}"/>
              </a:ext>
            </a:extLst>
          </p:cNvPr>
          <p:cNvGraphicFramePr>
            <a:graphicFrameLocks noChangeAspect="1"/>
          </p:cNvGraphicFramePr>
          <p:nvPr>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25"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B88757FC-A4AE-BF47-9127-FAB71050A7A4}"/>
                          </a:ext>
                        </a:extLst>
                      </p:cNvPr>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2" name="object 7">
            <a:extLst>
              <a:ext uri="{FF2B5EF4-FFF2-40B4-BE49-F238E27FC236}">
                <a16:creationId xmlns:a16="http://schemas.microsoft.com/office/drawing/2014/main" id="{1F5E524D-62C8-FE4A-945C-D0340225ABDA}"/>
              </a:ext>
            </a:extLst>
          </p:cNvPr>
          <p:cNvSpPr txBox="1"/>
          <p:nvPr/>
        </p:nvSpPr>
        <p:spPr>
          <a:xfrm>
            <a:off x="331555" y="2046332"/>
            <a:ext cx="6644280" cy="1836978"/>
          </a:xfrm>
          <a:prstGeom prst="rect">
            <a:avLst/>
          </a:prstGeom>
        </p:spPr>
        <p:txBody>
          <a:bodyPr vert="horz" wrap="square" lIns="0" tIns="67945" rIns="0" bIns="0" rtlCol="0" anchor="t">
            <a:spAutoFit/>
          </a:bodyPr>
          <a:lstStyle/>
          <a:p>
            <a:pPr marL="12700" marR="5080" algn="ctr"/>
            <a:r>
              <a:rPr lang="en-US" sz="2000" b="1" dirty="0"/>
              <a:t>Right to Food: What Role for Catholic Social Thought </a:t>
            </a:r>
          </a:p>
          <a:p>
            <a:pPr marL="12700" marR="5080" algn="ctr"/>
            <a:r>
              <a:rPr lang="en-US" sz="2000" b="1" dirty="0"/>
              <a:t>and Faith Communities? </a:t>
            </a:r>
          </a:p>
          <a:p>
            <a:pPr marL="12700" marR="5080" algn="ctr">
              <a:lnSpc>
                <a:spcPct val="150000"/>
              </a:lnSpc>
            </a:pPr>
            <a:r>
              <a:rPr lang="en-US" sz="3200" b="1" kern="100" dirty="0">
                <a:solidFill>
                  <a:srgbClr val="234747"/>
                </a:solidFill>
                <a:effectLst/>
                <a:latin typeface="Boston Black"/>
                <a:ea typeface="Aptos" panose="020B0004020202020204" pitchFamily="34" charset="0"/>
                <a:cs typeface="Times New Roman"/>
              </a:rPr>
              <a:t>The Human Right to </a:t>
            </a:r>
            <a:r>
              <a:rPr lang="en-US" sz="3200" b="1" kern="100" dirty="0">
                <a:solidFill>
                  <a:srgbClr val="234747"/>
                </a:solidFill>
                <a:latin typeface="Boston Black"/>
                <a:ea typeface="Aptos" panose="020B0004020202020204" pitchFamily="34" charset="0"/>
                <a:cs typeface="Times New Roman"/>
              </a:rPr>
              <a:t>Adequate Food</a:t>
            </a:r>
            <a:endParaRPr lang="en-US" sz="3200" b="1" kern="100" dirty="0">
              <a:solidFill>
                <a:srgbClr val="234747"/>
              </a:solidFill>
              <a:effectLst/>
              <a:latin typeface="Boston Black" panose="00000900000000000000" pitchFamily="50" charset="0"/>
              <a:ea typeface="Aptos" panose="020B0004020202020204" pitchFamily="34" charset="0"/>
              <a:cs typeface="Times New Roman" panose="02020603050405020304" pitchFamily="18" charset="0"/>
            </a:endParaRPr>
          </a:p>
          <a:p>
            <a:pPr marL="12700" marR="5080" algn="ctr">
              <a:lnSpc>
                <a:spcPct val="150000"/>
              </a:lnSpc>
            </a:pPr>
            <a:r>
              <a:rPr lang="en-US" sz="2000" kern="100" spc="-20" dirty="0">
                <a:solidFill>
                  <a:srgbClr val="234747"/>
                </a:solidFill>
                <a:latin typeface="Boston Black"/>
                <a:cs typeface="Times New Roman"/>
              </a:rPr>
              <a:t>11 Sept  2025</a:t>
            </a:r>
            <a:endParaRPr lang="en-US" sz="2000" spc="-20" dirty="0">
              <a:solidFill>
                <a:schemeClr val="bg1"/>
              </a:solidFill>
              <a:latin typeface="Fira Sans Condensed" panose="020B0503050000020004" pitchFamily="34" charset="0"/>
              <a:cs typeface="Calibri"/>
            </a:endParaRPr>
          </a:p>
        </p:txBody>
      </p:sp>
      <p:sp>
        <p:nvSpPr>
          <p:cNvPr id="5" name="object 7">
            <a:extLst>
              <a:ext uri="{FF2B5EF4-FFF2-40B4-BE49-F238E27FC236}">
                <a16:creationId xmlns:a16="http://schemas.microsoft.com/office/drawing/2014/main" id="{12694870-7685-0446-7E27-892B81540F7E}"/>
              </a:ext>
            </a:extLst>
          </p:cNvPr>
          <p:cNvSpPr txBox="1"/>
          <p:nvPr/>
        </p:nvSpPr>
        <p:spPr>
          <a:xfrm>
            <a:off x="423300" y="4860634"/>
            <a:ext cx="6832817" cy="991938"/>
          </a:xfrm>
          <a:prstGeom prst="rect">
            <a:avLst/>
          </a:prstGeom>
        </p:spPr>
        <p:txBody>
          <a:bodyPr vert="horz" wrap="square" lIns="0" tIns="67945" rIns="0" bIns="0" rtlCol="0" anchor="t">
            <a:spAutoFit/>
          </a:bodyPr>
          <a:lstStyle/>
          <a:p>
            <a:r>
              <a:rPr lang="it-IT" sz="1500" b="1" spc="-20" dirty="0">
                <a:solidFill>
                  <a:srgbClr val="1A7074"/>
                </a:solidFill>
                <a:latin typeface="Boston Black" panose="00000900000000000000"/>
                <a:ea typeface="+mn-lt"/>
                <a:cs typeface="+mn-lt"/>
              </a:rPr>
              <a:t>Juan </a:t>
            </a:r>
            <a:r>
              <a:rPr lang="it-IT" sz="1500" b="1" spc="-20" dirty="0" err="1">
                <a:solidFill>
                  <a:srgbClr val="1A7074"/>
                </a:solidFill>
                <a:latin typeface="Boston Black" panose="00000900000000000000"/>
                <a:ea typeface="+mn-lt"/>
                <a:cs typeface="+mn-lt"/>
              </a:rPr>
              <a:t>Echanove</a:t>
            </a:r>
            <a:r>
              <a:rPr lang="it-IT" sz="1500" b="1" spc="-20" dirty="0">
                <a:solidFill>
                  <a:srgbClr val="1A7074"/>
                </a:solidFill>
                <a:latin typeface="Boston Black" panose="00000900000000000000"/>
                <a:ea typeface="+mn-lt"/>
                <a:cs typeface="+mn-lt"/>
              </a:rPr>
              <a:t> </a:t>
            </a:r>
          </a:p>
          <a:p>
            <a:r>
              <a:rPr lang="en-US" sz="1500" spc="-20" dirty="0">
                <a:solidFill>
                  <a:srgbClr val="1A7074"/>
                </a:solidFill>
                <a:latin typeface="Boston Black" panose="00000900000000000000"/>
                <a:cs typeface="Calibri"/>
              </a:rPr>
              <a:t>Right to Food Team Leader</a:t>
            </a:r>
            <a:endParaRPr lang="it-IT" sz="1500" spc="-20" dirty="0">
              <a:solidFill>
                <a:srgbClr val="1A7074"/>
              </a:solidFill>
              <a:latin typeface="Boston Black" panose="00000900000000000000"/>
              <a:cs typeface="Calibri"/>
            </a:endParaRPr>
          </a:p>
          <a:p>
            <a:r>
              <a:rPr lang="en-US" sz="1500" spc="-20" dirty="0">
                <a:solidFill>
                  <a:srgbClr val="1A7074"/>
                </a:solidFill>
                <a:latin typeface="Boston Black" panose="00000900000000000000"/>
                <a:cs typeface="Calibri"/>
              </a:rPr>
              <a:t>Rural Transformation and Gender Equality Division</a:t>
            </a:r>
          </a:p>
          <a:p>
            <a:r>
              <a:rPr lang="en-US" sz="1500" spc="-20" dirty="0">
                <a:solidFill>
                  <a:srgbClr val="1A7074"/>
                </a:solidFill>
                <a:latin typeface="Boston Black" panose="00000900000000000000"/>
                <a:cs typeface="Calibri"/>
              </a:rPr>
              <a:t>Food and Agriculture Organization of the </a:t>
            </a:r>
            <a:r>
              <a:rPr lang="en-US" sz="1500" spc="-20">
                <a:solidFill>
                  <a:srgbClr val="1A7074"/>
                </a:solidFill>
                <a:latin typeface="Boston Black" panose="00000900000000000000"/>
                <a:cs typeface="Calibri"/>
              </a:rPr>
              <a:t>United Nations (FAO) </a:t>
            </a:r>
            <a:endParaRPr lang="en-US" sz="1500" spc="-20" dirty="0">
              <a:solidFill>
                <a:srgbClr val="1A7074"/>
              </a:solidFill>
              <a:latin typeface="Boston Black" panose="00000900000000000000"/>
              <a:cs typeface="Calibri"/>
            </a:endParaRPr>
          </a:p>
        </p:txBody>
      </p:sp>
      <p:cxnSp>
        <p:nvCxnSpPr>
          <p:cNvPr id="24" name="Straight Connector 23">
            <a:extLst>
              <a:ext uri="{FF2B5EF4-FFF2-40B4-BE49-F238E27FC236}">
                <a16:creationId xmlns:a16="http://schemas.microsoft.com/office/drawing/2014/main" id="{00BADA82-18EB-56A4-D80D-246A041CAE42}"/>
              </a:ext>
            </a:extLst>
          </p:cNvPr>
          <p:cNvCxnSpPr>
            <a:cxnSpLocks/>
          </p:cNvCxnSpPr>
          <p:nvPr/>
        </p:nvCxnSpPr>
        <p:spPr>
          <a:xfrm>
            <a:off x="331555" y="4212934"/>
            <a:ext cx="6644281" cy="0"/>
          </a:xfrm>
          <a:prstGeom prst="line">
            <a:avLst/>
          </a:prstGeom>
          <a:ln w="28575">
            <a:solidFill>
              <a:srgbClr val="FFC000"/>
            </a:solidFill>
          </a:ln>
        </p:spPr>
        <p:style>
          <a:lnRef idx="2">
            <a:schemeClr val="accent1"/>
          </a:lnRef>
          <a:fillRef idx="0">
            <a:schemeClr val="accent1"/>
          </a:fillRef>
          <a:effectRef idx="1">
            <a:schemeClr val="accent1"/>
          </a:effectRef>
          <a:fontRef idx="minor">
            <a:schemeClr val="tx1"/>
          </a:fontRef>
        </p:style>
      </p:cxnSp>
      <p:pic>
        <p:nvPicPr>
          <p:cNvPr id="27" name="Picture 26" descr="A circular image of a person in a circle&#10;&#10;Description automatically generated with medium confidence">
            <a:extLst>
              <a:ext uri="{FF2B5EF4-FFF2-40B4-BE49-F238E27FC236}">
                <a16:creationId xmlns:a16="http://schemas.microsoft.com/office/drawing/2014/main" id="{DE255A5B-01D8-9306-8FC0-98C1162C680F}"/>
              </a:ext>
            </a:extLst>
          </p:cNvPr>
          <p:cNvPicPr>
            <a:picLocks noChangeAspect="1"/>
          </p:cNvPicPr>
          <p:nvPr/>
        </p:nvPicPr>
        <p:blipFill>
          <a:blip r:embed="rId7"/>
          <a:stretch>
            <a:fillRect/>
          </a:stretch>
        </p:blipFill>
        <p:spPr>
          <a:xfrm>
            <a:off x="6774341" y="1144959"/>
            <a:ext cx="5596768" cy="6044509"/>
          </a:xfrm>
          <a:prstGeom prst="rect">
            <a:avLst/>
          </a:prstGeom>
        </p:spPr>
      </p:pic>
      <p:pic>
        <p:nvPicPr>
          <p:cNvPr id="6" name="Picture 5" descr="A blue square with white dots&#10;&#10;Description automatically generated with medium confidence">
            <a:extLst>
              <a:ext uri="{FF2B5EF4-FFF2-40B4-BE49-F238E27FC236}">
                <a16:creationId xmlns:a16="http://schemas.microsoft.com/office/drawing/2014/main" id="{4E6B29A2-EFE5-FEAA-5EEC-9C6E26169B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0026"/>
            <a:ext cx="12192000" cy="1019694"/>
          </a:xfrm>
          <a:prstGeom prst="rect">
            <a:avLst/>
          </a:prstGeom>
          <a:ln>
            <a:solidFill>
              <a:srgbClr val="A6C6C7"/>
            </a:solidFill>
          </a:ln>
        </p:spPr>
      </p:pic>
      <p:pic>
        <p:nvPicPr>
          <p:cNvPr id="8" name="Picture 7" descr="A black and white logo&#10;&#10;Description automatically generated">
            <a:extLst>
              <a:ext uri="{FF2B5EF4-FFF2-40B4-BE49-F238E27FC236}">
                <a16:creationId xmlns:a16="http://schemas.microsoft.com/office/drawing/2014/main" id="{D532BFA0-0B87-10AC-F71E-80A45E8C87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 y="4630"/>
            <a:ext cx="2392685" cy="966218"/>
          </a:xfrm>
          <a:prstGeom prst="rect">
            <a:avLst/>
          </a:prstGeom>
        </p:spPr>
      </p:pic>
    </p:spTree>
    <p:extLst>
      <p:ext uri="{BB962C8B-B14F-4D97-AF65-F5344CB8AC3E}">
        <p14:creationId xmlns:p14="http://schemas.microsoft.com/office/powerpoint/2010/main" val="86290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CF7B5-3F7C-766E-136D-F17AA20FAF2F}"/>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DCACC1EA-0C79-DFBD-BCB8-CD6D7289D38C}"/>
              </a:ext>
            </a:extLst>
          </p:cNvPr>
          <p:cNvSpPr txBox="1"/>
          <p:nvPr/>
        </p:nvSpPr>
        <p:spPr>
          <a:xfrm>
            <a:off x="609081" y="1126623"/>
            <a:ext cx="6865145" cy="838050"/>
          </a:xfrm>
          <a:prstGeom prst="rect">
            <a:avLst/>
          </a:prstGeom>
        </p:spPr>
        <p:txBody>
          <a:bodyPr vert="horz" wrap="square" lIns="0" tIns="67945" rIns="0" bIns="0" rtlCol="0" anchor="t">
            <a:spAutoFit/>
          </a:bodyPr>
          <a:lstStyle/>
          <a:p>
            <a:pPr marL="12700" marR="5080"/>
            <a:r>
              <a:rPr lang="en-US" sz="3200" b="1" kern="100">
                <a:solidFill>
                  <a:srgbClr val="234747"/>
                </a:solidFill>
                <a:latin typeface="Aptos"/>
                <a:cs typeface="Times New Roman"/>
              </a:rPr>
              <a:t>Key State obligations under the RTF</a:t>
            </a:r>
          </a:p>
          <a:p>
            <a:pPr marL="12700" marR="5080"/>
            <a:r>
              <a:rPr lang="en-US" kern="100">
                <a:solidFill>
                  <a:srgbClr val="234747"/>
                </a:solidFill>
                <a:latin typeface="Boston Black"/>
                <a:cs typeface="Times New Roman"/>
              </a:rPr>
              <a:t>ICESCR and General Comment 12</a:t>
            </a:r>
            <a:endParaRPr lang="en-US" kern="100">
              <a:solidFill>
                <a:srgbClr val="1A7074"/>
              </a:solidFill>
              <a:latin typeface="Boston Black"/>
              <a:cs typeface="Times New Roman"/>
            </a:endParaRPr>
          </a:p>
        </p:txBody>
      </p:sp>
      <p:sp>
        <p:nvSpPr>
          <p:cNvPr id="11" name="CuadroTexto 10">
            <a:extLst>
              <a:ext uri="{FF2B5EF4-FFF2-40B4-BE49-F238E27FC236}">
                <a16:creationId xmlns:a16="http://schemas.microsoft.com/office/drawing/2014/main" id="{52420ACE-8D4D-CFF8-71EB-4E97BDA08C0E}"/>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3A096AC8-7F72-E106-10D6-DA758B9CFB1E}"/>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9092F98E-6C8E-453A-13CF-0BD5A4A21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DE14341D-0C47-5C9A-AAB2-17F7F74F35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A2356648-1180-E6D5-F36C-C971E79AF6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
        <p:nvSpPr>
          <p:cNvPr id="6" name="Freeform 7">
            <a:extLst>
              <a:ext uri="{FF2B5EF4-FFF2-40B4-BE49-F238E27FC236}">
                <a16:creationId xmlns:a16="http://schemas.microsoft.com/office/drawing/2014/main" id="{01F69911-243F-372C-20FD-0788D27E6950}"/>
              </a:ext>
            </a:extLst>
          </p:cNvPr>
          <p:cNvSpPr/>
          <p:nvPr/>
        </p:nvSpPr>
        <p:spPr>
          <a:xfrm>
            <a:off x="609082" y="1964674"/>
            <a:ext cx="683006" cy="748416"/>
          </a:xfrm>
          <a:custGeom>
            <a:avLst/>
            <a:gdLst/>
            <a:ahLst/>
            <a:cxnLst/>
            <a:rect l="l" t="t" r="r" b="b"/>
            <a:pathLst>
              <a:path w="1264611" h="1264611">
                <a:moveTo>
                  <a:pt x="0" y="0"/>
                </a:moveTo>
                <a:lnTo>
                  <a:pt x="1264612" y="0"/>
                </a:lnTo>
                <a:lnTo>
                  <a:pt x="1264612" y="1264612"/>
                </a:lnTo>
                <a:lnTo>
                  <a:pt x="0" y="126461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5" name="Freeform 8">
            <a:extLst>
              <a:ext uri="{FF2B5EF4-FFF2-40B4-BE49-F238E27FC236}">
                <a16:creationId xmlns:a16="http://schemas.microsoft.com/office/drawing/2014/main" id="{53E29F11-D0AE-1171-82B3-37CA2A4695C9}"/>
              </a:ext>
            </a:extLst>
          </p:cNvPr>
          <p:cNvSpPr/>
          <p:nvPr/>
        </p:nvSpPr>
        <p:spPr>
          <a:xfrm>
            <a:off x="645265" y="2785188"/>
            <a:ext cx="646823" cy="563497"/>
          </a:xfrm>
          <a:custGeom>
            <a:avLst/>
            <a:gdLst/>
            <a:ahLst/>
            <a:cxnLst/>
            <a:rect l="l" t="t" r="r" b="b"/>
            <a:pathLst>
              <a:path w="908541" h="1101792">
                <a:moveTo>
                  <a:pt x="0" y="0"/>
                </a:moveTo>
                <a:lnTo>
                  <a:pt x="908540" y="0"/>
                </a:lnTo>
                <a:lnTo>
                  <a:pt x="908540" y="1101792"/>
                </a:lnTo>
                <a:lnTo>
                  <a:pt x="0" y="1101792"/>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6" name="Freeform 9">
            <a:extLst>
              <a:ext uri="{FF2B5EF4-FFF2-40B4-BE49-F238E27FC236}">
                <a16:creationId xmlns:a16="http://schemas.microsoft.com/office/drawing/2014/main" id="{366850ED-51F5-E9BA-FE10-E64ACA3997B3}"/>
              </a:ext>
            </a:extLst>
          </p:cNvPr>
          <p:cNvSpPr/>
          <p:nvPr/>
        </p:nvSpPr>
        <p:spPr>
          <a:xfrm>
            <a:off x="609081" y="3509316"/>
            <a:ext cx="646823" cy="563497"/>
          </a:xfrm>
          <a:custGeom>
            <a:avLst/>
            <a:gdLst/>
            <a:ahLst/>
            <a:cxnLst/>
            <a:rect l="l" t="t" r="r" b="b"/>
            <a:pathLst>
              <a:path w="974585" h="974584">
                <a:moveTo>
                  <a:pt x="0" y="0"/>
                </a:moveTo>
                <a:lnTo>
                  <a:pt x="974584" y="0"/>
                </a:lnTo>
                <a:lnTo>
                  <a:pt x="974584" y="974585"/>
                </a:lnTo>
                <a:lnTo>
                  <a:pt x="0" y="974585"/>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7" name="Freeform 10">
            <a:extLst>
              <a:ext uri="{FF2B5EF4-FFF2-40B4-BE49-F238E27FC236}">
                <a16:creationId xmlns:a16="http://schemas.microsoft.com/office/drawing/2014/main" id="{01A74C71-88D9-684A-796C-4EAE7EFBE956}"/>
              </a:ext>
            </a:extLst>
          </p:cNvPr>
          <p:cNvSpPr/>
          <p:nvPr/>
        </p:nvSpPr>
        <p:spPr>
          <a:xfrm>
            <a:off x="707918" y="4226524"/>
            <a:ext cx="646824" cy="706972"/>
          </a:xfrm>
          <a:custGeom>
            <a:avLst/>
            <a:gdLst/>
            <a:ahLst/>
            <a:cxnLst/>
            <a:rect l="l" t="t" r="r" b="b"/>
            <a:pathLst>
              <a:path w="951489" h="974583">
                <a:moveTo>
                  <a:pt x="0" y="0"/>
                </a:moveTo>
                <a:lnTo>
                  <a:pt x="951489" y="0"/>
                </a:lnTo>
                <a:lnTo>
                  <a:pt x="951489" y="974583"/>
                </a:lnTo>
                <a:lnTo>
                  <a:pt x="0" y="974583"/>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8" name="Freeform 11">
            <a:extLst>
              <a:ext uri="{FF2B5EF4-FFF2-40B4-BE49-F238E27FC236}">
                <a16:creationId xmlns:a16="http://schemas.microsoft.com/office/drawing/2014/main" id="{2B98A24D-CAC0-D828-4377-4C8CEFB0009E}"/>
              </a:ext>
            </a:extLst>
          </p:cNvPr>
          <p:cNvSpPr/>
          <p:nvPr/>
        </p:nvSpPr>
        <p:spPr>
          <a:xfrm>
            <a:off x="645265" y="4950652"/>
            <a:ext cx="775067" cy="706973"/>
          </a:xfrm>
          <a:custGeom>
            <a:avLst/>
            <a:gdLst/>
            <a:ahLst/>
            <a:cxnLst/>
            <a:rect l="l" t="t" r="r" b="b"/>
            <a:pathLst>
              <a:path w="811251" h="811251">
                <a:moveTo>
                  <a:pt x="0" y="0"/>
                </a:moveTo>
                <a:lnTo>
                  <a:pt x="811250" y="0"/>
                </a:lnTo>
                <a:lnTo>
                  <a:pt x="811250" y="811251"/>
                </a:lnTo>
                <a:lnTo>
                  <a:pt x="0" y="811251"/>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9" name="Freeform 12">
            <a:extLst>
              <a:ext uri="{FF2B5EF4-FFF2-40B4-BE49-F238E27FC236}">
                <a16:creationId xmlns:a16="http://schemas.microsoft.com/office/drawing/2014/main" id="{20282CC2-E27C-4D91-FD5D-D326DF7AC66E}"/>
              </a:ext>
            </a:extLst>
          </p:cNvPr>
          <p:cNvSpPr/>
          <p:nvPr/>
        </p:nvSpPr>
        <p:spPr>
          <a:xfrm>
            <a:off x="598178" y="5838442"/>
            <a:ext cx="822154" cy="748416"/>
          </a:xfrm>
          <a:custGeom>
            <a:avLst/>
            <a:gdLst/>
            <a:ahLst/>
            <a:cxnLst/>
            <a:rect l="l" t="t" r="r" b="b"/>
            <a:pathLst>
              <a:path w="947262" h="811251">
                <a:moveTo>
                  <a:pt x="0" y="0"/>
                </a:moveTo>
                <a:lnTo>
                  <a:pt x="947262" y="0"/>
                </a:lnTo>
                <a:lnTo>
                  <a:pt x="947262" y="811251"/>
                </a:lnTo>
                <a:lnTo>
                  <a:pt x="0" y="811251"/>
                </a:lnTo>
                <a:lnTo>
                  <a:pt x="0" y="0"/>
                </a:lnTo>
                <a:close/>
              </a:path>
            </a:pathLst>
          </a:custGeom>
          <a:blipFill>
            <a:blip r:embed="rId11" cstate="screen">
              <a:extLst>
                <a:ext uri="{28A0092B-C50C-407E-A947-70E740481C1C}">
                  <a14:useLocalDpi xmlns:a14="http://schemas.microsoft.com/office/drawing/2010/main"/>
                </a:ext>
              </a:extLst>
            </a:blip>
            <a:stretch>
              <a:fillRect t="-7339" b="-9426"/>
            </a:stretch>
          </a:blipFill>
        </p:spPr>
        <p:txBody>
          <a:bodyPr/>
          <a:lstStyle/>
          <a:p>
            <a:endParaRPr lang="en-IT"/>
          </a:p>
        </p:txBody>
      </p:sp>
      <p:graphicFrame>
        <p:nvGraphicFramePr>
          <p:cNvPr id="20" name="TextBox 6">
            <a:extLst>
              <a:ext uri="{FF2B5EF4-FFF2-40B4-BE49-F238E27FC236}">
                <a16:creationId xmlns:a16="http://schemas.microsoft.com/office/drawing/2014/main" id="{0DB20561-262F-EFDA-6BBB-01227A3A85EC}"/>
              </a:ext>
            </a:extLst>
          </p:cNvPr>
          <p:cNvGraphicFramePr/>
          <p:nvPr>
            <p:extLst>
              <p:ext uri="{D42A27DB-BD31-4B8C-83A1-F6EECF244321}">
                <p14:modId xmlns:p14="http://schemas.microsoft.com/office/powerpoint/2010/main" val="4057350063"/>
              </p:ext>
            </p:extLst>
          </p:nvPr>
        </p:nvGraphicFramePr>
        <p:xfrm>
          <a:off x="1610139" y="2206487"/>
          <a:ext cx="10229560" cy="438037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293030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42242" y="3670989"/>
            <a:ext cx="2767831" cy="413377"/>
          </a:xfrm>
          <a:prstGeom prst="rect">
            <a:avLst/>
          </a:prstGeom>
        </p:spPr>
      </p:pic>
      <p:grpSp>
        <p:nvGrpSpPr>
          <p:cNvPr id="2" name="Group 1"/>
          <p:cNvGrpSpPr/>
          <p:nvPr/>
        </p:nvGrpSpPr>
        <p:grpSpPr>
          <a:xfrm>
            <a:off x="10567513" y="2665688"/>
            <a:ext cx="1102201" cy="2539980"/>
            <a:chOff x="9189563" y="2475471"/>
            <a:chExt cx="1102201" cy="2539980"/>
          </a:xfrm>
        </p:grpSpPr>
        <p:sp>
          <p:nvSpPr>
            <p:cNvPr id="33" name="Freeform 5">
              <a:extLst>
                <a:ext uri="{FF2B5EF4-FFF2-40B4-BE49-F238E27FC236}">
                  <a16:creationId xmlns:a16="http://schemas.microsoft.com/office/drawing/2014/main" id="{E8011C8B-EC28-3845-B9F8-9E070BC2CEF4}"/>
                </a:ext>
              </a:extLst>
            </p:cNvPr>
            <p:cNvSpPr>
              <a:spLocks/>
            </p:cNvSpPr>
            <p:nvPr/>
          </p:nvSpPr>
          <p:spPr bwMode="auto">
            <a:xfrm>
              <a:off x="9399863" y="2475471"/>
              <a:ext cx="891901" cy="2539980"/>
            </a:xfrm>
            <a:custGeom>
              <a:avLst/>
              <a:gdLst>
                <a:gd name="T0" fmla="*/ 96 w 192"/>
                <a:gd name="T1" fmla="*/ 0 h 546"/>
                <a:gd name="T2" fmla="*/ 51 w 192"/>
                <a:gd name="T3" fmla="*/ 0 h 546"/>
                <a:gd name="T4" fmla="*/ 51 w 192"/>
                <a:gd name="T5" fmla="*/ 33 h 546"/>
                <a:gd name="T6" fmla="*/ 0 w 192"/>
                <a:gd name="T7" fmla="*/ 273 h 546"/>
                <a:gd name="T8" fmla="*/ 51 w 192"/>
                <a:gd name="T9" fmla="*/ 513 h 546"/>
                <a:gd name="T10" fmla="*/ 51 w 192"/>
                <a:gd name="T11" fmla="*/ 546 h 546"/>
                <a:gd name="T12" fmla="*/ 96 w 192"/>
                <a:gd name="T13" fmla="*/ 546 h 546"/>
                <a:gd name="T14" fmla="*/ 192 w 192"/>
                <a:gd name="T15" fmla="*/ 273 h 546"/>
                <a:gd name="T16" fmla="*/ 96 w 192"/>
                <a:gd name="T17"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546">
                  <a:moveTo>
                    <a:pt x="96" y="0"/>
                  </a:moveTo>
                  <a:cubicBezTo>
                    <a:pt x="51" y="0"/>
                    <a:pt x="51" y="0"/>
                    <a:pt x="51" y="0"/>
                  </a:cubicBezTo>
                  <a:cubicBezTo>
                    <a:pt x="51" y="33"/>
                    <a:pt x="51" y="33"/>
                    <a:pt x="51" y="33"/>
                  </a:cubicBezTo>
                  <a:cubicBezTo>
                    <a:pt x="21" y="79"/>
                    <a:pt x="0" y="169"/>
                    <a:pt x="0" y="273"/>
                  </a:cubicBezTo>
                  <a:cubicBezTo>
                    <a:pt x="0" y="377"/>
                    <a:pt x="21" y="467"/>
                    <a:pt x="51" y="513"/>
                  </a:cubicBezTo>
                  <a:cubicBezTo>
                    <a:pt x="51" y="546"/>
                    <a:pt x="51" y="546"/>
                    <a:pt x="51" y="546"/>
                  </a:cubicBezTo>
                  <a:cubicBezTo>
                    <a:pt x="96" y="546"/>
                    <a:pt x="96" y="546"/>
                    <a:pt x="96" y="546"/>
                  </a:cubicBezTo>
                  <a:cubicBezTo>
                    <a:pt x="149" y="546"/>
                    <a:pt x="192" y="424"/>
                    <a:pt x="192" y="273"/>
                  </a:cubicBezTo>
                  <a:cubicBezTo>
                    <a:pt x="192" y="122"/>
                    <a:pt x="149" y="0"/>
                    <a:pt x="96" y="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val 6">
              <a:extLst>
                <a:ext uri="{FF2B5EF4-FFF2-40B4-BE49-F238E27FC236}">
                  <a16:creationId xmlns:a16="http://schemas.microsoft.com/office/drawing/2014/main" id="{6A34AB09-FD24-794B-A82C-AA349FC10287}"/>
                </a:ext>
              </a:extLst>
            </p:cNvPr>
            <p:cNvSpPr>
              <a:spLocks noChangeArrowheads="1"/>
            </p:cNvSpPr>
            <p:nvPr/>
          </p:nvSpPr>
          <p:spPr bwMode="auto">
            <a:xfrm>
              <a:off x="9189563" y="2475471"/>
              <a:ext cx="888918" cy="2539980"/>
            </a:xfrm>
            <a:prstGeom prst="ellipse">
              <a:avLst/>
            </a:prstGeom>
            <a:solidFill>
              <a:srgbClr val="D0D0C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val 7">
              <a:extLst>
                <a:ext uri="{FF2B5EF4-FFF2-40B4-BE49-F238E27FC236}">
                  <a16:creationId xmlns:a16="http://schemas.microsoft.com/office/drawing/2014/main" id="{C19AD6F2-7BED-2348-A166-8630639A268A}"/>
                </a:ext>
              </a:extLst>
            </p:cNvPr>
            <p:cNvSpPr>
              <a:spLocks noChangeArrowheads="1"/>
            </p:cNvSpPr>
            <p:nvPr/>
          </p:nvSpPr>
          <p:spPr bwMode="auto">
            <a:xfrm>
              <a:off x="9241765" y="2732005"/>
              <a:ext cx="709942" cy="2026913"/>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val 8">
              <a:extLst>
                <a:ext uri="{FF2B5EF4-FFF2-40B4-BE49-F238E27FC236}">
                  <a16:creationId xmlns:a16="http://schemas.microsoft.com/office/drawing/2014/main" id="{0EAEF041-BB78-4743-AC66-361B8413C061}"/>
                </a:ext>
              </a:extLst>
            </p:cNvPr>
            <p:cNvSpPr>
              <a:spLocks noChangeArrowheads="1"/>
            </p:cNvSpPr>
            <p:nvPr/>
          </p:nvSpPr>
          <p:spPr bwMode="auto">
            <a:xfrm>
              <a:off x="9305899" y="3024333"/>
              <a:ext cx="507101" cy="1442256"/>
            </a:xfrm>
            <a:prstGeom prst="ellipse">
              <a:avLst/>
            </a:prstGeom>
            <a:solidFill>
              <a:srgbClr val="D0D0C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val 9">
              <a:extLst>
                <a:ext uri="{FF2B5EF4-FFF2-40B4-BE49-F238E27FC236}">
                  <a16:creationId xmlns:a16="http://schemas.microsoft.com/office/drawing/2014/main" id="{85B3F1F1-A18C-2045-A5A8-F500BEE20873}"/>
                </a:ext>
              </a:extLst>
            </p:cNvPr>
            <p:cNvSpPr>
              <a:spLocks noChangeArrowheads="1"/>
            </p:cNvSpPr>
            <p:nvPr/>
          </p:nvSpPr>
          <p:spPr bwMode="auto">
            <a:xfrm>
              <a:off x="9367049" y="3270427"/>
              <a:ext cx="334090" cy="950069"/>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10">
              <a:extLst>
                <a:ext uri="{FF2B5EF4-FFF2-40B4-BE49-F238E27FC236}">
                  <a16:creationId xmlns:a16="http://schemas.microsoft.com/office/drawing/2014/main" id="{5AD92937-8582-7947-9E07-44A35B1D5B1A}"/>
                </a:ext>
              </a:extLst>
            </p:cNvPr>
            <p:cNvSpPr>
              <a:spLocks noChangeArrowheads="1"/>
            </p:cNvSpPr>
            <p:nvPr/>
          </p:nvSpPr>
          <p:spPr bwMode="auto">
            <a:xfrm>
              <a:off x="9437148" y="3531435"/>
              <a:ext cx="152130" cy="428053"/>
            </a:xfrm>
            <a:prstGeom prst="ellipse">
              <a:avLst/>
            </a:pr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2"/>
          <p:cNvGrpSpPr/>
          <p:nvPr/>
        </p:nvGrpSpPr>
        <p:grpSpPr>
          <a:xfrm>
            <a:off x="9561153" y="3875820"/>
            <a:ext cx="674146" cy="64134"/>
            <a:chOff x="9588443" y="3713394"/>
            <a:chExt cx="674146" cy="64134"/>
          </a:xfrm>
          <a:solidFill>
            <a:srgbClr val="97999B"/>
          </a:solidFill>
        </p:grpSpPr>
        <p:sp>
          <p:nvSpPr>
            <p:cNvPr id="39" name="Freeform 11">
              <a:extLst>
                <a:ext uri="{FF2B5EF4-FFF2-40B4-BE49-F238E27FC236}">
                  <a16:creationId xmlns:a16="http://schemas.microsoft.com/office/drawing/2014/main" id="{DE3DB427-130A-5847-B3F1-83D30839E758}"/>
                </a:ext>
              </a:extLst>
            </p:cNvPr>
            <p:cNvSpPr>
              <a:spLocks/>
            </p:cNvSpPr>
            <p:nvPr/>
          </p:nvSpPr>
          <p:spPr bwMode="auto">
            <a:xfrm>
              <a:off x="9588443" y="3746207"/>
              <a:ext cx="674146" cy="31321"/>
            </a:xfrm>
            <a:custGeom>
              <a:avLst/>
              <a:gdLst>
                <a:gd name="T0" fmla="*/ 418 w 452"/>
                <a:gd name="T1" fmla="*/ 0 h 21"/>
                <a:gd name="T2" fmla="*/ 418 w 452"/>
                <a:gd name="T3" fmla="*/ 0 h 21"/>
                <a:gd name="T4" fmla="*/ 0 w 452"/>
                <a:gd name="T5" fmla="*/ 0 h 21"/>
                <a:gd name="T6" fmla="*/ 0 w 452"/>
                <a:gd name="T7" fmla="*/ 21 h 21"/>
                <a:gd name="T8" fmla="*/ 418 w 452"/>
                <a:gd name="T9" fmla="*/ 21 h 21"/>
                <a:gd name="T10" fmla="*/ 452 w 452"/>
                <a:gd name="T11" fmla="*/ 0 h 21"/>
                <a:gd name="T12" fmla="*/ 418 w 45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52" h="21">
                  <a:moveTo>
                    <a:pt x="418" y="0"/>
                  </a:moveTo>
                  <a:lnTo>
                    <a:pt x="418" y="0"/>
                  </a:lnTo>
                  <a:lnTo>
                    <a:pt x="0" y="0"/>
                  </a:lnTo>
                  <a:lnTo>
                    <a:pt x="0" y="21"/>
                  </a:lnTo>
                  <a:lnTo>
                    <a:pt x="418" y="21"/>
                  </a:lnTo>
                  <a:lnTo>
                    <a:pt x="452" y="0"/>
                  </a:lnTo>
                  <a:lnTo>
                    <a:pt x="41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12">
              <a:extLst>
                <a:ext uri="{FF2B5EF4-FFF2-40B4-BE49-F238E27FC236}">
                  <a16:creationId xmlns:a16="http://schemas.microsoft.com/office/drawing/2014/main" id="{CA36FD58-A8D0-8A4D-A082-18B80C676F84}"/>
                </a:ext>
              </a:extLst>
            </p:cNvPr>
            <p:cNvSpPr>
              <a:spLocks/>
            </p:cNvSpPr>
            <p:nvPr/>
          </p:nvSpPr>
          <p:spPr bwMode="auto">
            <a:xfrm>
              <a:off x="9588443" y="3713394"/>
              <a:ext cx="674146" cy="32812"/>
            </a:xfrm>
            <a:custGeom>
              <a:avLst/>
              <a:gdLst>
                <a:gd name="T0" fmla="*/ 452 w 452"/>
                <a:gd name="T1" fmla="*/ 22 h 22"/>
                <a:gd name="T2" fmla="*/ 418 w 452"/>
                <a:gd name="T3" fmla="*/ 0 h 22"/>
                <a:gd name="T4" fmla="*/ 418 w 452"/>
                <a:gd name="T5" fmla="*/ 0 h 22"/>
                <a:gd name="T6" fmla="*/ 0 w 452"/>
                <a:gd name="T7" fmla="*/ 0 h 22"/>
                <a:gd name="T8" fmla="*/ 0 w 452"/>
                <a:gd name="T9" fmla="*/ 22 h 22"/>
                <a:gd name="T10" fmla="*/ 437 w 452"/>
                <a:gd name="T11" fmla="*/ 22 h 22"/>
                <a:gd name="T12" fmla="*/ 437 w 452"/>
                <a:gd name="T13" fmla="*/ 22 h 22"/>
                <a:gd name="T14" fmla="*/ 452 w 45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22">
                  <a:moveTo>
                    <a:pt x="452" y="22"/>
                  </a:moveTo>
                  <a:lnTo>
                    <a:pt x="418" y="0"/>
                  </a:lnTo>
                  <a:lnTo>
                    <a:pt x="418" y="0"/>
                  </a:lnTo>
                  <a:lnTo>
                    <a:pt x="0" y="0"/>
                  </a:lnTo>
                  <a:lnTo>
                    <a:pt x="0" y="22"/>
                  </a:lnTo>
                  <a:lnTo>
                    <a:pt x="437" y="22"/>
                  </a:lnTo>
                  <a:lnTo>
                    <a:pt x="437" y="22"/>
                  </a:lnTo>
                  <a:lnTo>
                    <a:pt x="452" y="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Freeform 16">
            <a:extLst>
              <a:ext uri="{FF2B5EF4-FFF2-40B4-BE49-F238E27FC236}">
                <a16:creationId xmlns:a16="http://schemas.microsoft.com/office/drawing/2014/main" id="{2192A157-F2B8-D743-A4BA-67319ED16AFF}"/>
              </a:ext>
            </a:extLst>
          </p:cNvPr>
          <p:cNvSpPr>
            <a:spLocks/>
          </p:cNvSpPr>
          <p:nvPr/>
        </p:nvSpPr>
        <p:spPr bwMode="auto">
          <a:xfrm>
            <a:off x="6223676" y="3803590"/>
            <a:ext cx="2450492" cy="1897155"/>
          </a:xfrm>
          <a:custGeom>
            <a:avLst/>
            <a:gdLst>
              <a:gd name="T0" fmla="*/ 356 w 527"/>
              <a:gd name="T1" fmla="*/ 146 h 408"/>
              <a:gd name="T2" fmla="*/ 66 w 527"/>
              <a:gd name="T3" fmla="*/ 408 h 408"/>
              <a:gd name="T4" fmla="*/ 72 w 527"/>
              <a:gd name="T5" fmla="*/ 330 h 408"/>
              <a:gd name="T6" fmla="*/ 0 w 527"/>
              <a:gd name="T7" fmla="*/ 331 h 408"/>
              <a:gd name="T8" fmla="*/ 312 w 527"/>
              <a:gd name="T9" fmla="*/ 69 h 408"/>
              <a:gd name="T10" fmla="*/ 527 w 527"/>
              <a:gd name="T11" fmla="*/ 0 h 408"/>
              <a:gd name="T12" fmla="*/ 527 w 527"/>
              <a:gd name="T13" fmla="*/ 50 h 408"/>
              <a:gd name="T14" fmla="*/ 356 w 527"/>
              <a:gd name="T15" fmla="*/ 146 h 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408">
                <a:moveTo>
                  <a:pt x="356" y="146"/>
                </a:moveTo>
                <a:cubicBezTo>
                  <a:pt x="66" y="408"/>
                  <a:pt x="66" y="408"/>
                  <a:pt x="66" y="408"/>
                </a:cubicBezTo>
                <a:cubicBezTo>
                  <a:pt x="72" y="330"/>
                  <a:pt x="72" y="330"/>
                  <a:pt x="72" y="330"/>
                </a:cubicBezTo>
                <a:cubicBezTo>
                  <a:pt x="0" y="331"/>
                  <a:pt x="0" y="331"/>
                  <a:pt x="0" y="331"/>
                </a:cubicBezTo>
                <a:cubicBezTo>
                  <a:pt x="312" y="69"/>
                  <a:pt x="312" y="69"/>
                  <a:pt x="312" y="69"/>
                </a:cubicBezTo>
                <a:cubicBezTo>
                  <a:pt x="364" y="27"/>
                  <a:pt x="413" y="0"/>
                  <a:pt x="527" y="0"/>
                </a:cubicBezTo>
                <a:cubicBezTo>
                  <a:pt x="527" y="50"/>
                  <a:pt x="527" y="50"/>
                  <a:pt x="527" y="50"/>
                </a:cubicBezTo>
                <a:cubicBezTo>
                  <a:pt x="469" y="55"/>
                  <a:pt x="396" y="105"/>
                  <a:pt x="356" y="146"/>
                </a:cubicBezTo>
                <a:close/>
              </a:path>
            </a:pathLst>
          </a:custGeom>
          <a:solidFill>
            <a:srgbClr val="009A44"/>
          </a:solidFill>
          <a:ln w="1905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17">
            <a:extLst>
              <a:ext uri="{FF2B5EF4-FFF2-40B4-BE49-F238E27FC236}">
                <a16:creationId xmlns:a16="http://schemas.microsoft.com/office/drawing/2014/main" id="{C49E0F68-5A09-3648-B552-BFE3A65C9A0B}"/>
              </a:ext>
            </a:extLst>
          </p:cNvPr>
          <p:cNvSpPr>
            <a:spLocks/>
          </p:cNvSpPr>
          <p:nvPr/>
        </p:nvSpPr>
        <p:spPr bwMode="auto">
          <a:xfrm>
            <a:off x="6192656" y="2145493"/>
            <a:ext cx="2450492" cy="1898647"/>
          </a:xfrm>
          <a:custGeom>
            <a:avLst/>
            <a:gdLst>
              <a:gd name="T0" fmla="*/ 356 w 527"/>
              <a:gd name="T1" fmla="*/ 262 h 408"/>
              <a:gd name="T2" fmla="*/ 66 w 527"/>
              <a:gd name="T3" fmla="*/ 0 h 408"/>
              <a:gd name="T4" fmla="*/ 72 w 527"/>
              <a:gd name="T5" fmla="*/ 78 h 408"/>
              <a:gd name="T6" fmla="*/ 0 w 527"/>
              <a:gd name="T7" fmla="*/ 77 h 408"/>
              <a:gd name="T8" fmla="*/ 312 w 527"/>
              <a:gd name="T9" fmla="*/ 339 h 408"/>
              <a:gd name="T10" fmla="*/ 527 w 527"/>
              <a:gd name="T11" fmla="*/ 408 h 408"/>
              <a:gd name="T12" fmla="*/ 527 w 527"/>
              <a:gd name="T13" fmla="*/ 358 h 408"/>
              <a:gd name="T14" fmla="*/ 356 w 527"/>
              <a:gd name="T15" fmla="*/ 262 h 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408">
                <a:moveTo>
                  <a:pt x="356" y="262"/>
                </a:moveTo>
                <a:cubicBezTo>
                  <a:pt x="66" y="0"/>
                  <a:pt x="66" y="0"/>
                  <a:pt x="66" y="0"/>
                </a:cubicBezTo>
                <a:cubicBezTo>
                  <a:pt x="72" y="78"/>
                  <a:pt x="72" y="78"/>
                  <a:pt x="72" y="78"/>
                </a:cubicBezTo>
                <a:cubicBezTo>
                  <a:pt x="0" y="77"/>
                  <a:pt x="0" y="77"/>
                  <a:pt x="0" y="77"/>
                </a:cubicBezTo>
                <a:cubicBezTo>
                  <a:pt x="312" y="339"/>
                  <a:pt x="312" y="339"/>
                  <a:pt x="312" y="339"/>
                </a:cubicBezTo>
                <a:cubicBezTo>
                  <a:pt x="364" y="381"/>
                  <a:pt x="413" y="408"/>
                  <a:pt x="527" y="408"/>
                </a:cubicBezTo>
                <a:cubicBezTo>
                  <a:pt x="527" y="358"/>
                  <a:pt x="527" y="358"/>
                  <a:pt x="527" y="358"/>
                </a:cubicBezTo>
                <a:cubicBezTo>
                  <a:pt x="469" y="353"/>
                  <a:pt x="396" y="303"/>
                  <a:pt x="356" y="262"/>
                </a:cubicBezTo>
                <a:close/>
              </a:path>
            </a:pathLst>
          </a:custGeom>
          <a:solidFill>
            <a:srgbClr val="197074"/>
          </a:solidFill>
          <a:ln w="1905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Rectangle 18">
            <a:extLst>
              <a:ext uri="{FF2B5EF4-FFF2-40B4-BE49-F238E27FC236}">
                <a16:creationId xmlns:a16="http://schemas.microsoft.com/office/drawing/2014/main" id="{1B10E203-C85D-CB40-8254-DAC43BAB5AD6}"/>
              </a:ext>
            </a:extLst>
          </p:cNvPr>
          <p:cNvSpPr>
            <a:spLocks noChangeArrowheads="1"/>
          </p:cNvSpPr>
          <p:nvPr/>
        </p:nvSpPr>
        <p:spPr bwMode="auto">
          <a:xfrm>
            <a:off x="8664460" y="3819344"/>
            <a:ext cx="292329" cy="232669"/>
          </a:xfrm>
          <a:prstGeom prst="rect">
            <a:avLst/>
          </a:prstGeom>
          <a:solidFill>
            <a:srgbClr val="53565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Rectangle 20">
            <a:extLst>
              <a:ext uri="{FF2B5EF4-FFF2-40B4-BE49-F238E27FC236}">
                <a16:creationId xmlns:a16="http://schemas.microsoft.com/office/drawing/2014/main" id="{7585C434-5328-304B-A76A-DF1BD6E15383}"/>
              </a:ext>
            </a:extLst>
          </p:cNvPr>
          <p:cNvSpPr>
            <a:spLocks noChangeArrowheads="1"/>
          </p:cNvSpPr>
          <p:nvPr/>
        </p:nvSpPr>
        <p:spPr bwMode="auto">
          <a:xfrm>
            <a:off x="9001135" y="3728365"/>
            <a:ext cx="483237" cy="414628"/>
          </a:xfrm>
          <a:prstGeom prst="rect">
            <a:avLst/>
          </a:prstGeom>
          <a:solidFill>
            <a:srgbClr val="75787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22">
            <a:extLst>
              <a:ext uri="{FF2B5EF4-FFF2-40B4-BE49-F238E27FC236}">
                <a16:creationId xmlns:a16="http://schemas.microsoft.com/office/drawing/2014/main" id="{2193B1A2-A599-084F-AF90-A0026C1E9D41}"/>
              </a:ext>
            </a:extLst>
          </p:cNvPr>
          <p:cNvSpPr>
            <a:spLocks/>
          </p:cNvSpPr>
          <p:nvPr/>
        </p:nvSpPr>
        <p:spPr bwMode="auto">
          <a:xfrm>
            <a:off x="9473156" y="3711616"/>
            <a:ext cx="87997" cy="414630"/>
          </a:xfrm>
          <a:custGeom>
            <a:avLst/>
            <a:gdLst>
              <a:gd name="T0" fmla="*/ 0 w 59"/>
              <a:gd name="T1" fmla="*/ 278 h 278"/>
              <a:gd name="T2" fmla="*/ 59 w 59"/>
              <a:gd name="T3" fmla="*/ 219 h 278"/>
              <a:gd name="T4" fmla="*/ 59 w 59"/>
              <a:gd name="T5" fmla="*/ 60 h 278"/>
              <a:gd name="T6" fmla="*/ 0 w 59"/>
              <a:gd name="T7" fmla="*/ 0 h 278"/>
              <a:gd name="T8" fmla="*/ 0 w 59"/>
              <a:gd name="T9" fmla="*/ 278 h 278"/>
            </a:gdLst>
            <a:ahLst/>
            <a:cxnLst>
              <a:cxn ang="0">
                <a:pos x="T0" y="T1"/>
              </a:cxn>
              <a:cxn ang="0">
                <a:pos x="T2" y="T3"/>
              </a:cxn>
              <a:cxn ang="0">
                <a:pos x="T4" y="T5"/>
              </a:cxn>
              <a:cxn ang="0">
                <a:pos x="T6" y="T7"/>
              </a:cxn>
              <a:cxn ang="0">
                <a:pos x="T8" y="T9"/>
              </a:cxn>
            </a:cxnLst>
            <a:rect l="0" t="0" r="r" b="b"/>
            <a:pathLst>
              <a:path w="59" h="278">
                <a:moveTo>
                  <a:pt x="0" y="278"/>
                </a:moveTo>
                <a:lnTo>
                  <a:pt x="59" y="219"/>
                </a:lnTo>
                <a:lnTo>
                  <a:pt x="59" y="60"/>
                </a:lnTo>
                <a:lnTo>
                  <a:pt x="0" y="0"/>
                </a:lnTo>
                <a:lnTo>
                  <a:pt x="0" y="278"/>
                </a:lnTo>
                <a:close/>
              </a:path>
            </a:pathLst>
          </a:custGeom>
          <a:solidFill>
            <a:srgbClr val="63666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23">
            <a:extLst>
              <a:ext uri="{FF2B5EF4-FFF2-40B4-BE49-F238E27FC236}">
                <a16:creationId xmlns:a16="http://schemas.microsoft.com/office/drawing/2014/main" id="{5C5B238B-7EF6-5A40-84C0-BB922784746B}"/>
              </a:ext>
            </a:extLst>
          </p:cNvPr>
          <p:cNvSpPr>
            <a:spLocks/>
          </p:cNvSpPr>
          <p:nvPr/>
        </p:nvSpPr>
        <p:spPr bwMode="auto">
          <a:xfrm>
            <a:off x="8956789" y="3728363"/>
            <a:ext cx="60420" cy="414630"/>
          </a:xfrm>
          <a:custGeom>
            <a:avLst/>
            <a:gdLst>
              <a:gd name="T0" fmla="*/ 59 w 59"/>
              <a:gd name="T1" fmla="*/ 0 h 278"/>
              <a:gd name="T2" fmla="*/ 0 w 59"/>
              <a:gd name="T3" fmla="*/ 60 h 278"/>
              <a:gd name="T4" fmla="*/ 0 w 59"/>
              <a:gd name="T5" fmla="*/ 219 h 278"/>
              <a:gd name="T6" fmla="*/ 59 w 59"/>
              <a:gd name="T7" fmla="*/ 278 h 278"/>
              <a:gd name="T8" fmla="*/ 59 w 59"/>
              <a:gd name="T9" fmla="*/ 0 h 278"/>
            </a:gdLst>
            <a:ahLst/>
            <a:cxnLst>
              <a:cxn ang="0">
                <a:pos x="T0" y="T1"/>
              </a:cxn>
              <a:cxn ang="0">
                <a:pos x="T2" y="T3"/>
              </a:cxn>
              <a:cxn ang="0">
                <a:pos x="T4" y="T5"/>
              </a:cxn>
              <a:cxn ang="0">
                <a:pos x="T6" y="T7"/>
              </a:cxn>
              <a:cxn ang="0">
                <a:pos x="T8" y="T9"/>
              </a:cxn>
            </a:cxnLst>
            <a:rect l="0" t="0" r="r" b="b"/>
            <a:pathLst>
              <a:path w="59" h="278">
                <a:moveTo>
                  <a:pt x="59" y="0"/>
                </a:moveTo>
                <a:lnTo>
                  <a:pt x="0" y="60"/>
                </a:lnTo>
                <a:lnTo>
                  <a:pt x="0" y="219"/>
                </a:lnTo>
                <a:lnTo>
                  <a:pt x="59" y="278"/>
                </a:lnTo>
                <a:lnTo>
                  <a:pt x="59" y="0"/>
                </a:lnTo>
                <a:close/>
              </a:path>
            </a:pathLst>
          </a:custGeom>
          <a:solidFill>
            <a:srgbClr val="63666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Rectangle 24">
            <a:extLst>
              <a:ext uri="{FF2B5EF4-FFF2-40B4-BE49-F238E27FC236}">
                <a16:creationId xmlns:a16="http://schemas.microsoft.com/office/drawing/2014/main" id="{7AF885FE-2DD7-2F4D-8CC0-2DD5F5CB189F}"/>
              </a:ext>
            </a:extLst>
          </p:cNvPr>
          <p:cNvSpPr>
            <a:spLocks noChangeArrowheads="1"/>
          </p:cNvSpPr>
          <p:nvPr/>
        </p:nvSpPr>
        <p:spPr bwMode="auto">
          <a:xfrm>
            <a:off x="8636881" y="3819344"/>
            <a:ext cx="37287" cy="23267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2" name="Group 235">
            <a:extLst>
              <a:ext uri="{FF2B5EF4-FFF2-40B4-BE49-F238E27FC236}">
                <a16:creationId xmlns:a16="http://schemas.microsoft.com/office/drawing/2014/main" id="{FAD1B516-AA07-374D-919F-CD63F9A6D8CC}"/>
              </a:ext>
            </a:extLst>
          </p:cNvPr>
          <p:cNvGrpSpPr>
            <a:grpSpLocks noChangeAspect="1"/>
          </p:cNvGrpSpPr>
          <p:nvPr/>
        </p:nvGrpSpPr>
        <p:grpSpPr bwMode="auto">
          <a:xfrm>
            <a:off x="5999345" y="1996443"/>
            <a:ext cx="481296" cy="481296"/>
            <a:chOff x="4264" y="792"/>
            <a:chExt cx="340" cy="340"/>
          </a:xfrm>
          <a:solidFill>
            <a:schemeClr val="accent1"/>
          </a:solidFill>
        </p:grpSpPr>
        <p:sp>
          <p:nvSpPr>
            <p:cNvPr id="83" name="Freeform 236">
              <a:extLst>
                <a:ext uri="{FF2B5EF4-FFF2-40B4-BE49-F238E27FC236}">
                  <a16:creationId xmlns:a16="http://schemas.microsoft.com/office/drawing/2014/main" id="{DE1AA34B-EFD1-F24D-B02D-8AFDA94DF203}"/>
                </a:ext>
              </a:extLst>
            </p:cNvPr>
            <p:cNvSpPr>
              <a:spLocks noEditPoints="1"/>
            </p:cNvSpPr>
            <p:nvPr/>
          </p:nvSpPr>
          <p:spPr bwMode="auto">
            <a:xfrm>
              <a:off x="4264" y="792"/>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237">
              <a:extLst>
                <a:ext uri="{FF2B5EF4-FFF2-40B4-BE49-F238E27FC236}">
                  <a16:creationId xmlns:a16="http://schemas.microsoft.com/office/drawing/2014/main" id="{3E001F9C-BB50-FE4D-B1F1-38E42C0F66AD}"/>
                </a:ext>
              </a:extLst>
            </p:cNvPr>
            <p:cNvSpPr>
              <a:spLocks noEditPoints="1"/>
            </p:cNvSpPr>
            <p:nvPr/>
          </p:nvSpPr>
          <p:spPr bwMode="auto">
            <a:xfrm>
              <a:off x="4328" y="884"/>
              <a:ext cx="127" cy="113"/>
            </a:xfrm>
            <a:custGeom>
              <a:avLst/>
              <a:gdLst>
                <a:gd name="T0" fmla="*/ 192 w 192"/>
                <a:gd name="T1" fmla="*/ 118 h 171"/>
                <a:gd name="T2" fmla="*/ 192 w 192"/>
                <a:gd name="T3" fmla="*/ 11 h 171"/>
                <a:gd name="T4" fmla="*/ 181 w 192"/>
                <a:gd name="T5" fmla="*/ 0 h 171"/>
                <a:gd name="T6" fmla="*/ 10 w 192"/>
                <a:gd name="T7" fmla="*/ 0 h 171"/>
                <a:gd name="T8" fmla="*/ 0 w 192"/>
                <a:gd name="T9" fmla="*/ 11 h 171"/>
                <a:gd name="T10" fmla="*/ 0 w 192"/>
                <a:gd name="T11" fmla="*/ 118 h 171"/>
                <a:gd name="T12" fmla="*/ 10 w 192"/>
                <a:gd name="T13" fmla="*/ 128 h 171"/>
                <a:gd name="T14" fmla="*/ 32 w 192"/>
                <a:gd name="T15" fmla="*/ 128 h 171"/>
                <a:gd name="T16" fmla="*/ 32 w 192"/>
                <a:gd name="T17" fmla="*/ 160 h 171"/>
                <a:gd name="T18" fmla="*/ 38 w 192"/>
                <a:gd name="T19" fmla="*/ 170 h 171"/>
                <a:gd name="T20" fmla="*/ 42 w 192"/>
                <a:gd name="T21" fmla="*/ 171 h 171"/>
                <a:gd name="T22" fmla="*/ 50 w 192"/>
                <a:gd name="T23" fmla="*/ 168 h 171"/>
                <a:gd name="T24" fmla="*/ 89 w 192"/>
                <a:gd name="T25" fmla="*/ 128 h 171"/>
                <a:gd name="T26" fmla="*/ 181 w 192"/>
                <a:gd name="T27" fmla="*/ 128 h 171"/>
                <a:gd name="T28" fmla="*/ 192 w 192"/>
                <a:gd name="T29" fmla="*/ 118 h 171"/>
                <a:gd name="T30" fmla="*/ 170 w 192"/>
                <a:gd name="T31" fmla="*/ 107 h 171"/>
                <a:gd name="T32" fmla="*/ 85 w 192"/>
                <a:gd name="T33" fmla="*/ 107 h 171"/>
                <a:gd name="T34" fmla="*/ 77 w 192"/>
                <a:gd name="T35" fmla="*/ 110 h 171"/>
                <a:gd name="T36" fmla="*/ 53 w 192"/>
                <a:gd name="T37" fmla="*/ 135 h 171"/>
                <a:gd name="T38" fmla="*/ 53 w 192"/>
                <a:gd name="T39" fmla="*/ 118 h 171"/>
                <a:gd name="T40" fmla="*/ 42 w 192"/>
                <a:gd name="T41" fmla="*/ 107 h 171"/>
                <a:gd name="T42" fmla="*/ 21 w 192"/>
                <a:gd name="T43" fmla="*/ 107 h 171"/>
                <a:gd name="T44" fmla="*/ 21 w 192"/>
                <a:gd name="T45" fmla="*/ 22 h 171"/>
                <a:gd name="T46" fmla="*/ 170 w 192"/>
                <a:gd name="T47" fmla="*/ 22 h 171"/>
                <a:gd name="T48" fmla="*/ 170 w 192"/>
                <a:gd name="T49" fmla="*/ 10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71">
                  <a:moveTo>
                    <a:pt x="192" y="118"/>
                  </a:moveTo>
                  <a:cubicBezTo>
                    <a:pt x="192" y="11"/>
                    <a:pt x="192" y="11"/>
                    <a:pt x="192" y="11"/>
                  </a:cubicBezTo>
                  <a:cubicBezTo>
                    <a:pt x="192" y="5"/>
                    <a:pt x="187" y="0"/>
                    <a:pt x="181" y="0"/>
                  </a:cubicBezTo>
                  <a:cubicBezTo>
                    <a:pt x="10" y="0"/>
                    <a:pt x="10" y="0"/>
                    <a:pt x="10" y="0"/>
                  </a:cubicBezTo>
                  <a:cubicBezTo>
                    <a:pt x="4" y="0"/>
                    <a:pt x="0" y="5"/>
                    <a:pt x="0" y="11"/>
                  </a:cubicBezTo>
                  <a:cubicBezTo>
                    <a:pt x="0" y="118"/>
                    <a:pt x="0" y="118"/>
                    <a:pt x="0" y="118"/>
                  </a:cubicBezTo>
                  <a:cubicBezTo>
                    <a:pt x="0" y="124"/>
                    <a:pt x="4" y="128"/>
                    <a:pt x="10" y="128"/>
                  </a:cubicBezTo>
                  <a:cubicBezTo>
                    <a:pt x="32" y="128"/>
                    <a:pt x="32" y="128"/>
                    <a:pt x="32" y="128"/>
                  </a:cubicBezTo>
                  <a:cubicBezTo>
                    <a:pt x="32" y="160"/>
                    <a:pt x="32" y="160"/>
                    <a:pt x="32" y="160"/>
                  </a:cubicBezTo>
                  <a:cubicBezTo>
                    <a:pt x="32" y="165"/>
                    <a:pt x="34" y="169"/>
                    <a:pt x="38" y="170"/>
                  </a:cubicBezTo>
                  <a:cubicBezTo>
                    <a:pt x="40" y="171"/>
                    <a:pt x="41" y="171"/>
                    <a:pt x="42" y="171"/>
                  </a:cubicBezTo>
                  <a:cubicBezTo>
                    <a:pt x="45" y="171"/>
                    <a:pt x="48" y="170"/>
                    <a:pt x="50" y="168"/>
                  </a:cubicBezTo>
                  <a:cubicBezTo>
                    <a:pt x="89" y="128"/>
                    <a:pt x="89" y="128"/>
                    <a:pt x="89" y="128"/>
                  </a:cubicBezTo>
                  <a:cubicBezTo>
                    <a:pt x="181" y="128"/>
                    <a:pt x="181" y="128"/>
                    <a:pt x="181" y="128"/>
                  </a:cubicBezTo>
                  <a:cubicBezTo>
                    <a:pt x="187" y="128"/>
                    <a:pt x="192" y="124"/>
                    <a:pt x="192" y="118"/>
                  </a:cubicBezTo>
                  <a:close/>
                  <a:moveTo>
                    <a:pt x="170" y="107"/>
                  </a:moveTo>
                  <a:cubicBezTo>
                    <a:pt x="85" y="107"/>
                    <a:pt x="85" y="107"/>
                    <a:pt x="85" y="107"/>
                  </a:cubicBezTo>
                  <a:cubicBezTo>
                    <a:pt x="82" y="107"/>
                    <a:pt x="79" y="108"/>
                    <a:pt x="77" y="110"/>
                  </a:cubicBezTo>
                  <a:cubicBezTo>
                    <a:pt x="53" y="135"/>
                    <a:pt x="53" y="135"/>
                    <a:pt x="53" y="135"/>
                  </a:cubicBezTo>
                  <a:cubicBezTo>
                    <a:pt x="53" y="118"/>
                    <a:pt x="53" y="118"/>
                    <a:pt x="53" y="118"/>
                  </a:cubicBezTo>
                  <a:cubicBezTo>
                    <a:pt x="53" y="112"/>
                    <a:pt x="48" y="107"/>
                    <a:pt x="42" y="107"/>
                  </a:cubicBezTo>
                  <a:cubicBezTo>
                    <a:pt x="21" y="107"/>
                    <a:pt x="21" y="107"/>
                    <a:pt x="21" y="107"/>
                  </a:cubicBezTo>
                  <a:cubicBezTo>
                    <a:pt x="21" y="22"/>
                    <a:pt x="21" y="22"/>
                    <a:pt x="21" y="22"/>
                  </a:cubicBezTo>
                  <a:cubicBezTo>
                    <a:pt x="170" y="22"/>
                    <a:pt x="170" y="22"/>
                    <a:pt x="170" y="22"/>
                  </a:cubicBezTo>
                  <a:lnTo>
                    <a:pt x="170" y="10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238">
              <a:extLst>
                <a:ext uri="{FF2B5EF4-FFF2-40B4-BE49-F238E27FC236}">
                  <a16:creationId xmlns:a16="http://schemas.microsoft.com/office/drawing/2014/main" id="{38586387-D87A-7E45-B800-FBF5736E6EF7}"/>
                </a:ext>
              </a:extLst>
            </p:cNvPr>
            <p:cNvSpPr>
              <a:spLocks/>
            </p:cNvSpPr>
            <p:nvPr/>
          </p:nvSpPr>
          <p:spPr bwMode="auto">
            <a:xfrm>
              <a:off x="4413" y="941"/>
              <a:ext cx="127" cy="127"/>
            </a:xfrm>
            <a:custGeom>
              <a:avLst/>
              <a:gdLst>
                <a:gd name="T0" fmla="*/ 181 w 192"/>
                <a:gd name="T1" fmla="*/ 0 h 192"/>
                <a:gd name="T2" fmla="*/ 96 w 192"/>
                <a:gd name="T3" fmla="*/ 0 h 192"/>
                <a:gd name="T4" fmla="*/ 85 w 192"/>
                <a:gd name="T5" fmla="*/ 10 h 192"/>
                <a:gd name="T6" fmla="*/ 96 w 192"/>
                <a:gd name="T7" fmla="*/ 21 h 192"/>
                <a:gd name="T8" fmla="*/ 170 w 192"/>
                <a:gd name="T9" fmla="*/ 21 h 192"/>
                <a:gd name="T10" fmla="*/ 170 w 192"/>
                <a:gd name="T11" fmla="*/ 128 h 192"/>
                <a:gd name="T12" fmla="*/ 138 w 192"/>
                <a:gd name="T13" fmla="*/ 128 h 192"/>
                <a:gd name="T14" fmla="*/ 128 w 192"/>
                <a:gd name="T15" fmla="*/ 138 h 192"/>
                <a:gd name="T16" fmla="*/ 128 w 192"/>
                <a:gd name="T17" fmla="*/ 155 h 192"/>
                <a:gd name="T18" fmla="*/ 103 w 192"/>
                <a:gd name="T19" fmla="*/ 131 h 192"/>
                <a:gd name="T20" fmla="*/ 96 w 192"/>
                <a:gd name="T21" fmla="*/ 128 h 192"/>
                <a:gd name="T22" fmla="*/ 21 w 192"/>
                <a:gd name="T23" fmla="*/ 128 h 192"/>
                <a:gd name="T24" fmla="*/ 21 w 192"/>
                <a:gd name="T25" fmla="*/ 74 h 192"/>
                <a:gd name="T26" fmla="*/ 10 w 192"/>
                <a:gd name="T27" fmla="*/ 64 h 192"/>
                <a:gd name="T28" fmla="*/ 0 w 192"/>
                <a:gd name="T29" fmla="*/ 74 h 192"/>
                <a:gd name="T30" fmla="*/ 0 w 192"/>
                <a:gd name="T31" fmla="*/ 138 h 192"/>
                <a:gd name="T32" fmla="*/ 10 w 192"/>
                <a:gd name="T33" fmla="*/ 149 h 192"/>
                <a:gd name="T34" fmla="*/ 91 w 192"/>
                <a:gd name="T35" fmla="*/ 149 h 192"/>
                <a:gd name="T36" fmla="*/ 131 w 192"/>
                <a:gd name="T37" fmla="*/ 189 h 192"/>
                <a:gd name="T38" fmla="*/ 138 w 192"/>
                <a:gd name="T39" fmla="*/ 192 h 192"/>
                <a:gd name="T40" fmla="*/ 142 w 192"/>
                <a:gd name="T41" fmla="*/ 191 h 192"/>
                <a:gd name="T42" fmla="*/ 149 w 192"/>
                <a:gd name="T43" fmla="*/ 181 h 192"/>
                <a:gd name="T44" fmla="*/ 149 w 192"/>
                <a:gd name="T45" fmla="*/ 149 h 192"/>
                <a:gd name="T46" fmla="*/ 181 w 192"/>
                <a:gd name="T47" fmla="*/ 149 h 192"/>
                <a:gd name="T48" fmla="*/ 192 w 192"/>
                <a:gd name="T49" fmla="*/ 138 h 192"/>
                <a:gd name="T50" fmla="*/ 192 w 192"/>
                <a:gd name="T51" fmla="*/ 10 h 192"/>
                <a:gd name="T52" fmla="*/ 181 w 192"/>
                <a:gd name="T5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192">
                  <a:moveTo>
                    <a:pt x="181" y="0"/>
                  </a:moveTo>
                  <a:cubicBezTo>
                    <a:pt x="96" y="0"/>
                    <a:pt x="96" y="0"/>
                    <a:pt x="96" y="0"/>
                  </a:cubicBezTo>
                  <a:cubicBezTo>
                    <a:pt x="90" y="0"/>
                    <a:pt x="85" y="4"/>
                    <a:pt x="85" y="10"/>
                  </a:cubicBezTo>
                  <a:cubicBezTo>
                    <a:pt x="85" y="16"/>
                    <a:pt x="90" y="21"/>
                    <a:pt x="96" y="21"/>
                  </a:cubicBezTo>
                  <a:cubicBezTo>
                    <a:pt x="170" y="21"/>
                    <a:pt x="170" y="21"/>
                    <a:pt x="170" y="21"/>
                  </a:cubicBezTo>
                  <a:cubicBezTo>
                    <a:pt x="170" y="128"/>
                    <a:pt x="170" y="128"/>
                    <a:pt x="170" y="128"/>
                  </a:cubicBezTo>
                  <a:cubicBezTo>
                    <a:pt x="138" y="128"/>
                    <a:pt x="138" y="128"/>
                    <a:pt x="138" y="128"/>
                  </a:cubicBezTo>
                  <a:cubicBezTo>
                    <a:pt x="132" y="128"/>
                    <a:pt x="128" y="132"/>
                    <a:pt x="128" y="138"/>
                  </a:cubicBezTo>
                  <a:cubicBezTo>
                    <a:pt x="128" y="155"/>
                    <a:pt x="128" y="155"/>
                    <a:pt x="128" y="155"/>
                  </a:cubicBezTo>
                  <a:cubicBezTo>
                    <a:pt x="103" y="131"/>
                    <a:pt x="103" y="131"/>
                    <a:pt x="103" y="131"/>
                  </a:cubicBezTo>
                  <a:cubicBezTo>
                    <a:pt x="101" y="129"/>
                    <a:pt x="98" y="128"/>
                    <a:pt x="96" y="128"/>
                  </a:cubicBezTo>
                  <a:cubicBezTo>
                    <a:pt x="21" y="128"/>
                    <a:pt x="21" y="128"/>
                    <a:pt x="21" y="128"/>
                  </a:cubicBezTo>
                  <a:cubicBezTo>
                    <a:pt x="21" y="74"/>
                    <a:pt x="21" y="74"/>
                    <a:pt x="21" y="74"/>
                  </a:cubicBezTo>
                  <a:cubicBezTo>
                    <a:pt x="21" y="68"/>
                    <a:pt x="16" y="64"/>
                    <a:pt x="10" y="64"/>
                  </a:cubicBezTo>
                  <a:cubicBezTo>
                    <a:pt x="4" y="64"/>
                    <a:pt x="0" y="68"/>
                    <a:pt x="0" y="74"/>
                  </a:cubicBezTo>
                  <a:cubicBezTo>
                    <a:pt x="0" y="138"/>
                    <a:pt x="0" y="138"/>
                    <a:pt x="0" y="138"/>
                  </a:cubicBezTo>
                  <a:cubicBezTo>
                    <a:pt x="0" y="144"/>
                    <a:pt x="4" y="149"/>
                    <a:pt x="10" y="149"/>
                  </a:cubicBezTo>
                  <a:cubicBezTo>
                    <a:pt x="91" y="149"/>
                    <a:pt x="91" y="149"/>
                    <a:pt x="91" y="149"/>
                  </a:cubicBezTo>
                  <a:cubicBezTo>
                    <a:pt x="131" y="189"/>
                    <a:pt x="131" y="189"/>
                    <a:pt x="131" y="189"/>
                  </a:cubicBezTo>
                  <a:cubicBezTo>
                    <a:pt x="133" y="191"/>
                    <a:pt x="136" y="192"/>
                    <a:pt x="138" y="192"/>
                  </a:cubicBezTo>
                  <a:cubicBezTo>
                    <a:pt x="140" y="192"/>
                    <a:pt x="141" y="191"/>
                    <a:pt x="142" y="191"/>
                  </a:cubicBezTo>
                  <a:cubicBezTo>
                    <a:pt x="146" y="189"/>
                    <a:pt x="149" y="185"/>
                    <a:pt x="149" y="181"/>
                  </a:cubicBezTo>
                  <a:cubicBezTo>
                    <a:pt x="149" y="149"/>
                    <a:pt x="149" y="149"/>
                    <a:pt x="149" y="149"/>
                  </a:cubicBezTo>
                  <a:cubicBezTo>
                    <a:pt x="181" y="149"/>
                    <a:pt x="181" y="149"/>
                    <a:pt x="181" y="149"/>
                  </a:cubicBezTo>
                  <a:cubicBezTo>
                    <a:pt x="187" y="149"/>
                    <a:pt x="192" y="144"/>
                    <a:pt x="192" y="138"/>
                  </a:cubicBezTo>
                  <a:cubicBezTo>
                    <a:pt x="192" y="10"/>
                    <a:pt x="192" y="10"/>
                    <a:pt x="192" y="10"/>
                  </a:cubicBezTo>
                  <a:cubicBezTo>
                    <a:pt x="192" y="4"/>
                    <a:pt x="187" y="0"/>
                    <a:pt x="18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6" name="Rectangle 85">
            <a:extLst>
              <a:ext uri="{FF2B5EF4-FFF2-40B4-BE49-F238E27FC236}">
                <a16:creationId xmlns:a16="http://schemas.microsoft.com/office/drawing/2014/main" id="{148400D8-DD18-BD4B-A6EA-E358884B24A4}"/>
              </a:ext>
            </a:extLst>
          </p:cNvPr>
          <p:cNvSpPr/>
          <p:nvPr/>
        </p:nvSpPr>
        <p:spPr>
          <a:xfrm rot="2480149">
            <a:off x="6676173" y="2723354"/>
            <a:ext cx="766748"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Calibri"/>
              </a:rPr>
              <a:t>National </a:t>
            </a:r>
            <a:endParaRPr kumimoji="0" lang="en-US" sz="1200" b="1" i="0" u="none" strike="noStrike" kern="1200" cap="none" spc="0" normalizeH="0" baseline="0" noProof="0">
              <a:ln>
                <a:noFill/>
              </a:ln>
              <a:solidFill>
                <a:prstClr val="white"/>
              </a:solidFill>
              <a:effectLst/>
              <a:uLnTx/>
              <a:uFillTx/>
              <a:latin typeface="Calibri"/>
              <a:ea typeface="+mn-ea"/>
              <a:cs typeface="+mn-cs"/>
            </a:endParaRPr>
          </a:p>
        </p:txBody>
      </p:sp>
      <p:grpSp>
        <p:nvGrpSpPr>
          <p:cNvPr id="87" name="Group 816">
            <a:extLst>
              <a:ext uri="{FF2B5EF4-FFF2-40B4-BE49-F238E27FC236}">
                <a16:creationId xmlns:a16="http://schemas.microsoft.com/office/drawing/2014/main" id="{185FB666-3EBE-9E44-981D-76A4D4ED82DD}"/>
              </a:ext>
            </a:extLst>
          </p:cNvPr>
          <p:cNvGrpSpPr>
            <a:grpSpLocks noChangeAspect="1"/>
          </p:cNvGrpSpPr>
          <p:nvPr/>
        </p:nvGrpSpPr>
        <p:grpSpPr bwMode="auto">
          <a:xfrm>
            <a:off x="4930149" y="3639707"/>
            <a:ext cx="481090" cy="481090"/>
            <a:chOff x="4518" y="3391"/>
            <a:chExt cx="340" cy="340"/>
          </a:xfrm>
          <a:solidFill>
            <a:schemeClr val="accent3"/>
          </a:solidFill>
        </p:grpSpPr>
        <p:sp>
          <p:nvSpPr>
            <p:cNvPr id="88" name="Freeform 817">
              <a:extLst>
                <a:ext uri="{FF2B5EF4-FFF2-40B4-BE49-F238E27FC236}">
                  <a16:creationId xmlns:a16="http://schemas.microsoft.com/office/drawing/2014/main" id="{BC1156A4-8197-7243-A39D-8FFF151FA7CF}"/>
                </a:ext>
              </a:extLst>
            </p:cNvPr>
            <p:cNvSpPr>
              <a:spLocks noEditPoints="1"/>
            </p:cNvSpPr>
            <p:nvPr/>
          </p:nvSpPr>
          <p:spPr bwMode="auto">
            <a:xfrm>
              <a:off x="4518" y="339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818">
              <a:extLst>
                <a:ext uri="{FF2B5EF4-FFF2-40B4-BE49-F238E27FC236}">
                  <a16:creationId xmlns:a16="http://schemas.microsoft.com/office/drawing/2014/main" id="{D9D59739-5B4F-9A40-A630-9DDEBFA22D15}"/>
                </a:ext>
              </a:extLst>
            </p:cNvPr>
            <p:cNvSpPr>
              <a:spLocks noEditPoints="1"/>
            </p:cNvSpPr>
            <p:nvPr/>
          </p:nvSpPr>
          <p:spPr bwMode="auto">
            <a:xfrm>
              <a:off x="4588" y="3455"/>
              <a:ext cx="199" cy="198"/>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 name="Group 541">
            <a:extLst>
              <a:ext uri="{FF2B5EF4-FFF2-40B4-BE49-F238E27FC236}">
                <a16:creationId xmlns:a16="http://schemas.microsoft.com/office/drawing/2014/main" id="{69C09456-7F19-0E42-BA46-B77236B2C754}"/>
              </a:ext>
            </a:extLst>
          </p:cNvPr>
          <p:cNvGrpSpPr>
            <a:grpSpLocks noChangeAspect="1"/>
          </p:cNvGrpSpPr>
          <p:nvPr/>
        </p:nvGrpSpPr>
        <p:grpSpPr bwMode="auto">
          <a:xfrm>
            <a:off x="6022000" y="5380896"/>
            <a:ext cx="481090" cy="481090"/>
            <a:chOff x="5326" y="2494"/>
            <a:chExt cx="340" cy="340"/>
          </a:xfrm>
          <a:solidFill>
            <a:srgbClr val="009A44"/>
          </a:solidFill>
        </p:grpSpPr>
        <p:sp>
          <p:nvSpPr>
            <p:cNvPr id="91" name="Freeform 542">
              <a:extLst>
                <a:ext uri="{FF2B5EF4-FFF2-40B4-BE49-F238E27FC236}">
                  <a16:creationId xmlns:a16="http://schemas.microsoft.com/office/drawing/2014/main" id="{D5D197B9-1C3A-1B44-BBF7-FE3FBDE5DA6E}"/>
                </a:ext>
              </a:extLst>
            </p:cNvPr>
            <p:cNvSpPr>
              <a:spLocks noEditPoints="1"/>
            </p:cNvSpPr>
            <p:nvPr/>
          </p:nvSpPr>
          <p:spPr bwMode="auto">
            <a:xfrm>
              <a:off x="5430" y="2558"/>
              <a:ext cx="132" cy="212"/>
            </a:xfrm>
            <a:custGeom>
              <a:avLst/>
              <a:gdLst>
                <a:gd name="T0" fmla="*/ 99 w 199"/>
                <a:gd name="T1" fmla="*/ 0 h 320"/>
                <a:gd name="T2" fmla="*/ 99 w 199"/>
                <a:gd name="T3" fmla="*/ 0 h 320"/>
                <a:gd name="T4" fmla="*/ 99 w 199"/>
                <a:gd name="T5" fmla="*/ 0 h 320"/>
                <a:gd name="T6" fmla="*/ 99 w 199"/>
                <a:gd name="T7" fmla="*/ 0 h 320"/>
                <a:gd name="T8" fmla="*/ 98 w 199"/>
                <a:gd name="T9" fmla="*/ 0 h 320"/>
                <a:gd name="T10" fmla="*/ 0 w 199"/>
                <a:gd name="T11" fmla="*/ 95 h 320"/>
                <a:gd name="T12" fmla="*/ 19 w 199"/>
                <a:gd name="T13" fmla="*/ 158 h 320"/>
                <a:gd name="T14" fmla="*/ 45 w 199"/>
                <a:gd name="T15" fmla="*/ 213 h 320"/>
                <a:gd name="T16" fmla="*/ 45 w 199"/>
                <a:gd name="T17" fmla="*/ 245 h 320"/>
                <a:gd name="T18" fmla="*/ 46 w 199"/>
                <a:gd name="T19" fmla="*/ 246 h 320"/>
                <a:gd name="T20" fmla="*/ 45 w 199"/>
                <a:gd name="T21" fmla="*/ 247 h 320"/>
                <a:gd name="T22" fmla="*/ 56 w 199"/>
                <a:gd name="T23" fmla="*/ 311 h 320"/>
                <a:gd name="T24" fmla="*/ 67 w 199"/>
                <a:gd name="T25" fmla="*/ 320 h 320"/>
                <a:gd name="T26" fmla="*/ 131 w 199"/>
                <a:gd name="T27" fmla="*/ 320 h 320"/>
                <a:gd name="T28" fmla="*/ 141 w 199"/>
                <a:gd name="T29" fmla="*/ 311 h 320"/>
                <a:gd name="T30" fmla="*/ 152 w 199"/>
                <a:gd name="T31" fmla="*/ 247 h 320"/>
                <a:gd name="T32" fmla="*/ 152 w 199"/>
                <a:gd name="T33" fmla="*/ 246 h 320"/>
                <a:gd name="T34" fmla="*/ 152 w 199"/>
                <a:gd name="T35" fmla="*/ 245 h 320"/>
                <a:gd name="T36" fmla="*/ 152 w 199"/>
                <a:gd name="T37" fmla="*/ 213 h 320"/>
                <a:gd name="T38" fmla="*/ 179 w 199"/>
                <a:gd name="T39" fmla="*/ 158 h 320"/>
                <a:gd name="T40" fmla="*/ 199 w 199"/>
                <a:gd name="T41" fmla="*/ 95 h 320"/>
                <a:gd name="T42" fmla="*/ 99 w 199"/>
                <a:gd name="T43" fmla="*/ 0 h 320"/>
                <a:gd name="T44" fmla="*/ 122 w 199"/>
                <a:gd name="T45" fmla="*/ 298 h 320"/>
                <a:gd name="T46" fmla="*/ 76 w 199"/>
                <a:gd name="T47" fmla="*/ 298 h 320"/>
                <a:gd name="T48" fmla="*/ 69 w 199"/>
                <a:gd name="T49" fmla="*/ 256 h 320"/>
                <a:gd name="T50" fmla="*/ 129 w 199"/>
                <a:gd name="T51" fmla="*/ 256 h 320"/>
                <a:gd name="T52" fmla="*/ 122 w 199"/>
                <a:gd name="T53" fmla="*/ 298 h 320"/>
                <a:gd name="T54" fmla="*/ 161 w 199"/>
                <a:gd name="T55" fmla="*/ 147 h 320"/>
                <a:gd name="T56" fmla="*/ 131 w 199"/>
                <a:gd name="T57" fmla="*/ 213 h 320"/>
                <a:gd name="T58" fmla="*/ 131 w 199"/>
                <a:gd name="T59" fmla="*/ 234 h 320"/>
                <a:gd name="T60" fmla="*/ 109 w 199"/>
                <a:gd name="T61" fmla="*/ 234 h 320"/>
                <a:gd name="T62" fmla="*/ 109 w 199"/>
                <a:gd name="T63" fmla="*/ 153 h 320"/>
                <a:gd name="T64" fmla="*/ 128 w 199"/>
                <a:gd name="T65" fmla="*/ 135 h 320"/>
                <a:gd name="T66" fmla="*/ 128 w 199"/>
                <a:gd name="T67" fmla="*/ 120 h 320"/>
                <a:gd name="T68" fmla="*/ 112 w 199"/>
                <a:gd name="T69" fmla="*/ 120 h 320"/>
                <a:gd name="T70" fmla="*/ 99 w 199"/>
                <a:gd name="T71" fmla="*/ 134 h 320"/>
                <a:gd name="T72" fmla="*/ 85 w 199"/>
                <a:gd name="T73" fmla="*/ 120 h 320"/>
                <a:gd name="T74" fmla="*/ 70 w 199"/>
                <a:gd name="T75" fmla="*/ 120 h 320"/>
                <a:gd name="T76" fmla="*/ 70 w 199"/>
                <a:gd name="T77" fmla="*/ 135 h 320"/>
                <a:gd name="T78" fmla="*/ 88 w 199"/>
                <a:gd name="T79" fmla="*/ 153 h 320"/>
                <a:gd name="T80" fmla="*/ 88 w 199"/>
                <a:gd name="T81" fmla="*/ 234 h 320"/>
                <a:gd name="T82" fmla="*/ 67 w 199"/>
                <a:gd name="T83" fmla="*/ 234 h 320"/>
                <a:gd name="T84" fmla="*/ 67 w 199"/>
                <a:gd name="T85" fmla="*/ 213 h 320"/>
                <a:gd name="T86" fmla="*/ 37 w 199"/>
                <a:gd name="T87" fmla="*/ 146 h 320"/>
                <a:gd name="T88" fmla="*/ 21 w 199"/>
                <a:gd name="T89" fmla="*/ 95 h 320"/>
                <a:gd name="T90" fmla="*/ 99 w 199"/>
                <a:gd name="T91" fmla="*/ 21 h 320"/>
                <a:gd name="T92" fmla="*/ 177 w 199"/>
                <a:gd name="T93" fmla="*/ 95 h 320"/>
                <a:gd name="T94" fmla="*/ 161 w 199"/>
                <a:gd name="T95" fmla="*/ 14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 h="320">
                  <a:moveTo>
                    <a:pt x="99" y="0"/>
                  </a:moveTo>
                  <a:cubicBezTo>
                    <a:pt x="99" y="0"/>
                    <a:pt x="99" y="0"/>
                    <a:pt x="99" y="0"/>
                  </a:cubicBezTo>
                  <a:cubicBezTo>
                    <a:pt x="99" y="0"/>
                    <a:pt x="99" y="0"/>
                    <a:pt x="99" y="0"/>
                  </a:cubicBezTo>
                  <a:cubicBezTo>
                    <a:pt x="99" y="0"/>
                    <a:pt x="99" y="0"/>
                    <a:pt x="99" y="0"/>
                  </a:cubicBezTo>
                  <a:cubicBezTo>
                    <a:pt x="99" y="0"/>
                    <a:pt x="99" y="0"/>
                    <a:pt x="98" y="0"/>
                  </a:cubicBezTo>
                  <a:cubicBezTo>
                    <a:pt x="45" y="0"/>
                    <a:pt x="0" y="44"/>
                    <a:pt x="0" y="95"/>
                  </a:cubicBezTo>
                  <a:cubicBezTo>
                    <a:pt x="0" y="129"/>
                    <a:pt x="18" y="157"/>
                    <a:pt x="19" y="158"/>
                  </a:cubicBezTo>
                  <a:cubicBezTo>
                    <a:pt x="32" y="179"/>
                    <a:pt x="45" y="206"/>
                    <a:pt x="45" y="213"/>
                  </a:cubicBezTo>
                  <a:cubicBezTo>
                    <a:pt x="45" y="245"/>
                    <a:pt x="45" y="245"/>
                    <a:pt x="45" y="245"/>
                  </a:cubicBezTo>
                  <a:cubicBezTo>
                    <a:pt x="45" y="245"/>
                    <a:pt x="45" y="246"/>
                    <a:pt x="46" y="246"/>
                  </a:cubicBezTo>
                  <a:cubicBezTo>
                    <a:pt x="46" y="246"/>
                    <a:pt x="45" y="246"/>
                    <a:pt x="45" y="247"/>
                  </a:cubicBezTo>
                  <a:cubicBezTo>
                    <a:pt x="56" y="311"/>
                    <a:pt x="56" y="311"/>
                    <a:pt x="56" y="311"/>
                  </a:cubicBezTo>
                  <a:cubicBezTo>
                    <a:pt x="57" y="316"/>
                    <a:pt x="61" y="320"/>
                    <a:pt x="67" y="320"/>
                  </a:cubicBezTo>
                  <a:cubicBezTo>
                    <a:pt x="131" y="320"/>
                    <a:pt x="131" y="320"/>
                    <a:pt x="131" y="320"/>
                  </a:cubicBezTo>
                  <a:cubicBezTo>
                    <a:pt x="136" y="320"/>
                    <a:pt x="140" y="316"/>
                    <a:pt x="141" y="311"/>
                  </a:cubicBezTo>
                  <a:cubicBezTo>
                    <a:pt x="152" y="247"/>
                    <a:pt x="152" y="247"/>
                    <a:pt x="152" y="247"/>
                  </a:cubicBezTo>
                  <a:cubicBezTo>
                    <a:pt x="152" y="246"/>
                    <a:pt x="152" y="246"/>
                    <a:pt x="152" y="246"/>
                  </a:cubicBezTo>
                  <a:cubicBezTo>
                    <a:pt x="152" y="246"/>
                    <a:pt x="152" y="245"/>
                    <a:pt x="152" y="245"/>
                  </a:cubicBezTo>
                  <a:cubicBezTo>
                    <a:pt x="152" y="213"/>
                    <a:pt x="152" y="213"/>
                    <a:pt x="152" y="213"/>
                  </a:cubicBezTo>
                  <a:cubicBezTo>
                    <a:pt x="152" y="206"/>
                    <a:pt x="166" y="179"/>
                    <a:pt x="179" y="158"/>
                  </a:cubicBezTo>
                  <a:cubicBezTo>
                    <a:pt x="180" y="157"/>
                    <a:pt x="199" y="129"/>
                    <a:pt x="199" y="95"/>
                  </a:cubicBezTo>
                  <a:cubicBezTo>
                    <a:pt x="199" y="44"/>
                    <a:pt x="153" y="0"/>
                    <a:pt x="99" y="0"/>
                  </a:cubicBezTo>
                  <a:close/>
                  <a:moveTo>
                    <a:pt x="122" y="298"/>
                  </a:moveTo>
                  <a:cubicBezTo>
                    <a:pt x="76" y="298"/>
                    <a:pt x="76" y="298"/>
                    <a:pt x="76" y="298"/>
                  </a:cubicBezTo>
                  <a:cubicBezTo>
                    <a:pt x="69" y="256"/>
                    <a:pt x="69" y="256"/>
                    <a:pt x="69" y="256"/>
                  </a:cubicBezTo>
                  <a:cubicBezTo>
                    <a:pt x="129" y="256"/>
                    <a:pt x="129" y="256"/>
                    <a:pt x="129" y="256"/>
                  </a:cubicBezTo>
                  <a:lnTo>
                    <a:pt x="122" y="298"/>
                  </a:lnTo>
                  <a:close/>
                  <a:moveTo>
                    <a:pt x="161" y="147"/>
                  </a:moveTo>
                  <a:cubicBezTo>
                    <a:pt x="154" y="158"/>
                    <a:pt x="131" y="196"/>
                    <a:pt x="131" y="213"/>
                  </a:cubicBezTo>
                  <a:cubicBezTo>
                    <a:pt x="131" y="234"/>
                    <a:pt x="131" y="234"/>
                    <a:pt x="131" y="234"/>
                  </a:cubicBezTo>
                  <a:cubicBezTo>
                    <a:pt x="109" y="234"/>
                    <a:pt x="109" y="234"/>
                    <a:pt x="109" y="234"/>
                  </a:cubicBezTo>
                  <a:cubicBezTo>
                    <a:pt x="109" y="153"/>
                    <a:pt x="109" y="153"/>
                    <a:pt x="109" y="153"/>
                  </a:cubicBezTo>
                  <a:cubicBezTo>
                    <a:pt x="128" y="135"/>
                    <a:pt x="128" y="135"/>
                    <a:pt x="128" y="135"/>
                  </a:cubicBezTo>
                  <a:cubicBezTo>
                    <a:pt x="132" y="131"/>
                    <a:pt x="132" y="124"/>
                    <a:pt x="128" y="120"/>
                  </a:cubicBezTo>
                  <a:cubicBezTo>
                    <a:pt x="123" y="116"/>
                    <a:pt x="117" y="116"/>
                    <a:pt x="112" y="120"/>
                  </a:cubicBezTo>
                  <a:cubicBezTo>
                    <a:pt x="99" y="134"/>
                    <a:pt x="99" y="134"/>
                    <a:pt x="99" y="134"/>
                  </a:cubicBezTo>
                  <a:cubicBezTo>
                    <a:pt x="85" y="120"/>
                    <a:pt x="85" y="120"/>
                    <a:pt x="85" y="120"/>
                  </a:cubicBezTo>
                  <a:cubicBezTo>
                    <a:pt x="81" y="116"/>
                    <a:pt x="74" y="116"/>
                    <a:pt x="70" y="120"/>
                  </a:cubicBezTo>
                  <a:cubicBezTo>
                    <a:pt x="66" y="124"/>
                    <a:pt x="66" y="131"/>
                    <a:pt x="70" y="135"/>
                  </a:cubicBezTo>
                  <a:cubicBezTo>
                    <a:pt x="88" y="153"/>
                    <a:pt x="88" y="153"/>
                    <a:pt x="88" y="153"/>
                  </a:cubicBezTo>
                  <a:cubicBezTo>
                    <a:pt x="88" y="234"/>
                    <a:pt x="88" y="234"/>
                    <a:pt x="88" y="234"/>
                  </a:cubicBezTo>
                  <a:cubicBezTo>
                    <a:pt x="67" y="234"/>
                    <a:pt x="67" y="234"/>
                    <a:pt x="67" y="234"/>
                  </a:cubicBezTo>
                  <a:cubicBezTo>
                    <a:pt x="67" y="213"/>
                    <a:pt x="67" y="213"/>
                    <a:pt x="67" y="213"/>
                  </a:cubicBezTo>
                  <a:cubicBezTo>
                    <a:pt x="67" y="196"/>
                    <a:pt x="44" y="158"/>
                    <a:pt x="37" y="146"/>
                  </a:cubicBezTo>
                  <a:cubicBezTo>
                    <a:pt x="37" y="146"/>
                    <a:pt x="21" y="123"/>
                    <a:pt x="21" y="95"/>
                  </a:cubicBezTo>
                  <a:cubicBezTo>
                    <a:pt x="21" y="55"/>
                    <a:pt x="57" y="21"/>
                    <a:pt x="99" y="21"/>
                  </a:cubicBezTo>
                  <a:cubicBezTo>
                    <a:pt x="141" y="21"/>
                    <a:pt x="177" y="55"/>
                    <a:pt x="177" y="95"/>
                  </a:cubicBezTo>
                  <a:cubicBezTo>
                    <a:pt x="177" y="122"/>
                    <a:pt x="161" y="146"/>
                    <a:pt x="161" y="14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Freeform 543">
              <a:extLst>
                <a:ext uri="{FF2B5EF4-FFF2-40B4-BE49-F238E27FC236}">
                  <a16:creationId xmlns:a16="http://schemas.microsoft.com/office/drawing/2014/main" id="{1A1EBEBC-11DE-E34C-B0FF-4E2864586D67}"/>
                </a:ext>
              </a:extLst>
            </p:cNvPr>
            <p:cNvSpPr>
              <a:spLocks noEditPoints="1"/>
            </p:cNvSpPr>
            <p:nvPr/>
          </p:nvSpPr>
          <p:spPr bwMode="auto">
            <a:xfrm>
              <a:off x="5326" y="249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3" name="Rectangle 92">
            <a:extLst>
              <a:ext uri="{FF2B5EF4-FFF2-40B4-BE49-F238E27FC236}">
                <a16:creationId xmlns:a16="http://schemas.microsoft.com/office/drawing/2014/main" id="{68CA6985-BBCC-1F49-BA97-B1F967EADC46}"/>
              </a:ext>
            </a:extLst>
          </p:cNvPr>
          <p:cNvSpPr/>
          <p:nvPr/>
        </p:nvSpPr>
        <p:spPr>
          <a:xfrm>
            <a:off x="5738010" y="3693478"/>
            <a:ext cx="738664"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Calibri"/>
              </a:rPr>
              <a:t>Regional</a:t>
            </a:r>
            <a:endParaRPr kumimoji="0" lang="en-US" sz="1200" b="1"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D1335C16-AF87-ED42-94DB-4F6FDAFDF972}"/>
              </a:ext>
            </a:extLst>
          </p:cNvPr>
          <p:cNvSpPr/>
          <p:nvPr/>
        </p:nvSpPr>
        <p:spPr>
          <a:xfrm rot="19185495">
            <a:off x="6746919" y="4508246"/>
            <a:ext cx="1019959"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Calibri"/>
              </a:rPr>
              <a:t>International</a:t>
            </a:r>
            <a:endParaRPr kumimoji="0" lang="en-US" sz="1200" b="1"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3A70743B-921D-DB46-A7C5-152A0BE0188F}"/>
              </a:ext>
            </a:extLst>
          </p:cNvPr>
          <p:cNvSpPr/>
          <p:nvPr/>
        </p:nvSpPr>
        <p:spPr>
          <a:xfrm>
            <a:off x="2055026" y="2096955"/>
            <a:ext cx="3779643" cy="492443"/>
          </a:xfrm>
          <a:prstGeom prst="rect">
            <a:avLst/>
          </a:prstGeom>
        </p:spPr>
        <p:txBody>
          <a:bodyPr wrap="square" lIns="0" tIns="0" rIns="0" bIns="0" anchor="ctr">
            <a:spAutoFit/>
          </a:bodyPr>
          <a:lstStyle/>
          <a:p>
            <a:pPr algn="just"/>
            <a:r>
              <a:rPr lang="en-US" sz="1600">
                <a:latin typeface="Boston Black" panose="00000900000000000000"/>
              </a:rPr>
              <a:t>Individuals can bring claims to </a:t>
            </a:r>
            <a:r>
              <a:rPr lang="en-US" sz="1600" b="1">
                <a:latin typeface="Boston Black" panose="00000900000000000000"/>
              </a:rPr>
              <a:t>national courts or human rights institutions</a:t>
            </a:r>
            <a:r>
              <a:rPr lang="en-US" sz="1400" b="1">
                <a:latin typeface="Boston Black" panose="00000900000000000000"/>
              </a:rPr>
              <a:t>.</a:t>
            </a:r>
            <a:endParaRPr lang="fr-CH" sz="1400">
              <a:latin typeface="Boston Black" panose="00000900000000000000"/>
            </a:endParaRPr>
          </a:p>
        </p:txBody>
      </p:sp>
      <p:sp>
        <p:nvSpPr>
          <p:cNvPr id="96" name="Rectangle 95">
            <a:extLst>
              <a:ext uri="{FF2B5EF4-FFF2-40B4-BE49-F238E27FC236}">
                <a16:creationId xmlns:a16="http://schemas.microsoft.com/office/drawing/2014/main" id="{AEEFC4B1-5166-4744-92C8-FFCF8C512FB8}"/>
              </a:ext>
            </a:extLst>
          </p:cNvPr>
          <p:cNvSpPr/>
          <p:nvPr/>
        </p:nvSpPr>
        <p:spPr>
          <a:xfrm>
            <a:off x="721221" y="3284680"/>
            <a:ext cx="3994335" cy="1215717"/>
          </a:xfrm>
          <a:prstGeom prst="rect">
            <a:avLst/>
          </a:prstGeom>
        </p:spPr>
        <p:txBody>
          <a:bodyPr wrap="square" lIns="0" tIns="0" rIns="0" bIns="0" anchor="ctr">
            <a:spAutoFit/>
          </a:bodyPr>
          <a:lstStyle/>
          <a:p>
            <a:pPr lvl="0" algn="just"/>
            <a:r>
              <a:rPr lang="en-US" sz="1600">
                <a:latin typeface="Boston Black" panose="00000900000000000000"/>
              </a:rPr>
              <a:t>Individuals can bring cases before </a:t>
            </a:r>
            <a:r>
              <a:rPr lang="en-US" sz="1600" b="1">
                <a:latin typeface="Boston Black" panose="00000900000000000000"/>
              </a:rPr>
              <a:t>Human Rights Co</a:t>
            </a:r>
            <a:r>
              <a:rPr lang="en-NL" sz="1600" b="1">
                <a:latin typeface="Boston Black" panose="00000900000000000000"/>
              </a:rPr>
              <a:t>m</a:t>
            </a:r>
            <a:r>
              <a:rPr lang="en-US" sz="1600" b="1">
                <a:latin typeface="Boston Black" panose="00000900000000000000"/>
              </a:rPr>
              <a:t>missions or </a:t>
            </a:r>
            <a:r>
              <a:rPr lang="fr-CA" sz="1600" b="1" err="1">
                <a:latin typeface="Boston Black" panose="00000900000000000000"/>
              </a:rPr>
              <a:t>regional</a:t>
            </a:r>
            <a:r>
              <a:rPr lang="fr-CA" sz="1600" b="1">
                <a:latin typeface="Boston Black" panose="00000900000000000000"/>
              </a:rPr>
              <a:t> courts </a:t>
            </a:r>
            <a:r>
              <a:rPr lang="en-NL" sz="1600" b="1">
                <a:latin typeface="Boston Black" panose="00000900000000000000"/>
              </a:rPr>
              <a:t>(</a:t>
            </a:r>
            <a:r>
              <a:rPr lang="en-NL" sz="1600" b="1" err="1">
                <a:latin typeface="Boston Black" panose="00000900000000000000"/>
              </a:rPr>
              <a:t>Eg</a:t>
            </a:r>
            <a:r>
              <a:rPr lang="en-NL" sz="1600" b="1">
                <a:latin typeface="Boston Black" panose="00000900000000000000"/>
              </a:rPr>
              <a:t> ECtHR) </a:t>
            </a:r>
            <a:r>
              <a:rPr lang="en-US" sz="1600">
                <a:latin typeface="Boston Black" panose="00000900000000000000"/>
              </a:rPr>
              <a:t>when redress cannot be obtained at the national level</a:t>
            </a:r>
            <a:r>
              <a:rPr lang="en-US">
                <a:latin typeface="Boston Black" panose="00000900000000000000"/>
              </a:rPr>
              <a:t>.  </a:t>
            </a:r>
            <a:endParaRPr lang="fr-BE">
              <a:latin typeface="Boston Black" panose="0000090000000000000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97" name="Rectangle 96">
            <a:extLst>
              <a:ext uri="{FF2B5EF4-FFF2-40B4-BE49-F238E27FC236}">
                <a16:creationId xmlns:a16="http://schemas.microsoft.com/office/drawing/2014/main" id="{F0CEE352-8525-5946-87BA-0872273C7A7E}"/>
              </a:ext>
            </a:extLst>
          </p:cNvPr>
          <p:cNvSpPr/>
          <p:nvPr/>
        </p:nvSpPr>
        <p:spPr>
          <a:xfrm>
            <a:off x="823318" y="4980582"/>
            <a:ext cx="5053267" cy="1477328"/>
          </a:xfrm>
          <a:prstGeom prst="rect">
            <a:avLst/>
          </a:prstGeom>
        </p:spPr>
        <p:txBody>
          <a:bodyPr wrap="square" lIns="0" tIns="0" rIns="0" bIns="0" anchor="ctr">
            <a:spAutoFit/>
          </a:bodyPr>
          <a:lstStyle/>
          <a:p>
            <a:pPr algn="just"/>
            <a:r>
              <a:rPr lang="en-US" sz="1600" dirty="0">
                <a:latin typeface="Boston Black" panose="00000900000000000000"/>
              </a:rPr>
              <a:t>Individuals can approach international human rights complain</a:t>
            </a:r>
            <a:r>
              <a:rPr lang="fr-CA" sz="1600" dirty="0" err="1">
                <a:latin typeface="Boston Black" panose="00000900000000000000"/>
              </a:rPr>
              <a:t>t</a:t>
            </a:r>
            <a:r>
              <a:rPr lang="en-US" sz="1600" dirty="0">
                <a:latin typeface="Boston Black" panose="00000900000000000000"/>
              </a:rPr>
              <a:t> mechanisms such as the complain</a:t>
            </a:r>
            <a:r>
              <a:rPr lang="fr-CA" sz="1600" dirty="0" err="1">
                <a:latin typeface="Boston Black" panose="00000900000000000000"/>
              </a:rPr>
              <a:t>t</a:t>
            </a:r>
            <a:r>
              <a:rPr lang="en-US" sz="1600" dirty="0">
                <a:latin typeface="Boston Black" panose="00000900000000000000"/>
              </a:rPr>
              <a:t> procedure of the </a:t>
            </a:r>
            <a:r>
              <a:rPr lang="en-US" sz="1600" b="1" dirty="0">
                <a:latin typeface="Boston Black" panose="00000900000000000000"/>
              </a:rPr>
              <a:t>Human Rights Council, the Human Rights Treaties of the Special Procedures</a:t>
            </a:r>
            <a:r>
              <a:rPr lang="en-US" sz="1600" dirty="0">
                <a:latin typeface="Boston Black" panose="00000900000000000000"/>
              </a:rPr>
              <a:t>. In </a:t>
            </a:r>
            <a:r>
              <a:rPr lang="fr-CA" sz="1600" dirty="0">
                <a:latin typeface="Boston Black" panose="00000900000000000000"/>
              </a:rPr>
              <a:t>s</a:t>
            </a:r>
            <a:r>
              <a:rPr lang="en-US" sz="1600" dirty="0" err="1">
                <a:latin typeface="Boston Black" panose="00000900000000000000"/>
              </a:rPr>
              <a:t>ome</a:t>
            </a:r>
            <a:r>
              <a:rPr lang="en-US" sz="1600" dirty="0">
                <a:latin typeface="Boston Black" panose="00000900000000000000"/>
              </a:rPr>
              <a:t> cases</a:t>
            </a:r>
            <a:r>
              <a:rPr lang="en-NL" sz="1600">
                <a:latin typeface="Boston Black" panose="00000900000000000000"/>
              </a:rPr>
              <a:t>, </a:t>
            </a:r>
            <a:r>
              <a:rPr lang="es-ES" sz="1600" dirty="0">
                <a:latin typeface="Boston Black" panose="00000900000000000000"/>
              </a:rPr>
              <a:t>I</a:t>
            </a:r>
            <a:r>
              <a:rPr lang="en-NL" sz="1600">
                <a:latin typeface="Boston Black" panose="00000900000000000000"/>
              </a:rPr>
              <a:t>ndividuals </a:t>
            </a:r>
            <a:r>
              <a:rPr lang="en-US" sz="1600" dirty="0">
                <a:latin typeface="Boston Black" panose="00000900000000000000"/>
              </a:rPr>
              <a:t>can also bring cases b</a:t>
            </a:r>
            <a:r>
              <a:rPr lang="fr-CA" sz="1600" dirty="0">
                <a:latin typeface="Boston Black" panose="00000900000000000000"/>
              </a:rPr>
              <a:t>e</a:t>
            </a:r>
            <a:r>
              <a:rPr lang="en-US" sz="1600" dirty="0">
                <a:latin typeface="Boston Black" panose="00000900000000000000"/>
              </a:rPr>
              <a:t>fore the International Court of Justice. </a:t>
            </a:r>
            <a:endParaRPr lang="fr-BE" sz="1600" dirty="0">
              <a:latin typeface="Boston Black" panose="0000090000000000000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9B4D7744-EA52-5F7C-CFFC-29DA06708366}"/>
              </a:ext>
            </a:extLst>
          </p:cNvPr>
          <p:cNvGrpSpPr/>
          <p:nvPr/>
        </p:nvGrpSpPr>
        <p:grpSpPr>
          <a:xfrm>
            <a:off x="0" y="-106929"/>
            <a:ext cx="12192000" cy="1245132"/>
            <a:chOff x="0" y="-106929"/>
            <a:chExt cx="12192000" cy="1245132"/>
          </a:xfrm>
        </p:grpSpPr>
        <p:pic>
          <p:nvPicPr>
            <p:cNvPr id="6" name="Picture 5" descr="A blue square with white dots&#10;&#10;Description automatically generated with medium confidence">
              <a:extLst>
                <a:ext uri="{FF2B5EF4-FFF2-40B4-BE49-F238E27FC236}">
                  <a16:creationId xmlns:a16="http://schemas.microsoft.com/office/drawing/2014/main" id="{2E76BF69-04CA-45AD-55BB-E55FBABD89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7" name="Picture 6" descr="A black and white logo&#10;&#10;Description automatically generated">
              <a:extLst>
                <a:ext uri="{FF2B5EF4-FFF2-40B4-BE49-F238E27FC236}">
                  <a16:creationId xmlns:a16="http://schemas.microsoft.com/office/drawing/2014/main" id="{E7D24759-201F-6466-EC08-02228CD2EE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8" name="Picture 7" descr="A black and white logo&#10;&#10;Description automatically generated">
            <a:extLst>
              <a:ext uri="{FF2B5EF4-FFF2-40B4-BE49-F238E27FC236}">
                <a16:creationId xmlns:a16="http://schemas.microsoft.com/office/drawing/2014/main" id="{DC36C524-9E7F-1982-05ED-B7C049105C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
        <p:nvSpPr>
          <p:cNvPr id="10" name="TextBox 9">
            <a:extLst>
              <a:ext uri="{FF2B5EF4-FFF2-40B4-BE49-F238E27FC236}">
                <a16:creationId xmlns:a16="http://schemas.microsoft.com/office/drawing/2014/main" id="{636CA048-6D24-090B-0D7A-915679B34C7C}"/>
              </a:ext>
            </a:extLst>
          </p:cNvPr>
          <p:cNvSpPr txBox="1"/>
          <p:nvPr/>
        </p:nvSpPr>
        <p:spPr>
          <a:xfrm>
            <a:off x="239816" y="1156540"/>
            <a:ext cx="11665031" cy="584775"/>
          </a:xfrm>
          <a:prstGeom prst="rect">
            <a:avLst/>
          </a:prstGeom>
          <a:noFill/>
        </p:spPr>
        <p:txBody>
          <a:bodyPr wrap="square">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00" cap="none" spc="0" normalizeH="0" baseline="0" noProof="0">
                <a:ln>
                  <a:noFill/>
                </a:ln>
                <a:solidFill>
                  <a:srgbClr val="234747"/>
                </a:solidFill>
                <a:effectLst/>
                <a:uLnTx/>
                <a:uFillTx/>
                <a:latin typeface="Boston Black" panose="00000900000000000000"/>
                <a:cs typeface="Times New Roman"/>
              </a:rPr>
              <a:t>Recourse mechanisms in case of violation of the Right to Food </a:t>
            </a:r>
            <a:r>
              <a:rPr kumimoji="0" lang="en-US" sz="3200" b="1" i="0" u="none" strike="noStrike" kern="100" cap="none" spc="0" normalizeH="0" baseline="0" noProof="0">
                <a:ln>
                  <a:noFill/>
                </a:ln>
                <a:solidFill>
                  <a:srgbClr val="1A7074"/>
                </a:solidFill>
                <a:effectLst/>
                <a:uLnTx/>
                <a:uFillTx/>
                <a:latin typeface="Boston Black" panose="00000900000000000000"/>
                <a:cs typeface="Times New Roman"/>
              </a:rPr>
              <a:t> </a:t>
            </a:r>
          </a:p>
        </p:txBody>
      </p:sp>
      <p:cxnSp>
        <p:nvCxnSpPr>
          <p:cNvPr id="11" name="Connecteur droit avec flèche 5">
            <a:extLst>
              <a:ext uri="{FF2B5EF4-FFF2-40B4-BE49-F238E27FC236}">
                <a16:creationId xmlns:a16="http://schemas.microsoft.com/office/drawing/2014/main" id="{A4028C3F-D4AD-9CA5-BAAE-94244DC43CEE}"/>
              </a:ext>
            </a:extLst>
          </p:cNvPr>
          <p:cNvCxnSpPr>
            <a:cxnSpLocks/>
          </p:cNvCxnSpPr>
          <p:nvPr/>
        </p:nvCxnSpPr>
        <p:spPr>
          <a:xfrm>
            <a:off x="375557" y="1799390"/>
            <a:ext cx="11489516" cy="0"/>
          </a:xfrm>
          <a:prstGeom prst="straightConnector1">
            <a:avLst/>
          </a:prstGeom>
          <a:noFill/>
          <a:ln w="19050" cap="flat" cmpd="sng" algn="ctr">
            <a:solidFill>
              <a:srgbClr val="FFC000"/>
            </a:solidFill>
            <a:prstDash val="solid"/>
            <a:miter lim="800000"/>
          </a:ln>
          <a:effectLst/>
        </p:spPr>
      </p:cxnSp>
    </p:spTree>
    <p:extLst>
      <p:ext uri="{BB962C8B-B14F-4D97-AF65-F5344CB8AC3E}">
        <p14:creationId xmlns:p14="http://schemas.microsoft.com/office/powerpoint/2010/main" val="16641880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78E6-E52E-0BEE-D9DB-1599CE57D1FA}"/>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AB14B6B3-7C08-9EB2-EE31-16A914B5E35C}"/>
              </a:ext>
            </a:extLst>
          </p:cNvPr>
          <p:cNvSpPr txBox="1"/>
          <p:nvPr/>
        </p:nvSpPr>
        <p:spPr>
          <a:xfrm>
            <a:off x="458990" y="1138168"/>
            <a:ext cx="6865145" cy="561051"/>
          </a:xfrm>
          <a:prstGeom prst="rect">
            <a:avLst/>
          </a:prstGeom>
        </p:spPr>
        <p:txBody>
          <a:bodyPr vert="horz" wrap="square" lIns="0" tIns="67945" rIns="0" bIns="0" rtlCol="0" anchor="t">
            <a:spAutoFit/>
          </a:bodyPr>
          <a:lstStyle/>
          <a:p>
            <a:pPr marL="12700" marR="5080"/>
            <a:r>
              <a:rPr lang="en-US" sz="3200" b="1" kern="100">
                <a:solidFill>
                  <a:srgbClr val="234747"/>
                </a:solidFill>
                <a:latin typeface="Aptos"/>
                <a:cs typeface="Times New Roman"/>
              </a:rPr>
              <a:t>Common RTF Misconceptions</a:t>
            </a:r>
            <a:endParaRPr lang="en-US" sz="3200" kern="100">
              <a:solidFill>
                <a:srgbClr val="1A7074"/>
              </a:solidFill>
              <a:latin typeface="Aptos"/>
              <a:cs typeface="Times New Roman"/>
            </a:endParaRPr>
          </a:p>
        </p:txBody>
      </p:sp>
      <p:sp>
        <p:nvSpPr>
          <p:cNvPr id="11" name="CuadroTexto 10">
            <a:extLst>
              <a:ext uri="{FF2B5EF4-FFF2-40B4-BE49-F238E27FC236}">
                <a16:creationId xmlns:a16="http://schemas.microsoft.com/office/drawing/2014/main" id="{926D8354-28C9-4D2A-E34F-B7B07D5AC6E9}"/>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A0E1AD6C-BC0E-A866-1F54-AF4BADB0E3AB}"/>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4DDDABB3-FA73-A1E8-102A-FFF449D26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2D5F746E-134B-D9DF-93DC-21B46B3147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E5C040CE-A0E6-D359-C991-C9D73566B8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graphicFrame>
        <p:nvGraphicFramePr>
          <p:cNvPr id="12" name="Table 11">
            <a:extLst>
              <a:ext uri="{FF2B5EF4-FFF2-40B4-BE49-F238E27FC236}">
                <a16:creationId xmlns:a16="http://schemas.microsoft.com/office/drawing/2014/main" id="{9EF888C0-FABC-19F0-07B4-2B98969115A9}"/>
              </a:ext>
            </a:extLst>
          </p:cNvPr>
          <p:cNvGraphicFramePr>
            <a:graphicFrameLocks noGrp="1"/>
          </p:cNvGraphicFramePr>
          <p:nvPr/>
        </p:nvGraphicFramePr>
        <p:xfrm>
          <a:off x="457200" y="2093101"/>
          <a:ext cx="11391900" cy="4267200"/>
        </p:xfrm>
        <a:graphic>
          <a:graphicData uri="http://schemas.openxmlformats.org/drawingml/2006/table">
            <a:tbl>
              <a:tblPr firstRow="1" bandRow="1">
                <a:tableStyleId>{5C22544A-7EE6-4342-B048-85BDC9FD1C3A}</a:tableStyleId>
              </a:tblPr>
              <a:tblGrid>
                <a:gridCol w="2435441">
                  <a:extLst>
                    <a:ext uri="{9D8B030D-6E8A-4147-A177-3AD203B41FA5}">
                      <a16:colId xmlns:a16="http://schemas.microsoft.com/office/drawing/2014/main" val="655817705"/>
                    </a:ext>
                  </a:extLst>
                </a:gridCol>
                <a:gridCol w="8956459">
                  <a:extLst>
                    <a:ext uri="{9D8B030D-6E8A-4147-A177-3AD203B41FA5}">
                      <a16:colId xmlns:a16="http://schemas.microsoft.com/office/drawing/2014/main" val="3938544906"/>
                    </a:ext>
                  </a:extLst>
                </a:gridCol>
              </a:tblGrid>
              <a:tr h="370840">
                <a:tc>
                  <a:txBody>
                    <a:bodyPr/>
                    <a:lstStyle/>
                    <a:p>
                      <a:r>
                        <a:rPr lang="en-US" sz="2400"/>
                        <a:t>Misconceptions</a:t>
                      </a:r>
                    </a:p>
                  </a:txBody>
                  <a:tcPr/>
                </a:tc>
                <a:tc>
                  <a:txBody>
                    <a:bodyPr/>
                    <a:lstStyle/>
                    <a:p>
                      <a:r>
                        <a:rPr lang="en-US" sz="2400"/>
                        <a:t>Reality</a:t>
                      </a:r>
                    </a:p>
                  </a:txBody>
                  <a:tcPr/>
                </a:tc>
                <a:extLst>
                  <a:ext uri="{0D108BD9-81ED-4DB2-BD59-A6C34878D82A}">
                    <a16:rowId xmlns:a16="http://schemas.microsoft.com/office/drawing/2014/main" val="3754880050"/>
                  </a:ext>
                </a:extLst>
              </a:tr>
              <a:tr h="370840">
                <a:tc>
                  <a:txBody>
                    <a:bodyPr/>
                    <a:lstStyle/>
                    <a:p>
                      <a:r>
                        <a:rPr lang="en-US" sz="2200"/>
                        <a:t>RTF is a </a:t>
                      </a:r>
                      <a:r>
                        <a:rPr lang="en-US" sz="2200" b="1"/>
                        <a:t>generic</a:t>
                      </a:r>
                      <a:r>
                        <a:rPr lang="en-US" sz="2200"/>
                        <a:t>, </a:t>
                      </a:r>
                      <a:r>
                        <a:rPr lang="en-US" sz="2200" b="1"/>
                        <a:t>vague</a:t>
                      </a:r>
                      <a:r>
                        <a:rPr lang="en-US" sz="2200"/>
                        <a:t> term</a:t>
                      </a:r>
                    </a:p>
                  </a:txBody>
                  <a:tcPr>
                    <a:solidFill>
                      <a:srgbClr val="D3F3F5">
                        <a:alpha val="30000"/>
                      </a:srgbClr>
                    </a:solidFill>
                  </a:tcPr>
                </a:tc>
                <a:tc>
                  <a:txBody>
                    <a:bodyPr/>
                    <a:lstStyle/>
                    <a:p>
                      <a:r>
                        <a:rPr lang="en-US" sz="2200"/>
                        <a:t>The RTF is a very precisely defined concept in international law.</a:t>
                      </a:r>
                    </a:p>
                  </a:txBody>
                  <a:tcPr>
                    <a:solidFill>
                      <a:srgbClr val="D3F3F5">
                        <a:alpha val="30000"/>
                      </a:srgbClr>
                    </a:solidFill>
                  </a:tcPr>
                </a:tc>
                <a:extLst>
                  <a:ext uri="{0D108BD9-81ED-4DB2-BD59-A6C34878D82A}">
                    <a16:rowId xmlns:a16="http://schemas.microsoft.com/office/drawing/2014/main" val="4162452386"/>
                  </a:ext>
                </a:extLst>
              </a:tr>
              <a:tr h="370840">
                <a:tc>
                  <a:txBody>
                    <a:bodyPr/>
                    <a:lstStyle/>
                    <a:p>
                      <a:r>
                        <a:rPr lang="en-US" sz="2200"/>
                        <a:t>RTF is just about </a:t>
                      </a:r>
                      <a:r>
                        <a:rPr lang="en-US" sz="2200" b="1"/>
                        <a:t>providing food</a:t>
                      </a:r>
                    </a:p>
                  </a:txBody>
                  <a:tcPr>
                    <a:solidFill>
                      <a:srgbClr val="B0D7D8">
                        <a:alpha val="30257"/>
                      </a:srgbClr>
                    </a:solidFill>
                  </a:tcPr>
                </a:tc>
                <a:tc>
                  <a:txBody>
                    <a:bodyPr/>
                    <a:lstStyle/>
                    <a:p>
                      <a:r>
                        <a:rPr lang="en-US" sz="2200"/>
                        <a:t>The RTF is about access to adequate, nutritious food respecting dignity, and addressing inequality. Not just handing out food.</a:t>
                      </a:r>
                    </a:p>
                  </a:txBody>
                  <a:tcPr>
                    <a:solidFill>
                      <a:srgbClr val="B0D7D8">
                        <a:alpha val="30257"/>
                      </a:srgbClr>
                    </a:solidFill>
                  </a:tcPr>
                </a:tc>
                <a:extLst>
                  <a:ext uri="{0D108BD9-81ED-4DB2-BD59-A6C34878D82A}">
                    <a16:rowId xmlns:a16="http://schemas.microsoft.com/office/drawing/2014/main" val="1014551826"/>
                  </a:ext>
                </a:extLst>
              </a:tr>
              <a:tr h="370840">
                <a:tc>
                  <a:txBody>
                    <a:bodyPr/>
                    <a:lstStyle/>
                    <a:p>
                      <a:r>
                        <a:rPr lang="en-US" sz="2200"/>
                        <a:t>RTF is only a </a:t>
                      </a:r>
                      <a:r>
                        <a:rPr lang="en-US" sz="2200" b="1"/>
                        <a:t>legal issue</a:t>
                      </a:r>
                    </a:p>
                  </a:txBody>
                  <a:tcPr>
                    <a:solidFill>
                      <a:srgbClr val="D3F3F5">
                        <a:alpha val="29899"/>
                      </a:srgbClr>
                    </a:solidFill>
                  </a:tcPr>
                </a:tc>
                <a:tc>
                  <a:txBody>
                    <a:bodyPr/>
                    <a:lstStyle/>
                    <a:p>
                      <a:r>
                        <a:rPr lang="en-US" sz="2200"/>
                        <a:t>While the RTF is supported by legal frameworks, it is also a </a:t>
                      </a:r>
                      <a:r>
                        <a:rPr lang="en-US" sz="2200" b="1"/>
                        <a:t>practical policy tool</a:t>
                      </a:r>
                      <a:r>
                        <a:rPr lang="en-US" sz="2200"/>
                        <a:t>.</a:t>
                      </a:r>
                    </a:p>
                  </a:txBody>
                  <a:tcPr>
                    <a:solidFill>
                      <a:srgbClr val="D3F3F5">
                        <a:alpha val="29899"/>
                      </a:srgbClr>
                    </a:solidFill>
                  </a:tcPr>
                </a:tc>
                <a:extLst>
                  <a:ext uri="{0D108BD9-81ED-4DB2-BD59-A6C34878D82A}">
                    <a16:rowId xmlns:a16="http://schemas.microsoft.com/office/drawing/2014/main" val="3601326514"/>
                  </a:ext>
                </a:extLst>
              </a:tr>
              <a:tr h="370840">
                <a:tc>
                  <a:txBody>
                    <a:bodyPr/>
                    <a:lstStyle/>
                    <a:p>
                      <a:r>
                        <a:rPr lang="en-US" sz="2200"/>
                        <a:t>RTF equals </a:t>
                      </a:r>
                      <a:r>
                        <a:rPr lang="en-US" sz="2200" b="1"/>
                        <a:t>food security</a:t>
                      </a:r>
                    </a:p>
                  </a:txBody>
                  <a:tcPr>
                    <a:solidFill>
                      <a:srgbClr val="B0D7D8">
                        <a:alpha val="29943"/>
                      </a:srgbClr>
                    </a:solidFill>
                  </a:tcPr>
                </a:tc>
                <a:tc>
                  <a:txBody>
                    <a:bodyPr/>
                    <a:lstStyle/>
                    <a:p>
                      <a:r>
                        <a:rPr lang="en-US" sz="2200"/>
                        <a:t>Food security focuses on availability, access, stability. RTF includes </a:t>
                      </a:r>
                      <a:r>
                        <a:rPr lang="en-US" sz="2200" b="1"/>
                        <a:t>legal and policy obligations</a:t>
                      </a:r>
                      <a:r>
                        <a:rPr lang="en-US" sz="2200"/>
                        <a:t> to ensure access in an </a:t>
                      </a:r>
                      <a:r>
                        <a:rPr lang="en-US" sz="2200" b="1"/>
                        <a:t>equitable</a:t>
                      </a:r>
                      <a:r>
                        <a:rPr lang="en-US" sz="2200"/>
                        <a:t> manner. </a:t>
                      </a:r>
                    </a:p>
                  </a:txBody>
                  <a:tcPr>
                    <a:solidFill>
                      <a:srgbClr val="B0D7D8">
                        <a:alpha val="29943"/>
                      </a:srgbClr>
                    </a:solidFill>
                  </a:tcPr>
                </a:tc>
                <a:extLst>
                  <a:ext uri="{0D108BD9-81ED-4DB2-BD59-A6C34878D82A}">
                    <a16:rowId xmlns:a16="http://schemas.microsoft.com/office/drawing/2014/main" val="2474201314"/>
                  </a:ext>
                </a:extLst>
              </a:tr>
              <a:tr h="370840">
                <a:tc>
                  <a:txBody>
                    <a:bodyPr/>
                    <a:lstStyle/>
                    <a:p>
                      <a:r>
                        <a:rPr lang="en-US" sz="2200"/>
                        <a:t>RTF is a </a:t>
                      </a:r>
                      <a:r>
                        <a:rPr lang="en-US" sz="2200" b="1"/>
                        <a:t>sector or theme</a:t>
                      </a:r>
                    </a:p>
                  </a:txBody>
                  <a:tcPr>
                    <a:solidFill>
                      <a:srgbClr val="D3F3F5">
                        <a:alpha val="29807"/>
                      </a:srgbClr>
                    </a:solidFill>
                  </a:tcPr>
                </a:tc>
                <a:tc>
                  <a:txBody>
                    <a:bodyPr/>
                    <a:lstStyle/>
                    <a:p>
                      <a:r>
                        <a:rPr lang="en-US" sz="2200"/>
                        <a:t>The RTF is a </a:t>
                      </a:r>
                      <a:r>
                        <a:rPr lang="en-US" sz="2200" b="1"/>
                        <a:t>cross-cutting issue</a:t>
                      </a:r>
                      <a:r>
                        <a:rPr lang="en-US" sz="2200"/>
                        <a:t>, relevant to all aspects of food security, nutrition, and food systems. </a:t>
                      </a:r>
                    </a:p>
                  </a:txBody>
                  <a:tcPr>
                    <a:solidFill>
                      <a:srgbClr val="D3F3F5">
                        <a:alpha val="29807"/>
                      </a:srgbClr>
                    </a:solidFill>
                  </a:tcPr>
                </a:tc>
                <a:extLst>
                  <a:ext uri="{0D108BD9-81ED-4DB2-BD59-A6C34878D82A}">
                    <a16:rowId xmlns:a16="http://schemas.microsoft.com/office/drawing/2014/main" val="1539616750"/>
                  </a:ext>
                </a:extLst>
              </a:tr>
            </a:tbl>
          </a:graphicData>
        </a:graphic>
      </p:graphicFrame>
      <p:sp>
        <p:nvSpPr>
          <p:cNvPr id="14" name="Freeform 8">
            <a:extLst>
              <a:ext uri="{FF2B5EF4-FFF2-40B4-BE49-F238E27FC236}">
                <a16:creationId xmlns:a16="http://schemas.microsoft.com/office/drawing/2014/main" id="{E73A8981-9131-A776-3BE1-F56CEF206715}"/>
              </a:ext>
            </a:extLst>
          </p:cNvPr>
          <p:cNvSpPr/>
          <p:nvPr/>
        </p:nvSpPr>
        <p:spPr>
          <a:xfrm>
            <a:off x="10210680" y="1146675"/>
            <a:ext cx="1823787" cy="944344"/>
          </a:xfrm>
          <a:custGeom>
            <a:avLst/>
            <a:gdLst/>
            <a:ahLst/>
            <a:cxnLst/>
            <a:rect l="l" t="t" r="r" b="b"/>
            <a:pathLst>
              <a:path w="2825234" h="1810781">
                <a:moveTo>
                  <a:pt x="0" y="0"/>
                </a:moveTo>
                <a:lnTo>
                  <a:pt x="2825235" y="0"/>
                </a:lnTo>
                <a:lnTo>
                  <a:pt x="2825235" y="1810781"/>
                </a:lnTo>
                <a:lnTo>
                  <a:pt x="0" y="1810781"/>
                </a:lnTo>
                <a:lnTo>
                  <a:pt x="0" y="0"/>
                </a:lnTo>
                <a:close/>
              </a:path>
            </a:pathLst>
          </a:custGeom>
          <a:blipFill>
            <a:blip r:embed="rId6" cstate="screen">
              <a:extLst>
                <a:ext uri="{28A0092B-C50C-407E-A947-70E740481C1C}">
                  <a14:useLocalDpi xmlns:a14="http://schemas.microsoft.com/office/drawing/2010/main"/>
                </a:ext>
              </a:extLst>
            </a:blip>
            <a:stretch>
              <a:fillRect l="-10483" t="-8840" r="-9937" b="-54729"/>
            </a:stretch>
          </a:blipFill>
        </p:spPr>
        <p:txBody>
          <a:bodyPr/>
          <a:lstStyle/>
          <a:p>
            <a:endParaRPr lang="en-IT"/>
          </a:p>
        </p:txBody>
      </p:sp>
    </p:spTree>
    <p:extLst>
      <p:ext uri="{BB962C8B-B14F-4D97-AF65-F5344CB8AC3E}">
        <p14:creationId xmlns:p14="http://schemas.microsoft.com/office/powerpoint/2010/main" val="2415521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1836"/>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66E519B-5EE0-FEB1-85A7-94B92E046568}"/>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8C4E1AF5-8EB1-AA2D-7CF4-9F00101ABB1F}"/>
              </a:ext>
            </a:extLst>
          </p:cNvPr>
          <p:cNvSpPr txBox="1"/>
          <p:nvPr/>
        </p:nvSpPr>
        <p:spPr>
          <a:xfrm>
            <a:off x="2392685" y="1671943"/>
            <a:ext cx="7278512" cy="3885038"/>
          </a:xfrm>
          <a:prstGeom prst="rect">
            <a:avLst/>
          </a:prstGeom>
          <a:noFill/>
        </p:spPr>
        <p:txBody>
          <a:bodyPr vert="horz" wrap="square" lIns="0" tIns="67945" rIns="0" bIns="0" rtlCol="0" anchor="t">
            <a:spAutoFit/>
          </a:bodyPr>
          <a:lstStyle/>
          <a:p>
            <a:pPr marL="12700" marR="5080"/>
            <a:endParaRPr lang="en-US" sz="4400" b="1" kern="100" dirty="0">
              <a:solidFill>
                <a:srgbClr val="234747"/>
              </a:solidFill>
              <a:latin typeface="Boston Black"/>
              <a:cs typeface="Times New Roman"/>
            </a:endParaRPr>
          </a:p>
          <a:p>
            <a:pPr marL="12700" marR="5080"/>
            <a:endParaRPr lang="en-US" sz="4000" b="1" kern="100" dirty="0">
              <a:solidFill>
                <a:srgbClr val="234747"/>
              </a:solidFill>
              <a:latin typeface="Boston Black" panose="00000900000000000000"/>
              <a:ea typeface="+mn-lt"/>
              <a:cs typeface="+mn-lt"/>
            </a:endParaRPr>
          </a:p>
          <a:p>
            <a:pPr marL="12700" marR="5080" algn="ctr"/>
            <a:r>
              <a:rPr lang="en-US" sz="4000" b="1" kern="100" dirty="0">
                <a:solidFill>
                  <a:srgbClr val="197074"/>
                </a:solidFill>
                <a:latin typeface="Boston Black" panose="00000900000000000000"/>
                <a:ea typeface="+mn-lt"/>
                <a:cs typeface="+mn-lt"/>
              </a:rPr>
              <a:t>Part I</a:t>
            </a:r>
            <a:r>
              <a:rPr lang="en-NL" sz="4000" b="1" kern="100">
                <a:solidFill>
                  <a:srgbClr val="197074"/>
                </a:solidFill>
                <a:latin typeface="Boston Black" panose="00000900000000000000"/>
                <a:ea typeface="+mn-lt"/>
                <a:cs typeface="+mn-lt"/>
              </a:rPr>
              <a:t>I</a:t>
            </a:r>
            <a:r>
              <a:rPr lang="en-US" sz="4000" b="1" kern="100" dirty="0">
                <a:solidFill>
                  <a:srgbClr val="197074"/>
                </a:solidFill>
                <a:latin typeface="Boston Black" panose="00000900000000000000"/>
                <a:ea typeface="+mn-lt"/>
                <a:cs typeface="+mn-lt"/>
              </a:rPr>
              <a:t> : Historical background</a:t>
            </a:r>
            <a:endParaRPr lang="en-US" sz="4000" dirty="0">
              <a:solidFill>
                <a:srgbClr val="197074"/>
              </a:solidFill>
              <a:latin typeface="Boston Black" panose="00000900000000000000"/>
              <a:ea typeface="+mn-lt"/>
              <a:cs typeface="+mn-lt"/>
            </a:endParaRPr>
          </a:p>
          <a:p>
            <a:pPr marL="12700" marR="5080"/>
            <a:endParaRPr lang="en-US" dirty="0">
              <a:latin typeface="Boston Black" panose="00000900000000000000"/>
            </a:endParaRPr>
          </a:p>
          <a:p>
            <a:pPr>
              <a:lnSpc>
                <a:spcPct val="150000"/>
              </a:lnSpc>
            </a:pPr>
            <a:endParaRPr lang="en-US" sz="2800" kern="100" dirty="0">
              <a:solidFill>
                <a:srgbClr val="1A7074"/>
              </a:solidFill>
              <a:latin typeface="Boston Black" panose="00000900000000000000"/>
              <a:ea typeface="+mn-lt"/>
              <a:cs typeface="Times"/>
            </a:endParaRPr>
          </a:p>
          <a:p>
            <a:pPr marL="12700" marR="5080"/>
            <a:endParaRPr lang="en-US" sz="3200" kern="100" dirty="0">
              <a:solidFill>
                <a:srgbClr val="1A7074"/>
              </a:solidFill>
              <a:latin typeface="Boston Black" panose="00000900000000000000"/>
              <a:cs typeface="Times New Roman" panose="02020603050405020304" pitchFamily="18" charset="0"/>
            </a:endParaRPr>
          </a:p>
          <a:p>
            <a:pPr marL="12700" marR="5080"/>
            <a:endParaRPr lang="en-US" sz="3200" kern="100" dirty="0">
              <a:solidFill>
                <a:srgbClr val="234747"/>
              </a:solidFill>
              <a:latin typeface="Boston Black" panose="00000900000000000000"/>
              <a:cs typeface="Times New Roman" panose="02020603050405020304" pitchFamily="18" charset="0"/>
            </a:endParaRPr>
          </a:p>
        </p:txBody>
      </p:sp>
      <p:sp>
        <p:nvSpPr>
          <p:cNvPr id="11" name="CuadroTexto 10">
            <a:extLst>
              <a:ext uri="{FF2B5EF4-FFF2-40B4-BE49-F238E27FC236}">
                <a16:creationId xmlns:a16="http://schemas.microsoft.com/office/drawing/2014/main" id="{2AD88C24-55ED-10F7-0897-C5DCA2AFA32C}"/>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59F92F87-DEDB-956C-6078-E921FE28F951}"/>
              </a:ext>
            </a:extLst>
          </p:cNvPr>
          <p:cNvGrpSpPr/>
          <p:nvPr/>
        </p:nvGrpSpPr>
        <p:grpSpPr>
          <a:xfrm>
            <a:off x="0" y="-106929"/>
            <a:ext cx="12192000" cy="1245132"/>
            <a:chOff x="0" y="-106929"/>
            <a:chExt cx="12192000" cy="1245132"/>
          </a:xfrm>
          <a:effectLst>
            <a:glow>
              <a:schemeClr val="accent1">
                <a:alpha val="0"/>
              </a:schemeClr>
            </a:glow>
          </a:effectLst>
        </p:grpSpPr>
        <p:pic>
          <p:nvPicPr>
            <p:cNvPr id="2" name="Picture 1" descr="A blue square with white dots&#10;&#10;Description automatically generated with medium confidence">
              <a:extLst>
                <a:ext uri="{FF2B5EF4-FFF2-40B4-BE49-F238E27FC236}">
                  <a16:creationId xmlns:a16="http://schemas.microsoft.com/office/drawing/2014/main" id="{1DFE0728-49CB-A24D-F3CE-6F83649023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566EB875-8C2A-9AD8-9189-087990DFA8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7F354FC0-576C-DEBA-FCE7-069BB1ECF2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Tree>
    <p:extLst>
      <p:ext uri="{BB962C8B-B14F-4D97-AF65-F5344CB8AC3E}">
        <p14:creationId xmlns:p14="http://schemas.microsoft.com/office/powerpoint/2010/main" val="1192874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7">
            <a:extLst>
              <a:ext uri="{FF2B5EF4-FFF2-40B4-BE49-F238E27FC236}">
                <a16:creationId xmlns:a16="http://schemas.microsoft.com/office/drawing/2014/main" id="{B53AF1A9-EF61-2D5D-5B7D-3929A5874773}"/>
              </a:ext>
            </a:extLst>
          </p:cNvPr>
          <p:cNvSpPr txBox="1"/>
          <p:nvPr/>
        </p:nvSpPr>
        <p:spPr>
          <a:xfrm>
            <a:off x="422175" y="1557944"/>
            <a:ext cx="7239001" cy="1484381"/>
          </a:xfrm>
          <a:prstGeom prst="rect">
            <a:avLst/>
          </a:prstGeom>
        </p:spPr>
        <p:txBody>
          <a:bodyPr vert="horz" wrap="square" lIns="0" tIns="67945" rIns="0" bIns="0" rtlCol="0" anchor="t">
            <a:spAutoFit/>
          </a:bodyPr>
          <a:lstStyle/>
          <a:p>
            <a:pPr marL="12700" marR="5080"/>
            <a:r>
              <a:rPr lang="en-US" sz="3200" b="1" kern="100">
                <a:solidFill>
                  <a:srgbClr val="234747"/>
                </a:solidFill>
                <a:latin typeface="Boston Black"/>
                <a:cs typeface="Times New Roman"/>
              </a:rPr>
              <a:t>The human rights framework </a:t>
            </a:r>
          </a:p>
          <a:p>
            <a:pPr marL="12700" marR="5080"/>
            <a:endParaRPr lang="en-US" sz="2800" kern="100">
              <a:solidFill>
                <a:srgbClr val="234747"/>
              </a:solidFill>
              <a:latin typeface="Aptos"/>
              <a:cs typeface="Times New Roman" panose="02020603050405020304" pitchFamily="18" charset="0"/>
            </a:endParaRPr>
          </a:p>
          <a:p>
            <a:pPr marL="12700" marR="5080"/>
            <a:endParaRPr lang="en-US" sz="3200" kern="100">
              <a:solidFill>
                <a:srgbClr val="234747"/>
              </a:solidFill>
              <a:latin typeface="Boston Black" panose="00000900000000000000" pitchFamily="50" charset="0"/>
              <a:cs typeface="Times New Roman" panose="02020603050405020304" pitchFamily="18" charset="0"/>
            </a:endParaRPr>
          </a:p>
        </p:txBody>
      </p:sp>
      <p:sp>
        <p:nvSpPr>
          <p:cNvPr id="11" name="CuadroTexto 10">
            <a:extLst>
              <a:ext uri="{FF2B5EF4-FFF2-40B4-BE49-F238E27FC236}">
                <a16:creationId xmlns:a16="http://schemas.microsoft.com/office/drawing/2014/main" id="{0A0EBEE4-D349-69CC-C9F8-8F96312E986E}"/>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65DC1617-1BE8-2EF0-01B5-7B7A57A63E0C}"/>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7F4D5792-EF9E-C018-7BE1-58DA8569F0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85D31D33-7C3D-5AC6-4B18-D85F363A72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56DAAD91-DAD4-9C5B-E6F7-470E210296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cxnSp>
        <p:nvCxnSpPr>
          <p:cNvPr id="6" name="Connecteur droit avec flèche 5">
            <a:extLst>
              <a:ext uri="{FF2B5EF4-FFF2-40B4-BE49-F238E27FC236}">
                <a16:creationId xmlns:a16="http://schemas.microsoft.com/office/drawing/2014/main" id="{5CE483B1-9860-545C-5BA4-4943CFE46C8E}"/>
              </a:ext>
            </a:extLst>
          </p:cNvPr>
          <p:cNvCxnSpPr>
            <a:cxnSpLocks/>
          </p:cNvCxnSpPr>
          <p:nvPr/>
        </p:nvCxnSpPr>
        <p:spPr>
          <a:xfrm>
            <a:off x="422174" y="2300134"/>
            <a:ext cx="5945969" cy="0"/>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graphicFrame>
        <p:nvGraphicFramePr>
          <p:cNvPr id="1028" name="Diagram 6">
            <a:extLst>
              <a:ext uri="{FF2B5EF4-FFF2-40B4-BE49-F238E27FC236}">
                <a16:creationId xmlns:a16="http://schemas.microsoft.com/office/drawing/2014/main" id="{26AD70AF-3B58-2133-02FF-1FD93076DCD9}"/>
              </a:ext>
            </a:extLst>
          </p:cNvPr>
          <p:cNvGraphicFramePr/>
          <p:nvPr>
            <p:extLst>
              <p:ext uri="{D42A27DB-BD31-4B8C-83A1-F6EECF244321}">
                <p14:modId xmlns:p14="http://schemas.microsoft.com/office/powerpoint/2010/main" val="813140369"/>
              </p:ext>
            </p:extLst>
          </p:nvPr>
        </p:nvGraphicFramePr>
        <p:xfrm>
          <a:off x="5222068" y="2551020"/>
          <a:ext cx="6903027" cy="40136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26" name="Picture 2" descr="A person holding a large piece of paper&#10;&#10;Description automatically generated">
            <a:extLst>
              <a:ext uri="{FF2B5EF4-FFF2-40B4-BE49-F238E27FC236}">
                <a16:creationId xmlns:a16="http://schemas.microsoft.com/office/drawing/2014/main" id="{1C00FB24-E953-394A-1D1A-3768E3EFA58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3434" y="2494509"/>
            <a:ext cx="5137376" cy="412671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792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entagon 71">
            <a:extLst>
              <a:ext uri="{FF2B5EF4-FFF2-40B4-BE49-F238E27FC236}">
                <a16:creationId xmlns:a16="http://schemas.microsoft.com/office/drawing/2014/main" id="{53914D0B-F175-A645-8870-69C4CCFA7922}"/>
              </a:ext>
            </a:extLst>
          </p:cNvPr>
          <p:cNvSpPr/>
          <p:nvPr/>
        </p:nvSpPr>
        <p:spPr bwMode="gray">
          <a:xfrm rot="5400000">
            <a:off x="221040" y="3066345"/>
            <a:ext cx="4092966" cy="3216470"/>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86BC25">
              <a:lumMod val="20000"/>
              <a:lumOff val="80000"/>
            </a:srgbClr>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GB" sz="1600" b="1" i="0" u="none" strike="noStrike" kern="0" cap="none" spc="0" normalizeH="0" baseline="0" noProof="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5729D73E-844C-1D47-B567-5AEFDA2C6720}"/>
              </a:ext>
            </a:extLst>
          </p:cNvPr>
          <p:cNvSpPr/>
          <p:nvPr/>
        </p:nvSpPr>
        <p:spPr bwMode="gray">
          <a:xfrm>
            <a:off x="471665" y="1784871"/>
            <a:ext cx="3627438" cy="859134"/>
          </a:xfrm>
          <a:prstGeom prst="rect">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lang="en-US" sz="2800" b="1" i="0" u="none" strike="noStrike" kern="1200" cap="none" spc="0" normalizeH="0" baseline="0" noProof="0">
              <a:ln>
                <a:noFill/>
              </a:ln>
              <a:solidFill>
                <a:schemeClr val="bg1"/>
              </a:solidFill>
              <a:effectLst/>
              <a:uLnTx/>
              <a:uFillTx/>
              <a:latin typeface="Boston Black" panose="00000900000000000000"/>
            </a:endParaRPr>
          </a:p>
        </p:txBody>
      </p:sp>
      <p:sp>
        <p:nvSpPr>
          <p:cNvPr id="74" name="Right Triangle 73">
            <a:extLst>
              <a:ext uri="{FF2B5EF4-FFF2-40B4-BE49-F238E27FC236}">
                <a16:creationId xmlns:a16="http://schemas.microsoft.com/office/drawing/2014/main" id="{50856A96-4419-0F47-9D24-00765688990F}"/>
              </a:ext>
            </a:extLst>
          </p:cNvPr>
          <p:cNvSpPr/>
          <p:nvPr/>
        </p:nvSpPr>
        <p:spPr bwMode="gray">
          <a:xfrm flipV="1">
            <a:off x="3865863" y="2637276"/>
            <a:ext cx="210312" cy="210312"/>
          </a:xfrm>
          <a:prstGeom prst="rtTriangle">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GB" sz="1600" b="1" i="0" u="none" strike="noStrike" kern="0" cap="none" spc="0" normalizeH="0" baseline="0" noProof="0">
              <a:ln>
                <a:noFill/>
              </a:ln>
              <a:solidFill>
                <a:prstClr val="white"/>
              </a:solidFill>
              <a:effectLst/>
              <a:uLnTx/>
              <a:uFillTx/>
              <a:latin typeface="Calibri"/>
              <a:ea typeface="+mn-ea"/>
              <a:cs typeface="+mn-cs"/>
            </a:endParaRPr>
          </a:p>
        </p:txBody>
      </p:sp>
      <p:sp>
        <p:nvSpPr>
          <p:cNvPr id="75" name="Right Triangle 74">
            <a:extLst>
              <a:ext uri="{FF2B5EF4-FFF2-40B4-BE49-F238E27FC236}">
                <a16:creationId xmlns:a16="http://schemas.microsoft.com/office/drawing/2014/main" id="{B6096496-250B-B243-AB0C-E3D865D8C546}"/>
              </a:ext>
            </a:extLst>
          </p:cNvPr>
          <p:cNvSpPr/>
          <p:nvPr/>
        </p:nvSpPr>
        <p:spPr bwMode="gray">
          <a:xfrm flipH="1" flipV="1">
            <a:off x="453634" y="2635084"/>
            <a:ext cx="210312" cy="210312"/>
          </a:xfrm>
          <a:prstGeom prst="rtTriangle">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GB" sz="1600" b="1" i="0" u="none" strike="noStrike" kern="0" cap="none" spc="0" normalizeH="0" baseline="0" noProof="0">
              <a:ln>
                <a:noFill/>
              </a:ln>
              <a:solidFill>
                <a:prstClr val="white"/>
              </a:solidFill>
              <a:effectLst/>
              <a:uLnTx/>
              <a:uFillTx/>
              <a:latin typeface="Calibri"/>
              <a:ea typeface="+mn-ea"/>
              <a:cs typeface="+mn-cs"/>
            </a:endParaRPr>
          </a:p>
        </p:txBody>
      </p:sp>
      <p:sp>
        <p:nvSpPr>
          <p:cNvPr id="76" name="Rectangle 5">
            <a:extLst>
              <a:ext uri="{FF2B5EF4-FFF2-40B4-BE49-F238E27FC236}">
                <a16:creationId xmlns:a16="http://schemas.microsoft.com/office/drawing/2014/main" id="{9CC902C9-7201-1C46-806E-34185AF9F131}"/>
              </a:ext>
            </a:extLst>
          </p:cNvPr>
          <p:cNvSpPr txBox="1">
            <a:spLocks noChangeArrowheads="1"/>
          </p:cNvSpPr>
          <p:nvPr/>
        </p:nvSpPr>
        <p:spPr bwMode="gray">
          <a:xfrm>
            <a:off x="915585" y="2711948"/>
            <a:ext cx="2743200" cy="3847207"/>
          </a:xfrm>
          <a:prstGeom prst="rect">
            <a:avLst/>
          </a:prstGeom>
          <a:solidFill>
            <a:srgbClr val="E8F6CF"/>
          </a:solidFill>
          <a:ln w="9525" algn="ctr">
            <a:noFill/>
            <a:miter lim="800000"/>
            <a:headEnd/>
            <a:tailEnd/>
          </a:ln>
        </p:spPr>
        <p:txBody>
          <a:bodyPr vert="horz" wrap="square" lIns="0" tIns="0" rIns="0" bIns="0" numCol="1" anchor="t" anchorCtr="0" compatLnSpc="1">
            <a:prstTxWarp prst="textNoShape">
              <a:avLst/>
            </a:prstTxWarp>
            <a:spAutoFit/>
          </a:bodyPr>
          <a:lstStyle/>
          <a:p>
            <a:pPr marL="171450" indent="-171450">
              <a:buFont typeface="Arial" panose="020B0604020202020204" pitchFamily="34" charset="0"/>
              <a:buChar char="•"/>
            </a:pPr>
            <a:r>
              <a:rPr lang="en-GB" sz="1400">
                <a:solidFill>
                  <a:srgbClr val="000000"/>
                </a:solidFill>
                <a:latin typeface="Boston Black" panose="00000900000000000000"/>
              </a:rPr>
              <a:t>Convention on the Elimination of All Forms of Discrimination against Women (1979)</a:t>
            </a:r>
            <a:endParaRPr lang="en-US" sz="1400">
              <a:solidFill>
                <a:srgbClr val="000000"/>
              </a:solidFill>
              <a:latin typeface="Boston Black" panose="00000900000000000000"/>
            </a:endParaRPr>
          </a:p>
          <a:p>
            <a:pPr marL="171450" indent="-171450">
              <a:buFont typeface="Arial" panose="020B0604020202020204" pitchFamily="34" charset="0"/>
              <a:buChar char="•"/>
            </a:pPr>
            <a:endParaRPr lang="en-GB" sz="1400">
              <a:solidFill>
                <a:srgbClr val="000000"/>
              </a:solidFill>
              <a:latin typeface="Boston Black" panose="00000900000000000000"/>
            </a:endParaRPr>
          </a:p>
          <a:p>
            <a:pPr marL="171450" indent="-171450">
              <a:buFont typeface="Arial" panose="020B0604020202020204" pitchFamily="34" charset="0"/>
              <a:buChar char="•"/>
            </a:pPr>
            <a:r>
              <a:rPr lang="en-GB" sz="1400">
                <a:solidFill>
                  <a:srgbClr val="000000"/>
                </a:solidFill>
                <a:latin typeface="Boston Black" panose="00000900000000000000"/>
              </a:rPr>
              <a:t>Convention on the Rights of the Child (1989) </a:t>
            </a:r>
            <a:endParaRPr lang="en-US" sz="1400">
              <a:solidFill>
                <a:srgbClr val="000000"/>
              </a:solidFill>
              <a:latin typeface="Boston Black" panose="00000900000000000000"/>
            </a:endParaRPr>
          </a:p>
          <a:p>
            <a:pPr marL="171450" indent="-171450">
              <a:buFont typeface="Arial" panose="020B0604020202020204" pitchFamily="34" charset="0"/>
              <a:buChar char="•"/>
            </a:pPr>
            <a:endParaRPr lang="en-GB" sz="1400">
              <a:solidFill>
                <a:srgbClr val="000000"/>
              </a:solidFill>
              <a:latin typeface="Boston Black" panose="00000900000000000000"/>
            </a:endParaRPr>
          </a:p>
          <a:p>
            <a:pPr marL="171450" indent="-171450">
              <a:buFont typeface="Arial" panose="020B0604020202020204" pitchFamily="34" charset="0"/>
              <a:buChar char="•"/>
            </a:pPr>
            <a:r>
              <a:rPr lang="en-GB" sz="1400">
                <a:solidFill>
                  <a:srgbClr val="000000"/>
                </a:solidFill>
                <a:latin typeface="Boston Black" panose="00000900000000000000"/>
              </a:rPr>
              <a:t>Convention on the Rights of Persons with Disabilities (2006) </a:t>
            </a:r>
            <a:endParaRPr lang="en-US" sz="1400">
              <a:solidFill>
                <a:srgbClr val="000000"/>
              </a:solidFill>
              <a:latin typeface="Boston Black" panose="00000900000000000000"/>
            </a:endParaRPr>
          </a:p>
          <a:p>
            <a:pPr marL="171450" indent="-171450">
              <a:buFont typeface="Arial" panose="020B0604020202020204" pitchFamily="34" charset="0"/>
              <a:buChar char="•"/>
            </a:pPr>
            <a:endParaRPr lang="en-GB" sz="1400">
              <a:solidFill>
                <a:srgbClr val="000000"/>
              </a:solidFill>
              <a:latin typeface="Boston Black" panose="00000900000000000000"/>
            </a:endParaRPr>
          </a:p>
          <a:p>
            <a:pPr marL="171450" indent="-171450">
              <a:buFont typeface="Arial" panose="020B0604020202020204" pitchFamily="34" charset="0"/>
              <a:buChar char="•"/>
            </a:pPr>
            <a:r>
              <a:rPr lang="en-GB" sz="1400">
                <a:solidFill>
                  <a:srgbClr val="000000"/>
                </a:solidFill>
                <a:latin typeface="Boston Black" panose="00000900000000000000"/>
              </a:rPr>
              <a:t>Protocol of San Salvador (1988)</a:t>
            </a:r>
            <a:endParaRPr lang="en-US" sz="1400">
              <a:solidFill>
                <a:srgbClr val="000000"/>
              </a:solidFill>
              <a:latin typeface="Boston Black" panose="00000900000000000000"/>
            </a:endParaRPr>
          </a:p>
          <a:p>
            <a:pPr marL="171450" indent="-171450">
              <a:buFont typeface="Arial" panose="020B0604020202020204" pitchFamily="34" charset="0"/>
              <a:buChar char="•"/>
            </a:pPr>
            <a:r>
              <a:rPr lang="en-GB" sz="1400">
                <a:solidFill>
                  <a:srgbClr val="000000"/>
                </a:solidFill>
                <a:latin typeface="Boston Black" panose="00000900000000000000"/>
              </a:rPr>
              <a:t>African Charter on the Rights and Welfare of the Child (1990) </a:t>
            </a:r>
            <a:endParaRPr lang="en-US" sz="1400">
              <a:solidFill>
                <a:srgbClr val="000000"/>
              </a:solidFill>
              <a:latin typeface="Boston Black" panose="00000900000000000000"/>
            </a:endParaRPr>
          </a:p>
          <a:p>
            <a:pPr marL="171450" indent="-171450">
              <a:buFont typeface="Arial" panose="020B0604020202020204" pitchFamily="34" charset="0"/>
              <a:buChar char="•"/>
            </a:pPr>
            <a:endParaRPr lang="en-GB" sz="1400">
              <a:solidFill>
                <a:srgbClr val="000000"/>
              </a:solidFill>
              <a:latin typeface="Boston Black" panose="00000900000000000000"/>
            </a:endParaRPr>
          </a:p>
          <a:p>
            <a:pPr marL="171450" indent="-171450">
              <a:buFont typeface="Arial" panose="020B0604020202020204" pitchFamily="34" charset="0"/>
              <a:buChar char="•"/>
            </a:pPr>
            <a:r>
              <a:rPr lang="en-GB" sz="1400">
                <a:solidFill>
                  <a:srgbClr val="000000"/>
                </a:solidFill>
                <a:latin typeface="Boston Black" panose="00000900000000000000"/>
              </a:rPr>
              <a:t>Protocol to the African Charter on Human and Peoples’ Rights on the Rights of Women in Africa (2003)</a:t>
            </a:r>
            <a:endParaRPr lang="en-US" sz="1400">
              <a:solidFill>
                <a:srgbClr val="000000"/>
              </a:solidFill>
              <a:latin typeface="Boston Black" panose="00000900000000000000"/>
            </a:endParaRPr>
          </a:p>
          <a:p>
            <a:pPr marL="171450" marR="0" lvl="2" indent="-171450" algn="l" defTabSz="1219170" rtl="0" eaLnBrk="1" fontAlgn="auto" latinLnBrk="0" hangingPunct="1">
              <a:lnSpc>
                <a:spcPct val="100000"/>
              </a:lnSpc>
              <a:spcBef>
                <a:spcPts val="0"/>
              </a:spcBef>
              <a:spcAft>
                <a:spcPts val="600"/>
              </a:spcAft>
              <a:buClrTx/>
              <a:buSzPct val="100000"/>
              <a:buFont typeface="Arial" panose="020B0604020202020204" pitchFamily="34" charset="0"/>
              <a:buChar char="•"/>
              <a:tabLst>
                <a:tab pos="8972326" algn="r"/>
              </a:tabLst>
              <a:defRPr/>
            </a:pPr>
            <a:endParaRPr lang="en-US" sz="1200" b="0" i="0" u="none" strike="noStrike" kern="1200" cap="none" spc="0" normalizeH="0" baseline="0" noProof="0">
              <a:ln>
                <a:noFill/>
              </a:ln>
              <a:solidFill>
                <a:prstClr val="black"/>
              </a:solidFill>
              <a:effectLst/>
              <a:uLnTx/>
              <a:uFillTx/>
              <a:latin typeface="Boston Black" panose="00000900000000000000"/>
            </a:endParaRPr>
          </a:p>
        </p:txBody>
      </p:sp>
      <p:sp>
        <p:nvSpPr>
          <p:cNvPr id="80" name="Pentagon 79">
            <a:extLst>
              <a:ext uri="{FF2B5EF4-FFF2-40B4-BE49-F238E27FC236}">
                <a16:creationId xmlns:a16="http://schemas.microsoft.com/office/drawing/2014/main" id="{AAB60F58-B9E0-8D40-B10F-526E7D63FC73}"/>
              </a:ext>
            </a:extLst>
          </p:cNvPr>
          <p:cNvSpPr/>
          <p:nvPr/>
        </p:nvSpPr>
        <p:spPr bwMode="gray">
          <a:xfrm rot="5400000">
            <a:off x="3994794" y="3057682"/>
            <a:ext cx="4166413" cy="3202980"/>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8"/>
              <a:gd name="connsiteY0" fmla="*/ 0 h 3201722"/>
              <a:gd name="connsiteX1" fmla="*/ 3896714 w 3910478"/>
              <a:gd name="connsiteY1" fmla="*/ 0 h 3201722"/>
              <a:gd name="connsiteX2" fmla="*/ 3910478 w 3910478"/>
              <a:gd name="connsiteY2" fmla="*/ 1641805 h 3201722"/>
              <a:gd name="connsiteX3" fmla="*/ 3896714 w 3910478"/>
              <a:gd name="connsiteY3" fmla="*/ 3201722 h 3201722"/>
              <a:gd name="connsiteX4" fmla="*/ 0 w 3910478"/>
              <a:gd name="connsiteY4" fmla="*/ 3201722 h 3201722"/>
              <a:gd name="connsiteX5" fmla="*/ 0 w 3910478"/>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8" h="3201722">
                <a:moveTo>
                  <a:pt x="0" y="0"/>
                </a:moveTo>
                <a:lnTo>
                  <a:pt x="3896714" y="0"/>
                </a:lnTo>
                <a:lnTo>
                  <a:pt x="3910478" y="1641805"/>
                </a:lnTo>
                <a:lnTo>
                  <a:pt x="3896714" y="3201722"/>
                </a:lnTo>
                <a:lnTo>
                  <a:pt x="0" y="3201722"/>
                </a:lnTo>
                <a:lnTo>
                  <a:pt x="0" y="0"/>
                </a:lnTo>
                <a:close/>
              </a:path>
            </a:pathLst>
          </a:custGeom>
          <a:solidFill>
            <a:srgbClr val="62B5E5">
              <a:lumMod val="20000"/>
              <a:lumOff val="80000"/>
            </a:srgbClr>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GB" sz="1600" b="1" i="0" u="none" strike="noStrike" kern="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B841E0B7-DE80-6D47-BC6A-98C07F89F872}"/>
              </a:ext>
            </a:extLst>
          </p:cNvPr>
          <p:cNvSpPr/>
          <p:nvPr/>
        </p:nvSpPr>
        <p:spPr bwMode="gray">
          <a:xfrm>
            <a:off x="4273117" y="1764752"/>
            <a:ext cx="3627438" cy="859134"/>
          </a:xfrm>
          <a:prstGeom prst="rect">
            <a:avLst/>
          </a:prstGeom>
          <a:solidFill>
            <a:srgbClr val="0076A8"/>
          </a:solidFill>
          <a:ln w="19050" algn="ctr">
            <a:noFill/>
            <a:miter lim="800000"/>
            <a:headEnd/>
            <a:tailEnd/>
          </a:ln>
        </p:spPr>
        <p:txBody>
          <a:bodyPr wrap="square" lIns="88900" tIns="88900" rIns="88900" bIns="88900" rtlCol="0" anchor="ctr"/>
          <a:lstStyle/>
          <a:p>
            <a:pPr algn="r"/>
            <a:r>
              <a:rPr lang="en-US" sz="2400" b="1">
                <a:solidFill>
                  <a:schemeClr val="bg1"/>
                </a:solidFill>
                <a:latin typeface="Boston Black" panose="00000900000000000000"/>
              </a:rPr>
              <a:t>  </a:t>
            </a:r>
            <a:endParaRPr lang="en-US" sz="2400">
              <a:solidFill>
                <a:schemeClr val="bg1"/>
              </a:solidFill>
              <a:latin typeface="Boston Black" panose="00000900000000000000"/>
            </a:endParaRPr>
          </a:p>
        </p:txBody>
      </p:sp>
      <p:sp>
        <p:nvSpPr>
          <p:cNvPr id="82" name="Right Triangle 81">
            <a:extLst>
              <a:ext uri="{FF2B5EF4-FFF2-40B4-BE49-F238E27FC236}">
                <a16:creationId xmlns:a16="http://schemas.microsoft.com/office/drawing/2014/main" id="{21BB186F-30A5-B24E-88F4-AA9A7FD0E17C}"/>
              </a:ext>
            </a:extLst>
          </p:cNvPr>
          <p:cNvSpPr/>
          <p:nvPr/>
        </p:nvSpPr>
        <p:spPr bwMode="gray">
          <a:xfrm flipV="1">
            <a:off x="7660319" y="2627924"/>
            <a:ext cx="210312" cy="210312"/>
          </a:xfrm>
          <a:prstGeom prst="rtTriangle">
            <a:avLst/>
          </a:prstGeom>
          <a:solidFill>
            <a:srgbClr val="012169"/>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GB" sz="1600" b="1" i="0" u="none" strike="noStrike" kern="0" cap="none" spc="0" normalizeH="0" baseline="0" noProof="0">
              <a:ln>
                <a:noFill/>
              </a:ln>
              <a:solidFill>
                <a:prstClr val="white"/>
              </a:solidFill>
              <a:effectLst/>
              <a:uLnTx/>
              <a:uFillTx/>
              <a:latin typeface="Calibri"/>
              <a:ea typeface="+mn-ea"/>
              <a:cs typeface="+mn-cs"/>
            </a:endParaRPr>
          </a:p>
        </p:txBody>
      </p:sp>
      <p:sp>
        <p:nvSpPr>
          <p:cNvPr id="83" name="Right Triangle 82">
            <a:extLst>
              <a:ext uri="{FF2B5EF4-FFF2-40B4-BE49-F238E27FC236}">
                <a16:creationId xmlns:a16="http://schemas.microsoft.com/office/drawing/2014/main" id="{56181616-DC09-FC4B-9352-3722F7C3EE18}"/>
              </a:ext>
            </a:extLst>
          </p:cNvPr>
          <p:cNvSpPr/>
          <p:nvPr/>
        </p:nvSpPr>
        <p:spPr bwMode="gray">
          <a:xfrm flipH="1" flipV="1">
            <a:off x="4302200" y="2620400"/>
            <a:ext cx="210312" cy="210312"/>
          </a:xfrm>
          <a:prstGeom prst="rtTriangle">
            <a:avLst/>
          </a:prstGeom>
          <a:solidFill>
            <a:srgbClr val="012169"/>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GB" sz="1600" b="1" i="0" u="none" strike="noStrike" kern="0" cap="none" spc="0" normalizeH="0" baseline="0" noProof="0">
              <a:ln>
                <a:noFill/>
              </a:ln>
              <a:solidFill>
                <a:prstClr val="white"/>
              </a:solidFill>
              <a:effectLst/>
              <a:uLnTx/>
              <a:uFillTx/>
              <a:latin typeface="Calibri"/>
              <a:ea typeface="+mn-ea"/>
              <a:cs typeface="+mn-cs"/>
            </a:endParaRPr>
          </a:p>
        </p:txBody>
      </p:sp>
      <p:sp>
        <p:nvSpPr>
          <p:cNvPr id="84" name="Rectangle 5">
            <a:extLst>
              <a:ext uri="{FF2B5EF4-FFF2-40B4-BE49-F238E27FC236}">
                <a16:creationId xmlns:a16="http://schemas.microsoft.com/office/drawing/2014/main" id="{004FEE4D-E61D-B141-8D8E-218D9F4E16B7}"/>
              </a:ext>
            </a:extLst>
          </p:cNvPr>
          <p:cNvSpPr txBox="1">
            <a:spLocks noChangeArrowheads="1"/>
          </p:cNvSpPr>
          <p:nvPr/>
        </p:nvSpPr>
        <p:spPr bwMode="gray">
          <a:xfrm>
            <a:off x="4753038" y="2737230"/>
            <a:ext cx="2743200" cy="3218125"/>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marL="285750" indent="-285750" rtl="0">
              <a:lnSpc>
                <a:spcPts val="2250"/>
              </a:lnSpc>
              <a:buFont typeface="Arial"/>
              <a:buChar char="•"/>
            </a:pPr>
            <a:r>
              <a:rPr lang="en-US" sz="1400">
                <a:solidFill>
                  <a:srgbClr val="000000"/>
                </a:solidFill>
                <a:latin typeface="Boston Black" panose="00000900000000000000"/>
              </a:rPr>
              <a:t>UN Declaration on the Rights of Indigenous Peoples (UNDRIP) 2008​</a:t>
            </a:r>
          </a:p>
          <a:p>
            <a:pPr marL="285750" indent="-285750">
              <a:lnSpc>
                <a:spcPts val="2250"/>
              </a:lnSpc>
              <a:buFont typeface="Arial"/>
              <a:buChar char="•"/>
            </a:pPr>
            <a:endParaRPr lang="en-US" sz="1400">
              <a:solidFill>
                <a:srgbClr val="000000"/>
              </a:solidFill>
              <a:latin typeface="Boston Black" panose="00000900000000000000"/>
            </a:endParaRPr>
          </a:p>
          <a:p>
            <a:pPr marL="285750" indent="-285750">
              <a:lnSpc>
                <a:spcPts val="2250"/>
              </a:lnSpc>
              <a:buFont typeface="Arial"/>
              <a:buChar char="•"/>
            </a:pPr>
            <a:r>
              <a:rPr lang="en-US" sz="1400">
                <a:solidFill>
                  <a:srgbClr val="000000"/>
                </a:solidFill>
                <a:latin typeface="Boston Black" panose="00000900000000000000"/>
              </a:rPr>
              <a:t>UN Declaration on the Rights of Peasants and Other People Working in Rural Areas (UNDROP) 2018​</a:t>
            </a:r>
          </a:p>
          <a:p>
            <a:pPr marL="285750" indent="-285750">
              <a:lnSpc>
                <a:spcPts val="2250"/>
              </a:lnSpc>
              <a:buFont typeface="Arial"/>
              <a:buChar char="•"/>
            </a:pPr>
            <a:endParaRPr lang="en-US" sz="1400">
              <a:solidFill>
                <a:srgbClr val="000000"/>
              </a:solidFill>
              <a:latin typeface="Boston Black" panose="00000900000000000000"/>
            </a:endParaRPr>
          </a:p>
          <a:p>
            <a:pPr marL="285750" indent="-285750" rtl="0">
              <a:lnSpc>
                <a:spcPts val="2250"/>
              </a:lnSpc>
              <a:buFont typeface="Arial"/>
              <a:buChar char="•"/>
            </a:pPr>
            <a:r>
              <a:rPr lang="en-US" sz="1400">
                <a:solidFill>
                  <a:srgbClr val="000000"/>
                </a:solidFill>
                <a:latin typeface="Boston Black" panose="00000900000000000000"/>
              </a:rPr>
              <a:t>General Recommendation No. 34 on the rights of rural women </a:t>
            </a:r>
            <a:r>
              <a:rPr lang="en-US" sz="1400" err="1">
                <a:solidFill>
                  <a:srgbClr val="000000"/>
                </a:solidFill>
                <a:latin typeface="Boston Black" panose="00000900000000000000"/>
              </a:rPr>
              <a:t>etc</a:t>
            </a:r>
          </a:p>
        </p:txBody>
      </p:sp>
      <p:sp>
        <p:nvSpPr>
          <p:cNvPr id="88" name="Pentagon 87">
            <a:extLst>
              <a:ext uri="{FF2B5EF4-FFF2-40B4-BE49-F238E27FC236}">
                <a16:creationId xmlns:a16="http://schemas.microsoft.com/office/drawing/2014/main" id="{8C027D5D-3EEB-334E-840B-A13245B4168C}"/>
              </a:ext>
            </a:extLst>
          </p:cNvPr>
          <p:cNvSpPr/>
          <p:nvPr/>
        </p:nvSpPr>
        <p:spPr bwMode="gray">
          <a:xfrm rot="5400000">
            <a:off x="7833024" y="3115018"/>
            <a:ext cx="4138900" cy="3109915"/>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682747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682747"/>
                </a:lnTo>
                <a:lnTo>
                  <a:pt x="3896714" y="3201722"/>
                </a:lnTo>
                <a:lnTo>
                  <a:pt x="0" y="3201722"/>
                </a:lnTo>
                <a:lnTo>
                  <a:pt x="0" y="0"/>
                </a:lnTo>
                <a:close/>
              </a:path>
            </a:pathLst>
          </a:custGeom>
          <a:solidFill>
            <a:schemeClr val="bg1">
              <a:lumMod val="95000"/>
            </a:schemeClr>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GB" sz="1600" b="1" i="0" u="none" strike="noStrike" kern="0" cap="none" spc="0" normalizeH="0" baseline="0" noProof="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BDDA1B76-AA4A-E34D-8C18-ECA0E1EFDB19}"/>
              </a:ext>
            </a:extLst>
          </p:cNvPr>
          <p:cNvSpPr/>
          <p:nvPr/>
        </p:nvSpPr>
        <p:spPr bwMode="gray">
          <a:xfrm>
            <a:off x="8090716" y="1779627"/>
            <a:ext cx="3627438" cy="859134"/>
          </a:xfrm>
          <a:prstGeom prst="rect">
            <a:avLst/>
          </a:prstGeom>
          <a:solidFill>
            <a:srgbClr val="197074"/>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lang="en-US" sz="2800" b="1" i="0" u="none" strike="noStrike" cap="none" spc="0" normalizeH="0" baseline="0" noProof="0">
              <a:ln>
                <a:noFill/>
              </a:ln>
              <a:solidFill>
                <a:schemeClr val="bg1"/>
              </a:solidFill>
              <a:effectLst/>
              <a:uLnTx/>
              <a:uFillTx/>
              <a:latin typeface="Boston Black" panose="00000900000000000000"/>
            </a:endParaRPr>
          </a:p>
        </p:txBody>
      </p:sp>
      <p:sp>
        <p:nvSpPr>
          <p:cNvPr id="90" name="Right Triangle 89">
            <a:extLst>
              <a:ext uri="{FF2B5EF4-FFF2-40B4-BE49-F238E27FC236}">
                <a16:creationId xmlns:a16="http://schemas.microsoft.com/office/drawing/2014/main" id="{B7F44C9B-2C10-3E44-91EB-445D1FEAD75A}"/>
              </a:ext>
            </a:extLst>
          </p:cNvPr>
          <p:cNvSpPr/>
          <p:nvPr/>
        </p:nvSpPr>
        <p:spPr bwMode="gray">
          <a:xfrm flipV="1">
            <a:off x="11477864" y="2620400"/>
            <a:ext cx="231109" cy="233075"/>
          </a:xfrm>
          <a:prstGeom prst="rtTriangle">
            <a:avLst/>
          </a:prstGeom>
          <a:solidFill>
            <a:srgbClr val="046A38">
              <a:lumMod val="50000"/>
            </a:srgbClr>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GB" sz="1600" b="1" i="0" u="none" strike="noStrike" kern="0" cap="none" spc="0" normalizeH="0" baseline="0" noProof="0">
              <a:ln>
                <a:noFill/>
              </a:ln>
              <a:solidFill>
                <a:prstClr val="white"/>
              </a:solidFill>
              <a:effectLst/>
              <a:uLnTx/>
              <a:uFillTx/>
              <a:latin typeface="Calibri"/>
              <a:ea typeface="+mn-ea"/>
              <a:cs typeface="+mn-cs"/>
            </a:endParaRPr>
          </a:p>
        </p:txBody>
      </p:sp>
      <p:sp>
        <p:nvSpPr>
          <p:cNvPr id="91" name="Right Triangle 90">
            <a:extLst>
              <a:ext uri="{FF2B5EF4-FFF2-40B4-BE49-F238E27FC236}">
                <a16:creationId xmlns:a16="http://schemas.microsoft.com/office/drawing/2014/main" id="{E9EFDA1D-C2B8-8A4C-A0CC-ADD0F8CC529D}"/>
              </a:ext>
            </a:extLst>
          </p:cNvPr>
          <p:cNvSpPr/>
          <p:nvPr/>
        </p:nvSpPr>
        <p:spPr bwMode="gray">
          <a:xfrm flipH="1" flipV="1">
            <a:off x="8072940" y="2624875"/>
            <a:ext cx="210312" cy="210312"/>
          </a:xfrm>
          <a:prstGeom prst="rtTriangle">
            <a:avLst/>
          </a:prstGeom>
          <a:solidFill>
            <a:srgbClr val="046A38">
              <a:lumMod val="50000"/>
            </a:srgbClr>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endParaRPr kumimoji="0" lang="en-GB" sz="1600" b="1" i="0" u="none" strike="noStrike" kern="0" cap="none" spc="0" normalizeH="0" baseline="0" noProof="0">
              <a:ln>
                <a:noFill/>
              </a:ln>
              <a:solidFill>
                <a:prstClr val="white"/>
              </a:solidFill>
              <a:effectLst/>
              <a:uLnTx/>
              <a:uFillTx/>
              <a:latin typeface="Calibri"/>
              <a:ea typeface="+mn-ea"/>
              <a:cs typeface="+mn-cs"/>
            </a:endParaRPr>
          </a:p>
        </p:txBody>
      </p:sp>
      <p:sp>
        <p:nvSpPr>
          <p:cNvPr id="92" name="Rectangle 5">
            <a:extLst>
              <a:ext uri="{FF2B5EF4-FFF2-40B4-BE49-F238E27FC236}">
                <a16:creationId xmlns:a16="http://schemas.microsoft.com/office/drawing/2014/main" id="{327DBA47-4EDE-DE4D-A448-B442A7F0E20B}"/>
              </a:ext>
            </a:extLst>
          </p:cNvPr>
          <p:cNvSpPr txBox="1">
            <a:spLocks noChangeArrowheads="1"/>
          </p:cNvSpPr>
          <p:nvPr/>
        </p:nvSpPr>
        <p:spPr bwMode="gray">
          <a:xfrm>
            <a:off x="8585251" y="2661425"/>
            <a:ext cx="2850023" cy="4538557"/>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marL="285750" indent="-285750">
              <a:buFont typeface="Arial"/>
              <a:buChar char="•"/>
            </a:pPr>
            <a:r>
              <a:rPr lang="en-US" sz="1400">
                <a:solidFill>
                  <a:srgbClr val="000000"/>
                </a:solidFill>
                <a:latin typeface="Boston Black" panose="00000900000000000000"/>
              </a:rPr>
              <a:t>CFS Gender Equality and Women’s and Girl’s Empowerment Guidelines</a:t>
            </a:r>
          </a:p>
          <a:p>
            <a:pPr marL="285750" indent="-285750">
              <a:buFont typeface="Arial"/>
              <a:buChar char="•"/>
            </a:pPr>
            <a:endParaRPr lang="en-US" sz="1400">
              <a:solidFill>
                <a:srgbClr val="000000"/>
              </a:solidFill>
              <a:latin typeface="Boston Black" panose="00000900000000000000"/>
            </a:endParaRPr>
          </a:p>
          <a:p>
            <a:pPr marL="285750" indent="-285750">
              <a:buFont typeface="Arial"/>
              <a:buChar char="•"/>
            </a:pPr>
            <a:r>
              <a:rPr lang="en-US" sz="1400">
                <a:solidFill>
                  <a:srgbClr val="000000"/>
                </a:solidFill>
                <a:latin typeface="Boston Black" panose="00000900000000000000"/>
              </a:rPr>
              <a:t>CFS Policy Recommendations on Promoting Youth Engagement and Employment in Agriculture and Food Systems for FSN</a:t>
            </a:r>
          </a:p>
          <a:p>
            <a:pPr marL="285750" indent="-285750">
              <a:buFont typeface="Arial"/>
              <a:buChar char="•"/>
            </a:pPr>
            <a:endParaRPr lang="en-US" sz="1400">
              <a:solidFill>
                <a:srgbClr val="000000"/>
              </a:solidFill>
              <a:latin typeface="Boston Black" panose="00000900000000000000"/>
            </a:endParaRPr>
          </a:p>
          <a:p>
            <a:pPr marL="285750" indent="-285750">
              <a:buFont typeface="Arial"/>
              <a:buChar char="•"/>
            </a:pPr>
            <a:r>
              <a:rPr lang="en-US" sz="1400">
                <a:solidFill>
                  <a:srgbClr val="000000"/>
                </a:solidFill>
                <a:latin typeface="Boston Black" panose="00000900000000000000"/>
              </a:rPr>
              <a:t>CFS-Guidelines on Food Systems and Nutrition</a:t>
            </a:r>
          </a:p>
          <a:p>
            <a:pPr marL="285750" indent="-285750">
              <a:buFont typeface="Arial"/>
              <a:buChar char="•"/>
            </a:pPr>
            <a:endParaRPr lang="en-US" sz="1400">
              <a:solidFill>
                <a:srgbClr val="000000"/>
              </a:solidFill>
              <a:latin typeface="Boston Black" panose="00000900000000000000"/>
            </a:endParaRPr>
          </a:p>
          <a:p>
            <a:pPr marL="285750" indent="-285750">
              <a:buFont typeface="Arial"/>
              <a:buChar char="•"/>
            </a:pPr>
            <a:r>
              <a:rPr lang="en-US" sz="1400">
                <a:solidFill>
                  <a:srgbClr val="000000"/>
                </a:solidFill>
                <a:latin typeface="Boston Black" panose="00000900000000000000"/>
              </a:rPr>
              <a:t>CFS Framework for action for FSN in Protracted Crises</a:t>
            </a:r>
          </a:p>
          <a:p>
            <a:pPr marL="285750" indent="-285750">
              <a:buFont typeface="Arial"/>
              <a:buChar char="•"/>
            </a:pPr>
            <a:endParaRPr lang="en-US" sz="1400">
              <a:solidFill>
                <a:srgbClr val="000000"/>
              </a:solidFill>
              <a:latin typeface="Boston Black" panose="00000900000000000000"/>
            </a:endParaRPr>
          </a:p>
          <a:p>
            <a:pPr marL="285750" indent="-285750">
              <a:buFont typeface="Arial"/>
              <a:buChar char="•"/>
            </a:pPr>
            <a:r>
              <a:rPr lang="en-US" sz="1400">
                <a:solidFill>
                  <a:srgbClr val="000000"/>
                </a:solidFill>
                <a:latin typeface="Boston Black" panose="00000900000000000000"/>
              </a:rPr>
              <a:t>ILO conventions and recommendations </a:t>
            </a:r>
          </a:p>
          <a:p>
            <a:pPr marL="285750" indent="-285750">
              <a:buFont typeface="Arial"/>
              <a:buChar char="•"/>
            </a:pPr>
            <a:endParaRPr lang="en-US" sz="1400">
              <a:solidFill>
                <a:srgbClr val="000000"/>
              </a:solidFill>
              <a:latin typeface="Boston Black" panose="00000900000000000000"/>
            </a:endParaRPr>
          </a:p>
          <a:p>
            <a:pPr marL="285750" indent="-285750">
              <a:buFont typeface="Arial"/>
              <a:buChar char="•"/>
            </a:pPr>
            <a:r>
              <a:rPr lang="en-US" sz="1200">
                <a:solidFill>
                  <a:srgbClr val="000000"/>
                </a:solidFill>
                <a:latin typeface="Boston Black"/>
                <a:cs typeface="Segoe UI"/>
              </a:rPr>
              <a:t>UN Guiding Principles on Business and Human Rights</a:t>
            </a:r>
          </a:p>
          <a:p>
            <a:endParaRPr lang="en-US">
              <a:solidFill>
                <a:srgbClr val="000000"/>
              </a:solidFill>
              <a:latin typeface="Segoe UI"/>
              <a:cs typeface="Segoe UI"/>
            </a:endParaRPr>
          </a:p>
        </p:txBody>
      </p:sp>
      <p:pic>
        <p:nvPicPr>
          <p:cNvPr id="2" name="Picture 1" descr="A blue square with white dots&#10;&#10;Description automatically generated with medium confidence">
            <a:extLst>
              <a:ext uri="{FF2B5EF4-FFF2-40B4-BE49-F238E27FC236}">
                <a16:creationId xmlns:a16="http://schemas.microsoft.com/office/drawing/2014/main" id="{9AFC0870-7C6E-D2EE-0DA9-6E99B64193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3" name="Picture 2" descr="A black and white logo&#10;&#10;Description automatically generated">
            <a:extLst>
              <a:ext uri="{FF2B5EF4-FFF2-40B4-BE49-F238E27FC236}">
                <a16:creationId xmlns:a16="http://schemas.microsoft.com/office/drawing/2014/main" id="{09139771-33D7-901F-9932-F5E875EDDF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5783" y="-112719"/>
            <a:ext cx="3576217" cy="1245132"/>
          </a:xfrm>
          <a:prstGeom prst="rect">
            <a:avLst/>
          </a:prstGeom>
        </p:spPr>
      </p:pic>
      <p:pic>
        <p:nvPicPr>
          <p:cNvPr id="4" name="Picture 3">
            <a:extLst>
              <a:ext uri="{FF2B5EF4-FFF2-40B4-BE49-F238E27FC236}">
                <a16:creationId xmlns:a16="http://schemas.microsoft.com/office/drawing/2014/main" id="{A0880B05-9A3C-E11B-509B-8DA65DAD7EEE}"/>
              </a:ext>
            </a:extLst>
          </p:cNvPr>
          <p:cNvPicPr>
            <a:picLocks noChangeAspect="1"/>
          </p:cNvPicPr>
          <p:nvPr/>
        </p:nvPicPr>
        <p:blipFill>
          <a:blip r:embed="rId5"/>
          <a:stretch>
            <a:fillRect/>
          </a:stretch>
        </p:blipFill>
        <p:spPr>
          <a:xfrm>
            <a:off x="0" y="89273"/>
            <a:ext cx="2395936" cy="963251"/>
          </a:xfrm>
          <a:prstGeom prst="rect">
            <a:avLst/>
          </a:prstGeom>
        </p:spPr>
      </p:pic>
      <p:sp>
        <p:nvSpPr>
          <p:cNvPr id="13" name="TextBox 12">
            <a:extLst>
              <a:ext uri="{FF2B5EF4-FFF2-40B4-BE49-F238E27FC236}">
                <a16:creationId xmlns:a16="http://schemas.microsoft.com/office/drawing/2014/main" id="{F9A1FD54-3854-8F11-8AD6-74C85D09B8B6}"/>
              </a:ext>
            </a:extLst>
          </p:cNvPr>
          <p:cNvSpPr txBox="1"/>
          <p:nvPr/>
        </p:nvSpPr>
        <p:spPr>
          <a:xfrm>
            <a:off x="453634" y="1012294"/>
            <a:ext cx="8452622" cy="584775"/>
          </a:xfrm>
          <a:prstGeom prst="rect">
            <a:avLst/>
          </a:prstGeom>
          <a:noFill/>
        </p:spPr>
        <p:txBody>
          <a:bodyPr wrap="square" lIns="91440" tIns="45720" rIns="91440" bIns="45720" anchor="t">
            <a:spAutoFit/>
          </a:bodyPr>
          <a:lstStyle/>
          <a:p>
            <a:r>
              <a:rPr lang="en-GB" sz="3200" b="1">
                <a:solidFill>
                  <a:srgbClr val="234747"/>
                </a:solidFill>
                <a:latin typeface="Boston Black"/>
                <a:cs typeface="Segoe UI"/>
              </a:rPr>
              <a:t>Related Normative Framework</a:t>
            </a:r>
            <a:endParaRPr lang="fr-CH"/>
          </a:p>
        </p:txBody>
      </p:sp>
      <p:cxnSp>
        <p:nvCxnSpPr>
          <p:cNvPr id="14" name="Connecteur droit avec flèche 5">
            <a:extLst>
              <a:ext uri="{FF2B5EF4-FFF2-40B4-BE49-F238E27FC236}">
                <a16:creationId xmlns:a16="http://schemas.microsoft.com/office/drawing/2014/main" id="{7D931646-D2DD-8A42-6C82-704597DE9B80}"/>
              </a:ext>
            </a:extLst>
          </p:cNvPr>
          <p:cNvCxnSpPr>
            <a:cxnSpLocks/>
          </p:cNvCxnSpPr>
          <p:nvPr/>
        </p:nvCxnSpPr>
        <p:spPr>
          <a:xfrm>
            <a:off x="471665" y="1595091"/>
            <a:ext cx="7398966" cy="0"/>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sp>
        <p:nvSpPr>
          <p:cNvPr id="6" name="Freeform 8">
            <a:extLst>
              <a:ext uri="{FF2B5EF4-FFF2-40B4-BE49-F238E27FC236}">
                <a16:creationId xmlns:a16="http://schemas.microsoft.com/office/drawing/2014/main" id="{52F9E395-F1EE-A298-2179-77696C61A8C9}"/>
              </a:ext>
            </a:extLst>
          </p:cNvPr>
          <p:cNvSpPr/>
          <p:nvPr/>
        </p:nvSpPr>
        <p:spPr>
          <a:xfrm>
            <a:off x="1820936" y="1777820"/>
            <a:ext cx="900229" cy="863032"/>
          </a:xfrm>
          <a:custGeom>
            <a:avLst/>
            <a:gdLst/>
            <a:ahLst/>
            <a:cxnLst/>
            <a:rect l="l" t="t" r="r" b="b"/>
            <a:pathLst>
              <a:path w="933237" h="933237">
                <a:moveTo>
                  <a:pt x="0" y="0"/>
                </a:moveTo>
                <a:lnTo>
                  <a:pt x="933237" y="0"/>
                </a:lnTo>
                <a:lnTo>
                  <a:pt x="933237" y="933237"/>
                </a:lnTo>
                <a:lnTo>
                  <a:pt x="0" y="933237"/>
                </a:lnTo>
                <a:lnTo>
                  <a:pt x="0" y="0"/>
                </a:lnTo>
                <a:close/>
              </a:path>
            </a:pathLst>
          </a:custGeom>
          <a:blipFill>
            <a:blip r:embed="rId6"/>
            <a:stretch>
              <a:fillRect/>
            </a:stretch>
          </a:blipFill>
        </p:spPr>
        <p:txBody>
          <a:bodyPr/>
          <a:lstStyle/>
          <a:p>
            <a:endParaRPr lang="en-IT"/>
          </a:p>
        </p:txBody>
      </p:sp>
      <p:sp>
        <p:nvSpPr>
          <p:cNvPr id="10" name="Freeform 9">
            <a:extLst>
              <a:ext uri="{FF2B5EF4-FFF2-40B4-BE49-F238E27FC236}">
                <a16:creationId xmlns:a16="http://schemas.microsoft.com/office/drawing/2014/main" id="{6E5245A5-DC07-2C7E-A760-52461F5556F9}"/>
              </a:ext>
            </a:extLst>
          </p:cNvPr>
          <p:cNvSpPr/>
          <p:nvPr/>
        </p:nvSpPr>
        <p:spPr>
          <a:xfrm>
            <a:off x="5684718" y="1763040"/>
            <a:ext cx="780880" cy="865592"/>
          </a:xfrm>
          <a:custGeom>
            <a:avLst/>
            <a:gdLst/>
            <a:ahLst/>
            <a:cxnLst/>
            <a:rect l="l" t="t" r="r" b="b"/>
            <a:pathLst>
              <a:path w="933237" h="933237">
                <a:moveTo>
                  <a:pt x="0" y="0"/>
                </a:moveTo>
                <a:lnTo>
                  <a:pt x="933237" y="0"/>
                </a:lnTo>
                <a:lnTo>
                  <a:pt x="933237" y="933237"/>
                </a:lnTo>
                <a:lnTo>
                  <a:pt x="0" y="933237"/>
                </a:lnTo>
                <a:lnTo>
                  <a:pt x="0" y="0"/>
                </a:lnTo>
                <a:close/>
              </a:path>
            </a:pathLst>
          </a:custGeom>
          <a:blipFill>
            <a:blip r:embed="rId7"/>
            <a:stretch>
              <a:fillRect/>
            </a:stretch>
          </a:blipFill>
        </p:spPr>
        <p:txBody>
          <a:bodyPr/>
          <a:lstStyle/>
          <a:p>
            <a:endParaRPr lang="en-IT"/>
          </a:p>
        </p:txBody>
      </p:sp>
      <p:sp>
        <p:nvSpPr>
          <p:cNvPr id="17" name="Freeform 12">
            <a:extLst>
              <a:ext uri="{FF2B5EF4-FFF2-40B4-BE49-F238E27FC236}">
                <a16:creationId xmlns:a16="http://schemas.microsoft.com/office/drawing/2014/main" id="{1A5B9E62-6650-3736-3A48-820C076A5D2D}"/>
              </a:ext>
            </a:extLst>
          </p:cNvPr>
          <p:cNvSpPr/>
          <p:nvPr/>
        </p:nvSpPr>
        <p:spPr>
          <a:xfrm>
            <a:off x="9463470" y="1760024"/>
            <a:ext cx="861593" cy="850041"/>
          </a:xfrm>
          <a:custGeom>
            <a:avLst/>
            <a:gdLst/>
            <a:ahLst/>
            <a:cxnLst/>
            <a:rect l="l" t="t" r="r" b="b"/>
            <a:pathLst>
              <a:path w="1195439" h="1195439">
                <a:moveTo>
                  <a:pt x="0" y="0"/>
                </a:moveTo>
                <a:lnTo>
                  <a:pt x="1195438" y="0"/>
                </a:lnTo>
                <a:lnTo>
                  <a:pt x="1195438" y="1195438"/>
                </a:lnTo>
                <a:lnTo>
                  <a:pt x="0" y="1195438"/>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IT"/>
          </a:p>
        </p:txBody>
      </p:sp>
    </p:spTree>
    <p:extLst>
      <p:ext uri="{BB962C8B-B14F-4D97-AF65-F5344CB8AC3E}">
        <p14:creationId xmlns:p14="http://schemas.microsoft.com/office/powerpoint/2010/main" val="34921324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A9F30-6694-0646-5652-A7B66F66706D}"/>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05FC3F61-09F9-8B25-A224-C3ED657A427D}"/>
              </a:ext>
            </a:extLst>
          </p:cNvPr>
          <p:cNvSpPr txBox="1"/>
          <p:nvPr/>
        </p:nvSpPr>
        <p:spPr>
          <a:xfrm>
            <a:off x="609081" y="1126623"/>
            <a:ext cx="6865145" cy="561051"/>
          </a:xfrm>
          <a:prstGeom prst="rect">
            <a:avLst/>
          </a:prstGeom>
        </p:spPr>
        <p:txBody>
          <a:bodyPr vert="horz" wrap="square" lIns="0" tIns="67945" rIns="0" bIns="0" rtlCol="0" anchor="t">
            <a:spAutoFit/>
          </a:bodyPr>
          <a:lstStyle/>
          <a:p>
            <a:pPr marL="12700" marR="5080"/>
            <a:r>
              <a:rPr lang="en-US" sz="3200" b="1" kern="100">
                <a:solidFill>
                  <a:srgbClr val="234747"/>
                </a:solidFill>
                <a:cs typeface="Times New Roman"/>
              </a:rPr>
              <a:t>RTF Advanced Normative Framework</a:t>
            </a:r>
          </a:p>
        </p:txBody>
      </p:sp>
      <p:sp>
        <p:nvSpPr>
          <p:cNvPr id="11" name="CuadroTexto 10">
            <a:extLst>
              <a:ext uri="{FF2B5EF4-FFF2-40B4-BE49-F238E27FC236}">
                <a16:creationId xmlns:a16="http://schemas.microsoft.com/office/drawing/2014/main" id="{60E69471-A2EB-1599-C8DB-2708A3E8F3CA}"/>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686BB337-F76C-48FB-2097-CFF9169A1CBE}"/>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AF8F9C90-AB52-C348-C30A-D4FBBE8AE5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898B81CE-605C-131C-6EDB-AB31661D13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AC494213-38D8-A224-FF87-D1838AD735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pic>
        <p:nvPicPr>
          <p:cNvPr id="3" name="Picture 2" descr="A white circle with black background&#10;&#10;Description automatically generated">
            <a:extLst>
              <a:ext uri="{FF2B5EF4-FFF2-40B4-BE49-F238E27FC236}">
                <a16:creationId xmlns:a16="http://schemas.microsoft.com/office/drawing/2014/main" id="{C0F42934-EF7B-42C2-31BA-E208CA3563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839" y="1889342"/>
            <a:ext cx="4362541" cy="4394548"/>
          </a:xfrm>
          <a:prstGeom prst="rect">
            <a:avLst/>
          </a:prstGeom>
        </p:spPr>
      </p:pic>
      <p:pic>
        <p:nvPicPr>
          <p:cNvPr id="6" name="Picture 5" descr="A blue circle with black background&#10;&#10;Description automatically generated">
            <a:extLst>
              <a:ext uri="{FF2B5EF4-FFF2-40B4-BE49-F238E27FC236}">
                <a16:creationId xmlns:a16="http://schemas.microsoft.com/office/drawing/2014/main" id="{737B2D0D-9A22-20E9-1B62-DB4F04B7AE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113" y="2390381"/>
            <a:ext cx="3699556" cy="3402906"/>
          </a:xfrm>
          <a:prstGeom prst="rect">
            <a:avLst/>
          </a:prstGeom>
        </p:spPr>
      </p:pic>
      <p:pic>
        <p:nvPicPr>
          <p:cNvPr id="8" name="Picture 7" descr="A blue circle with black background&#10;&#10;Description automatically generated">
            <a:extLst>
              <a:ext uri="{FF2B5EF4-FFF2-40B4-BE49-F238E27FC236}">
                <a16:creationId xmlns:a16="http://schemas.microsoft.com/office/drawing/2014/main" id="{4E01E2A3-B1F9-F800-230B-EAA0A190BD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3915" y="2627398"/>
            <a:ext cx="3009511" cy="2939312"/>
          </a:xfrm>
          <a:prstGeom prst="rect">
            <a:avLst/>
          </a:prstGeom>
        </p:spPr>
      </p:pic>
      <p:pic>
        <p:nvPicPr>
          <p:cNvPr id="9" name="Picture 8" descr="A blue circle with black lines&#10;&#10;Description automatically generated">
            <a:extLst>
              <a:ext uri="{FF2B5EF4-FFF2-40B4-BE49-F238E27FC236}">
                <a16:creationId xmlns:a16="http://schemas.microsoft.com/office/drawing/2014/main" id="{2BF556DD-4E66-44BB-223D-D11DC27D99E8}"/>
              </a:ext>
            </a:extLst>
          </p:cNvPr>
          <p:cNvPicPr>
            <a:picLocks noChangeAspect="1"/>
          </p:cNvPicPr>
          <p:nvPr/>
        </p:nvPicPr>
        <p:blipFill>
          <a:blip r:embed="rId9"/>
          <a:stretch>
            <a:fillRect/>
          </a:stretch>
        </p:blipFill>
        <p:spPr>
          <a:xfrm>
            <a:off x="1535416" y="3181480"/>
            <a:ext cx="1876947" cy="1820711"/>
          </a:xfrm>
          <a:prstGeom prst="rect">
            <a:avLst/>
          </a:prstGeom>
        </p:spPr>
      </p:pic>
      <p:pic>
        <p:nvPicPr>
          <p:cNvPr id="12" name="Picture 11">
            <a:extLst>
              <a:ext uri="{FF2B5EF4-FFF2-40B4-BE49-F238E27FC236}">
                <a16:creationId xmlns:a16="http://schemas.microsoft.com/office/drawing/2014/main" id="{D061A08D-8E6C-F3E7-BBE8-5105F79F7B3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3232" y="2386077"/>
            <a:ext cx="824631" cy="916749"/>
          </a:xfrm>
          <a:prstGeom prst="rect">
            <a:avLst/>
          </a:prstGeom>
        </p:spPr>
      </p:pic>
      <p:pic>
        <p:nvPicPr>
          <p:cNvPr id="14" name="Picture 13">
            <a:extLst>
              <a:ext uri="{FF2B5EF4-FFF2-40B4-BE49-F238E27FC236}">
                <a16:creationId xmlns:a16="http://schemas.microsoft.com/office/drawing/2014/main" id="{061B0424-B17F-3F1A-AB48-29B220BA549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39344" y="1937489"/>
            <a:ext cx="1658655" cy="456940"/>
          </a:xfrm>
          <a:prstGeom prst="rect">
            <a:avLst/>
          </a:prstGeom>
        </p:spPr>
      </p:pic>
      <p:pic>
        <p:nvPicPr>
          <p:cNvPr id="15" name="Picture 14">
            <a:extLst>
              <a:ext uri="{FF2B5EF4-FFF2-40B4-BE49-F238E27FC236}">
                <a16:creationId xmlns:a16="http://schemas.microsoft.com/office/drawing/2014/main" id="{6F4C307D-511F-81CA-06A5-0FCC52BBF91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660000">
            <a:off x="3298128" y="2269950"/>
            <a:ext cx="1242948" cy="1128127"/>
          </a:xfrm>
          <a:prstGeom prst="rect">
            <a:avLst/>
          </a:prstGeom>
        </p:spPr>
      </p:pic>
      <p:pic>
        <p:nvPicPr>
          <p:cNvPr id="16" name="Picture 15">
            <a:extLst>
              <a:ext uri="{FF2B5EF4-FFF2-40B4-BE49-F238E27FC236}">
                <a16:creationId xmlns:a16="http://schemas.microsoft.com/office/drawing/2014/main" id="{1E58BB59-6CB8-6FA9-0ABE-4D37C42A91E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01961" y="3182132"/>
            <a:ext cx="458245" cy="1464502"/>
          </a:xfrm>
          <a:prstGeom prst="rect">
            <a:avLst/>
          </a:prstGeom>
        </p:spPr>
      </p:pic>
      <p:pic>
        <p:nvPicPr>
          <p:cNvPr id="17" name="Picture 16">
            <a:extLst>
              <a:ext uri="{FF2B5EF4-FFF2-40B4-BE49-F238E27FC236}">
                <a16:creationId xmlns:a16="http://schemas.microsoft.com/office/drawing/2014/main" id="{ED7242BA-D319-4C0C-093B-1D10E2989D6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58619" y="4791532"/>
            <a:ext cx="1047228" cy="1001430"/>
          </a:xfrm>
          <a:prstGeom prst="rect">
            <a:avLst/>
          </a:prstGeom>
        </p:spPr>
      </p:pic>
      <p:pic>
        <p:nvPicPr>
          <p:cNvPr id="18" name="Picture 17">
            <a:extLst>
              <a:ext uri="{FF2B5EF4-FFF2-40B4-BE49-F238E27FC236}">
                <a16:creationId xmlns:a16="http://schemas.microsoft.com/office/drawing/2014/main" id="{E286FD99-FB9E-3D17-3204-37DABF7B74C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52535" y="5802551"/>
            <a:ext cx="1547095" cy="482516"/>
          </a:xfrm>
          <a:prstGeom prst="rect">
            <a:avLst/>
          </a:prstGeom>
        </p:spPr>
      </p:pic>
      <p:pic>
        <p:nvPicPr>
          <p:cNvPr id="19" name="Picture 18">
            <a:extLst>
              <a:ext uri="{FF2B5EF4-FFF2-40B4-BE49-F238E27FC236}">
                <a16:creationId xmlns:a16="http://schemas.microsoft.com/office/drawing/2014/main" id="{3C5929F0-22BA-2712-3410-E18B9BCC28C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02386" y="4748865"/>
            <a:ext cx="1054926" cy="1045010"/>
          </a:xfrm>
          <a:prstGeom prst="rect">
            <a:avLst/>
          </a:prstGeom>
        </p:spPr>
      </p:pic>
      <p:pic>
        <p:nvPicPr>
          <p:cNvPr id="21" name="Picture 20">
            <a:extLst>
              <a:ext uri="{FF2B5EF4-FFF2-40B4-BE49-F238E27FC236}">
                <a16:creationId xmlns:a16="http://schemas.microsoft.com/office/drawing/2014/main" id="{6DF52B39-D767-085F-0464-803081D6D02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600000">
            <a:off x="119604" y="3362729"/>
            <a:ext cx="629956" cy="1388695"/>
          </a:xfrm>
          <a:prstGeom prst="rect">
            <a:avLst/>
          </a:prstGeom>
        </p:spPr>
      </p:pic>
      <p:pic>
        <p:nvPicPr>
          <p:cNvPr id="23" name="Picture 22">
            <a:extLst>
              <a:ext uri="{FF2B5EF4-FFF2-40B4-BE49-F238E27FC236}">
                <a16:creationId xmlns:a16="http://schemas.microsoft.com/office/drawing/2014/main" id="{4429E300-CE99-64B7-6926-69C68C16A7F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776961" y="3759701"/>
            <a:ext cx="7192028" cy="555006"/>
          </a:xfrm>
          <a:prstGeom prst="rect">
            <a:avLst/>
          </a:prstGeom>
        </p:spPr>
      </p:pic>
      <p:pic>
        <p:nvPicPr>
          <p:cNvPr id="24" name="Picture 23" descr="A black background with white text&#10;&#10;Description automatically generated">
            <a:extLst>
              <a:ext uri="{FF2B5EF4-FFF2-40B4-BE49-F238E27FC236}">
                <a16:creationId xmlns:a16="http://schemas.microsoft.com/office/drawing/2014/main" id="{9F4BFCFD-CDC0-2DF7-88D6-0F4BE76F327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665177" y="2629290"/>
            <a:ext cx="1648740" cy="701719"/>
          </a:xfrm>
          <a:prstGeom prst="rect">
            <a:avLst/>
          </a:prstGeom>
        </p:spPr>
      </p:pic>
      <p:pic>
        <p:nvPicPr>
          <p:cNvPr id="25" name="Picture 24">
            <a:extLst>
              <a:ext uri="{FF2B5EF4-FFF2-40B4-BE49-F238E27FC236}">
                <a16:creationId xmlns:a16="http://schemas.microsoft.com/office/drawing/2014/main" id="{C03C4DCD-925C-6957-312E-86AA50754CD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907283" y="2334146"/>
            <a:ext cx="1164530" cy="446501"/>
          </a:xfrm>
          <a:prstGeom prst="rect">
            <a:avLst/>
          </a:prstGeom>
        </p:spPr>
      </p:pic>
      <p:sp>
        <p:nvSpPr>
          <p:cNvPr id="30" name="TextBox 29">
            <a:extLst>
              <a:ext uri="{FF2B5EF4-FFF2-40B4-BE49-F238E27FC236}">
                <a16:creationId xmlns:a16="http://schemas.microsoft.com/office/drawing/2014/main" id="{C5CCA68F-48B3-559D-5815-5DE6BD9087A7}"/>
              </a:ext>
            </a:extLst>
          </p:cNvPr>
          <p:cNvSpPr txBox="1"/>
          <p:nvPr/>
        </p:nvSpPr>
        <p:spPr>
          <a:xfrm>
            <a:off x="4649771" y="1936787"/>
            <a:ext cx="57660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International Covenant on Economic, Social, </a:t>
            </a:r>
            <a:endParaRPr lang="en-US"/>
          </a:p>
          <a:p>
            <a:r>
              <a:rPr lang="en-US" b="1">
                <a:ea typeface="+mn-lt"/>
                <a:cs typeface="+mn-lt"/>
              </a:rPr>
              <a:t>Cultural Rights </a:t>
            </a:r>
            <a:r>
              <a:rPr lang="en-US">
                <a:solidFill>
                  <a:srgbClr val="0E2841"/>
                </a:solidFill>
                <a:cs typeface="Arial"/>
              </a:rPr>
              <a:t>(ICESCR, 1966): </a:t>
            </a:r>
            <a:endParaRPr lang="en-US">
              <a:solidFill>
                <a:srgbClr val="000000"/>
              </a:solidFill>
              <a:cs typeface="Arial"/>
            </a:endParaRPr>
          </a:p>
          <a:p>
            <a:r>
              <a:rPr lang="en-US" err="1">
                <a:solidFill>
                  <a:srgbClr val="0E2841"/>
                </a:solidFill>
                <a:cs typeface="Arial"/>
              </a:rPr>
              <a:t>RtF</a:t>
            </a:r>
            <a:r>
              <a:rPr lang="en-US">
                <a:solidFill>
                  <a:srgbClr val="0E2841"/>
                </a:solidFill>
                <a:cs typeface="Arial"/>
              </a:rPr>
              <a:t> as a legal obligation for states</a:t>
            </a:r>
            <a:endParaRPr lang="en-US"/>
          </a:p>
        </p:txBody>
      </p:sp>
      <p:sp>
        <p:nvSpPr>
          <p:cNvPr id="31" name="TextBox 30">
            <a:extLst>
              <a:ext uri="{FF2B5EF4-FFF2-40B4-BE49-F238E27FC236}">
                <a16:creationId xmlns:a16="http://schemas.microsoft.com/office/drawing/2014/main" id="{826680F0-3166-6F40-7B0E-F1E4B0DCE244}"/>
              </a:ext>
            </a:extLst>
          </p:cNvPr>
          <p:cNvSpPr txBox="1"/>
          <p:nvPr/>
        </p:nvSpPr>
        <p:spPr>
          <a:xfrm>
            <a:off x="4677113" y="3170310"/>
            <a:ext cx="57740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CESCR General Comment 12 (1999):</a:t>
            </a:r>
          </a:p>
          <a:p>
            <a:r>
              <a:rPr lang="en-US">
                <a:ea typeface="+mn-lt"/>
                <a:cs typeface="+mn-lt"/>
              </a:rPr>
              <a:t>Clarifies states’ obligations</a:t>
            </a:r>
          </a:p>
          <a:p>
            <a:pPr algn="l"/>
            <a:endParaRPr lang="en-US"/>
          </a:p>
        </p:txBody>
      </p:sp>
      <p:cxnSp>
        <p:nvCxnSpPr>
          <p:cNvPr id="32" name="Straight Arrow Connector 31">
            <a:extLst>
              <a:ext uri="{FF2B5EF4-FFF2-40B4-BE49-F238E27FC236}">
                <a16:creationId xmlns:a16="http://schemas.microsoft.com/office/drawing/2014/main" id="{BEDB5D2F-70DD-99EF-D09C-3C86DC5D6383}"/>
              </a:ext>
            </a:extLst>
          </p:cNvPr>
          <p:cNvCxnSpPr/>
          <p:nvPr/>
        </p:nvCxnSpPr>
        <p:spPr>
          <a:xfrm>
            <a:off x="4894092" y="4146719"/>
            <a:ext cx="4002066" cy="24108"/>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5AB97FC1-0786-53DF-DEE3-E8D738CE67A9}"/>
              </a:ext>
            </a:extLst>
          </p:cNvPr>
          <p:cNvSpPr txBox="1"/>
          <p:nvPr/>
        </p:nvSpPr>
        <p:spPr>
          <a:xfrm>
            <a:off x="4763242" y="4371037"/>
            <a:ext cx="511270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Voluntary Guidelines to Support the Progressive Realization of the Right </a:t>
            </a:r>
            <a:endParaRPr lang="en-US"/>
          </a:p>
          <a:p>
            <a:r>
              <a:rPr lang="en-US" b="1">
                <a:ea typeface="+mn-lt"/>
                <a:cs typeface="+mn-lt"/>
              </a:rPr>
              <a:t>to Adequate Food (2004)</a:t>
            </a:r>
          </a:p>
        </p:txBody>
      </p:sp>
      <p:sp>
        <p:nvSpPr>
          <p:cNvPr id="34" name="TextBox 33">
            <a:extLst>
              <a:ext uri="{FF2B5EF4-FFF2-40B4-BE49-F238E27FC236}">
                <a16:creationId xmlns:a16="http://schemas.microsoft.com/office/drawing/2014/main" id="{6DDB517C-A153-2922-EA4A-93C71F05D3DF}"/>
              </a:ext>
            </a:extLst>
          </p:cNvPr>
          <p:cNvSpPr txBox="1"/>
          <p:nvPr/>
        </p:nvSpPr>
        <p:spPr>
          <a:xfrm>
            <a:off x="4824998" y="5562675"/>
            <a:ext cx="40700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Other Voluntary Guidelines in specific areas</a:t>
            </a:r>
          </a:p>
        </p:txBody>
      </p:sp>
      <p:pic>
        <p:nvPicPr>
          <p:cNvPr id="36" name="Picture 35" descr="A blue and black background&#10;&#10;Description automatically generated">
            <a:extLst>
              <a:ext uri="{FF2B5EF4-FFF2-40B4-BE49-F238E27FC236}">
                <a16:creationId xmlns:a16="http://schemas.microsoft.com/office/drawing/2014/main" id="{9D53E566-8E93-9864-E5FF-B590DF4A5D6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660112" y="1716196"/>
            <a:ext cx="429147" cy="1212676"/>
          </a:xfrm>
          <a:prstGeom prst="rect">
            <a:avLst/>
          </a:prstGeom>
        </p:spPr>
      </p:pic>
      <p:sp>
        <p:nvSpPr>
          <p:cNvPr id="37" name="TextBox 36">
            <a:extLst>
              <a:ext uri="{FF2B5EF4-FFF2-40B4-BE49-F238E27FC236}">
                <a16:creationId xmlns:a16="http://schemas.microsoft.com/office/drawing/2014/main" id="{D8817F37-9BA6-FEEB-A920-1BC5B688E613}"/>
              </a:ext>
            </a:extLst>
          </p:cNvPr>
          <p:cNvSpPr txBox="1"/>
          <p:nvPr/>
        </p:nvSpPr>
        <p:spPr>
          <a:xfrm>
            <a:off x="10103350" y="1728762"/>
            <a:ext cx="124618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mn-lt"/>
                <a:cs typeface="+mn-lt"/>
              </a:rPr>
              <a:t>Legally </a:t>
            </a:r>
            <a:endParaRPr lang="en-US" sz="1400"/>
          </a:p>
          <a:p>
            <a:pPr algn="ctr"/>
            <a:r>
              <a:rPr lang="en-US" sz="1400" b="1">
                <a:ea typeface="+mn-lt"/>
                <a:cs typeface="+mn-lt"/>
              </a:rPr>
              <a:t>binding </a:t>
            </a:r>
            <a:endParaRPr lang="en-US" sz="1400"/>
          </a:p>
          <a:p>
            <a:pPr algn="ctr"/>
            <a:r>
              <a:rPr lang="en-US" sz="1400">
                <a:cs typeface="Arial"/>
              </a:rPr>
              <a:t>(enforceable obligations)</a:t>
            </a:r>
            <a:endParaRPr lang="en-US" sz="1400"/>
          </a:p>
        </p:txBody>
      </p:sp>
      <p:pic>
        <p:nvPicPr>
          <p:cNvPr id="39" name="Picture 38" descr="A blue and black background&#10;&#10;Description automatically generated">
            <a:extLst>
              <a:ext uri="{FF2B5EF4-FFF2-40B4-BE49-F238E27FC236}">
                <a16:creationId xmlns:a16="http://schemas.microsoft.com/office/drawing/2014/main" id="{DC72F86D-6DA5-890E-6AA8-E3E217F9B79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660111" y="4231840"/>
            <a:ext cx="429147" cy="1807662"/>
          </a:xfrm>
          <a:prstGeom prst="rect">
            <a:avLst/>
          </a:prstGeom>
        </p:spPr>
      </p:pic>
      <p:sp>
        <p:nvSpPr>
          <p:cNvPr id="40" name="TextBox 39">
            <a:extLst>
              <a:ext uri="{FF2B5EF4-FFF2-40B4-BE49-F238E27FC236}">
                <a16:creationId xmlns:a16="http://schemas.microsoft.com/office/drawing/2014/main" id="{4EB3B39A-AB8D-3451-BCB1-83BB7326C75A}"/>
              </a:ext>
            </a:extLst>
          </p:cNvPr>
          <p:cNvSpPr txBox="1"/>
          <p:nvPr/>
        </p:nvSpPr>
        <p:spPr>
          <a:xfrm>
            <a:off x="10222144" y="4374136"/>
            <a:ext cx="111481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mn-lt"/>
                <a:cs typeface="+mn-lt"/>
              </a:rPr>
              <a:t>Non-binding guidelines </a:t>
            </a:r>
          </a:p>
          <a:p>
            <a:pPr algn="ctr"/>
            <a:r>
              <a:rPr lang="en-US" sz="1400" b="1">
                <a:ea typeface="+mn-lt"/>
                <a:cs typeface="+mn-lt"/>
              </a:rPr>
              <a:t>and principles</a:t>
            </a:r>
          </a:p>
          <a:p>
            <a:pPr algn="l"/>
            <a:endParaRPr lang="en-US"/>
          </a:p>
        </p:txBody>
      </p:sp>
      <p:pic>
        <p:nvPicPr>
          <p:cNvPr id="41" name="Picture 40" descr="A red line in a black background&#10;&#10;Description automatically generated">
            <a:extLst>
              <a:ext uri="{FF2B5EF4-FFF2-40B4-BE49-F238E27FC236}">
                <a16:creationId xmlns:a16="http://schemas.microsoft.com/office/drawing/2014/main" id="{63EBF3A8-0ACA-7EA4-6A78-E7F42C2F652E}"/>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814506" y="2391885"/>
            <a:ext cx="1823973" cy="1374862"/>
          </a:xfrm>
          <a:prstGeom prst="rect">
            <a:avLst/>
          </a:prstGeom>
        </p:spPr>
      </p:pic>
      <p:pic>
        <p:nvPicPr>
          <p:cNvPr id="43" name="Picture 42" descr="A red line on a black background&#10;&#10;Description automatically generated">
            <a:extLst>
              <a:ext uri="{FF2B5EF4-FFF2-40B4-BE49-F238E27FC236}">
                <a16:creationId xmlns:a16="http://schemas.microsoft.com/office/drawing/2014/main" id="{2379B551-4A73-ADFD-E27B-E2CDC755544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rot="420000">
            <a:off x="3408839" y="3294605"/>
            <a:ext cx="1219855" cy="634133"/>
          </a:xfrm>
          <a:prstGeom prst="rect">
            <a:avLst/>
          </a:prstGeom>
        </p:spPr>
      </p:pic>
      <p:pic>
        <p:nvPicPr>
          <p:cNvPr id="44" name="Picture 43" descr="A red line in a black background&#10;&#10;Description automatically generated">
            <a:extLst>
              <a:ext uri="{FF2B5EF4-FFF2-40B4-BE49-F238E27FC236}">
                <a16:creationId xmlns:a16="http://schemas.microsoft.com/office/drawing/2014/main" id="{4CE1DBF6-6170-C627-0C19-EA14B5DAD46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784230" y="4920315"/>
            <a:ext cx="1053622" cy="148878"/>
          </a:xfrm>
          <a:prstGeom prst="rect">
            <a:avLst/>
          </a:prstGeom>
        </p:spPr>
      </p:pic>
      <p:pic>
        <p:nvPicPr>
          <p:cNvPr id="45" name="Picture 44" descr="A red line in a black background&#10;&#10;Description automatically generated">
            <a:extLst>
              <a:ext uri="{FF2B5EF4-FFF2-40B4-BE49-F238E27FC236}">
                <a16:creationId xmlns:a16="http://schemas.microsoft.com/office/drawing/2014/main" id="{1DD93450-0C57-0EAD-B856-BCCC2B694E32}"/>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458423" y="5709063"/>
            <a:ext cx="1360771" cy="231079"/>
          </a:xfrm>
          <a:prstGeom prst="rect">
            <a:avLst/>
          </a:prstGeom>
        </p:spPr>
      </p:pic>
    </p:spTree>
    <p:extLst>
      <p:ext uri="{BB962C8B-B14F-4D97-AF65-F5344CB8AC3E}">
        <p14:creationId xmlns:p14="http://schemas.microsoft.com/office/powerpoint/2010/main" val="3677131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7">
            <a:extLst>
              <a:ext uri="{FF2B5EF4-FFF2-40B4-BE49-F238E27FC236}">
                <a16:creationId xmlns:a16="http://schemas.microsoft.com/office/drawing/2014/main" id="{B53AF1A9-EF61-2D5D-5B7D-3929A5874773}"/>
              </a:ext>
            </a:extLst>
          </p:cNvPr>
          <p:cNvSpPr txBox="1"/>
          <p:nvPr/>
        </p:nvSpPr>
        <p:spPr>
          <a:xfrm>
            <a:off x="422175" y="1227076"/>
            <a:ext cx="8716056" cy="561051"/>
          </a:xfrm>
          <a:prstGeom prst="rect">
            <a:avLst/>
          </a:prstGeom>
        </p:spPr>
        <p:txBody>
          <a:bodyPr vert="horz" wrap="square" lIns="0" tIns="67945" rIns="0" bIns="0" rtlCol="0" anchor="t">
            <a:spAutoFit/>
          </a:bodyPr>
          <a:lstStyle/>
          <a:p>
            <a:pPr marL="12700" marR="5080"/>
            <a:r>
              <a:rPr lang="es-ES" sz="3200" b="1" kern="100" err="1">
                <a:solidFill>
                  <a:srgbClr val="234747"/>
                </a:solidFill>
                <a:latin typeface="Boston Black"/>
                <a:cs typeface="Times New Roman"/>
              </a:rPr>
              <a:t>The</a:t>
            </a:r>
            <a:r>
              <a:rPr lang="es-ES" sz="3200" b="1" kern="100">
                <a:solidFill>
                  <a:srgbClr val="234747"/>
                </a:solidFill>
                <a:latin typeface="Boston Black"/>
                <a:cs typeface="Times New Roman"/>
              </a:rPr>
              <a:t> Right to Food </a:t>
            </a:r>
            <a:r>
              <a:rPr lang="en-NL" sz="3200" b="1" kern="100">
                <a:solidFill>
                  <a:srgbClr val="234747"/>
                </a:solidFill>
                <a:latin typeface="Boston Black"/>
                <a:cs typeface="Times New Roman"/>
              </a:rPr>
              <a:t>G</a:t>
            </a:r>
            <a:r>
              <a:rPr lang="en-US" sz="3200" b="1" kern="100" err="1">
                <a:solidFill>
                  <a:srgbClr val="234747"/>
                </a:solidFill>
                <a:latin typeface="Boston Black"/>
                <a:cs typeface="Times New Roman"/>
              </a:rPr>
              <a:t>uidelines</a:t>
            </a:r>
            <a:endParaRPr lang="en-US" sz="3200" kern="100">
              <a:solidFill>
                <a:srgbClr val="234747"/>
              </a:solidFill>
              <a:latin typeface="Boston Black" panose="00000900000000000000" pitchFamily="50" charset="0"/>
              <a:cs typeface="Times New Roman" panose="02020603050405020304" pitchFamily="18" charset="0"/>
            </a:endParaRPr>
          </a:p>
        </p:txBody>
      </p:sp>
      <p:sp>
        <p:nvSpPr>
          <p:cNvPr id="11" name="CuadroTexto 10">
            <a:extLst>
              <a:ext uri="{FF2B5EF4-FFF2-40B4-BE49-F238E27FC236}">
                <a16:creationId xmlns:a16="http://schemas.microsoft.com/office/drawing/2014/main" id="{0A0EBEE4-D349-69CC-C9F8-8F96312E986E}"/>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65DC1617-1BE8-2EF0-01B5-7B7A57A63E0C}"/>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7F4D5792-EF9E-C018-7BE1-58DA8569F0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85D31D33-7C3D-5AC6-4B18-D85F363A72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56DAAD91-DAD4-9C5B-E6F7-470E210296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cxnSp>
        <p:nvCxnSpPr>
          <p:cNvPr id="6" name="Connecteur droit avec flèche 5">
            <a:extLst>
              <a:ext uri="{FF2B5EF4-FFF2-40B4-BE49-F238E27FC236}">
                <a16:creationId xmlns:a16="http://schemas.microsoft.com/office/drawing/2014/main" id="{5CE483B1-9860-545C-5BA4-4943CFE46C8E}"/>
              </a:ext>
            </a:extLst>
          </p:cNvPr>
          <p:cNvCxnSpPr>
            <a:cxnSpLocks/>
          </p:cNvCxnSpPr>
          <p:nvPr/>
        </p:nvCxnSpPr>
        <p:spPr>
          <a:xfrm>
            <a:off x="422174" y="1919134"/>
            <a:ext cx="7883626" cy="0"/>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sp>
        <p:nvSpPr>
          <p:cNvPr id="9" name="ZoneTexte 8">
            <a:extLst>
              <a:ext uri="{FF2B5EF4-FFF2-40B4-BE49-F238E27FC236}">
                <a16:creationId xmlns:a16="http://schemas.microsoft.com/office/drawing/2014/main" id="{D867AC2D-2449-03DF-E97E-ACC3015A86C9}"/>
              </a:ext>
            </a:extLst>
          </p:cNvPr>
          <p:cNvSpPr txBox="1"/>
          <p:nvPr/>
        </p:nvSpPr>
        <p:spPr>
          <a:xfrm>
            <a:off x="-4196" y="3079006"/>
            <a:ext cx="7170284" cy="3693319"/>
          </a:xfrm>
          <a:prstGeom prst="rect">
            <a:avLst/>
          </a:prstGeom>
          <a:noFill/>
        </p:spPr>
        <p:txBody>
          <a:bodyPr wrap="square" rtlCol="0">
            <a:spAutoFit/>
          </a:bodyPr>
          <a:lstStyle/>
          <a:p>
            <a:pPr marL="742950" lvl="1" indent="-285750" algn="just" fontAlgn="base">
              <a:lnSpc>
                <a:spcPct val="150000"/>
              </a:lnSpc>
              <a:buFont typeface="Arial" panose="020B0604020202020204" pitchFamily="34" charset="0"/>
              <a:buChar char="•"/>
            </a:pPr>
            <a:r>
              <a:rPr lang="en-GB" b="0" i="0" u="none" strike="noStrike" dirty="0">
                <a:solidFill>
                  <a:srgbClr val="000000"/>
                </a:solidFill>
                <a:effectLst/>
                <a:latin typeface="Boston Black" panose="00000900000000000000"/>
              </a:rPr>
              <a:t>Tackling the </a:t>
            </a:r>
            <a:r>
              <a:rPr lang="en-GB" b="1" i="0" u="none" strike="noStrike" dirty="0">
                <a:solidFill>
                  <a:srgbClr val="000000"/>
                </a:solidFill>
                <a:effectLst/>
                <a:latin typeface="Boston Black" panose="00000900000000000000"/>
              </a:rPr>
              <a:t>root causes </a:t>
            </a:r>
            <a:r>
              <a:rPr lang="en-GB" b="0" i="0" u="none" strike="noStrike" dirty="0">
                <a:solidFill>
                  <a:srgbClr val="000000"/>
                </a:solidFill>
                <a:effectLst/>
                <a:latin typeface="Boston Black" panose="00000900000000000000"/>
              </a:rPr>
              <a:t>of hunger</a:t>
            </a:r>
            <a:endParaRPr lang="de-DE" u="none" strike="noStrike" dirty="0">
              <a:solidFill>
                <a:srgbClr val="000000"/>
              </a:solidFill>
              <a:latin typeface="Boston Black" panose="00000900000000000000"/>
            </a:endParaRPr>
          </a:p>
          <a:p>
            <a:pPr marL="742950" lvl="1" indent="-285750" algn="just" fontAlgn="base">
              <a:lnSpc>
                <a:spcPct val="150000"/>
              </a:lnSpc>
              <a:buFont typeface="Arial" panose="020B0604020202020204" pitchFamily="34" charset="0"/>
              <a:buChar char="•"/>
            </a:pPr>
            <a:r>
              <a:rPr lang="de-DE" b="1" i="0" u="none" strike="noStrike" dirty="0">
                <a:solidFill>
                  <a:srgbClr val="000000"/>
                </a:solidFill>
                <a:effectLst/>
                <a:latin typeface="Boston Black" panose="00000900000000000000"/>
              </a:rPr>
              <a:t>19 </a:t>
            </a:r>
            <a:r>
              <a:rPr lang="de-DE" b="1" i="0" u="none" strike="noStrike" dirty="0" err="1">
                <a:solidFill>
                  <a:srgbClr val="000000"/>
                </a:solidFill>
                <a:effectLst/>
                <a:latin typeface="Boston Black" panose="00000900000000000000"/>
              </a:rPr>
              <a:t>guidelines</a:t>
            </a:r>
            <a:r>
              <a:rPr lang="de-DE" b="1" i="0" u="none" strike="noStrike" dirty="0">
                <a:solidFill>
                  <a:srgbClr val="000000"/>
                </a:solidFill>
                <a:effectLst/>
                <a:latin typeface="Boston Black" panose="00000900000000000000"/>
              </a:rPr>
              <a:t> </a:t>
            </a:r>
            <a:r>
              <a:rPr lang="de-DE" b="1" i="0" u="none" strike="noStrike" dirty="0" err="1">
                <a:solidFill>
                  <a:srgbClr val="000000"/>
                </a:solidFill>
                <a:effectLst/>
                <a:latin typeface="Boston Black" panose="00000900000000000000"/>
              </a:rPr>
              <a:t>provide</a:t>
            </a:r>
            <a:r>
              <a:rPr lang="de-DE" b="1" i="0" u="none" strike="noStrike" dirty="0">
                <a:solidFill>
                  <a:srgbClr val="000000"/>
                </a:solidFill>
                <a:effectLst/>
                <a:latin typeface="Boston Black" panose="00000900000000000000"/>
              </a:rPr>
              <a:t> </a:t>
            </a:r>
            <a:r>
              <a:rPr lang="de-DE" b="1" i="0" u="none" strike="noStrike" dirty="0" err="1">
                <a:solidFill>
                  <a:srgbClr val="000000"/>
                </a:solidFill>
                <a:effectLst/>
                <a:latin typeface="Boston Black" panose="00000900000000000000"/>
              </a:rPr>
              <a:t>pra</a:t>
            </a:r>
            <a:r>
              <a:rPr lang="en-NL" b="1" i="0" u="none" strike="noStrike">
                <a:solidFill>
                  <a:srgbClr val="000000"/>
                </a:solidFill>
                <a:effectLst/>
                <a:latin typeface="Boston Black" panose="00000900000000000000"/>
              </a:rPr>
              <a:t>c</a:t>
            </a:r>
            <a:r>
              <a:rPr lang="de-DE" b="1" i="0" u="none" strike="noStrike" dirty="0" err="1">
                <a:solidFill>
                  <a:srgbClr val="000000"/>
                </a:solidFill>
                <a:effectLst/>
                <a:latin typeface="Boston Black" panose="00000900000000000000"/>
              </a:rPr>
              <a:t>tical</a:t>
            </a:r>
            <a:r>
              <a:rPr lang="de-DE" b="1" i="0" u="none" strike="noStrike" dirty="0">
                <a:solidFill>
                  <a:srgbClr val="000000"/>
                </a:solidFill>
                <a:effectLst/>
                <a:latin typeface="Boston Black" panose="00000900000000000000"/>
              </a:rPr>
              <a:t> </a:t>
            </a:r>
            <a:r>
              <a:rPr lang="de-DE" b="1" i="0" u="none" strike="noStrike" dirty="0" err="1">
                <a:solidFill>
                  <a:srgbClr val="000000"/>
                </a:solidFill>
                <a:effectLst/>
                <a:latin typeface="Boston Black" panose="00000900000000000000"/>
              </a:rPr>
              <a:t>orientation</a:t>
            </a:r>
            <a:r>
              <a:rPr lang="de-DE" b="1" i="0" u="none" strike="noStrike" dirty="0">
                <a:solidFill>
                  <a:srgbClr val="000000"/>
                </a:solidFill>
                <a:effectLst/>
                <a:latin typeface="Boston Black" panose="00000900000000000000"/>
              </a:rPr>
              <a:t> </a:t>
            </a:r>
            <a:r>
              <a:rPr lang="de-DE" b="1" i="0" u="none" strike="noStrike" dirty="0" err="1">
                <a:solidFill>
                  <a:srgbClr val="000000"/>
                </a:solidFill>
                <a:effectLst/>
                <a:latin typeface="Boston Black" panose="00000900000000000000"/>
              </a:rPr>
              <a:t>to</a:t>
            </a:r>
            <a:r>
              <a:rPr lang="de-DE" b="1" i="0" u="none" strike="noStrike" dirty="0">
                <a:solidFill>
                  <a:srgbClr val="000000"/>
                </a:solidFill>
                <a:effectLst/>
                <a:latin typeface="Boston Black" panose="00000900000000000000"/>
              </a:rPr>
              <a:t> States </a:t>
            </a:r>
            <a:r>
              <a:rPr lang="de-DE" b="0" i="0" u="none" strike="noStrike" dirty="0">
                <a:solidFill>
                  <a:srgbClr val="000000"/>
                </a:solidFill>
                <a:effectLst/>
                <a:latin typeface="Boston Black" panose="00000900000000000000"/>
              </a:rPr>
              <a:t>on </a:t>
            </a:r>
            <a:r>
              <a:rPr lang="de-DE" b="0" i="0" u="none" strike="noStrike" dirty="0" err="1">
                <a:solidFill>
                  <a:srgbClr val="000000"/>
                </a:solidFill>
                <a:effectLst/>
                <a:latin typeface="Boston Black" panose="00000900000000000000"/>
              </a:rPr>
              <a:t>how</a:t>
            </a:r>
            <a:r>
              <a:rPr lang="de-DE" b="0" i="0" u="none" strike="noStrike" dirty="0">
                <a:solidFill>
                  <a:srgbClr val="000000"/>
                </a:solidFill>
                <a:effectLst/>
                <a:latin typeface="Boston Black" panose="00000900000000000000"/>
              </a:rPr>
              <a:t> </a:t>
            </a:r>
            <a:r>
              <a:rPr lang="de-DE" b="0" i="0" u="none" strike="noStrike" dirty="0" err="1">
                <a:solidFill>
                  <a:srgbClr val="000000"/>
                </a:solidFill>
                <a:effectLst/>
                <a:latin typeface="Boston Black" panose="00000900000000000000"/>
              </a:rPr>
              <a:t>to</a:t>
            </a:r>
            <a:r>
              <a:rPr lang="de-DE" b="0" i="0" u="none" strike="noStrike" dirty="0">
                <a:solidFill>
                  <a:srgbClr val="000000"/>
                </a:solidFill>
                <a:effectLst/>
                <a:latin typeface="Boston Black" panose="00000900000000000000"/>
              </a:rPr>
              <a:t> </a:t>
            </a:r>
            <a:r>
              <a:rPr lang="de-DE" b="0" i="0" u="none" strike="noStrike" dirty="0" err="1">
                <a:solidFill>
                  <a:srgbClr val="000000"/>
                </a:solidFill>
                <a:effectLst/>
                <a:latin typeface="Boston Black" panose="00000900000000000000"/>
              </a:rPr>
              <a:t>implement</a:t>
            </a:r>
            <a:r>
              <a:rPr lang="de-DE" b="0" i="0" u="none" strike="noStrike" dirty="0">
                <a:solidFill>
                  <a:srgbClr val="000000"/>
                </a:solidFill>
                <a:effectLst/>
                <a:latin typeface="Boston Black" panose="00000900000000000000"/>
              </a:rPr>
              <a:t> </a:t>
            </a:r>
            <a:r>
              <a:rPr lang="de-DE" b="0" i="0" u="none" strike="noStrike" dirty="0" err="1">
                <a:solidFill>
                  <a:srgbClr val="000000"/>
                </a:solidFill>
                <a:effectLst/>
                <a:latin typeface="Boston Black" panose="00000900000000000000"/>
              </a:rPr>
              <a:t>right</a:t>
            </a:r>
            <a:r>
              <a:rPr lang="de-DE" b="0" i="0" u="none" strike="noStrike" dirty="0">
                <a:solidFill>
                  <a:srgbClr val="000000"/>
                </a:solidFill>
                <a:effectLst/>
                <a:latin typeface="Boston Black" panose="00000900000000000000"/>
              </a:rPr>
              <a:t> </a:t>
            </a:r>
            <a:r>
              <a:rPr lang="de-DE" b="0" i="0" u="none" strike="noStrike" dirty="0" err="1">
                <a:solidFill>
                  <a:srgbClr val="000000"/>
                </a:solidFill>
                <a:effectLst/>
                <a:latin typeface="Boston Black" panose="00000900000000000000"/>
              </a:rPr>
              <a:t>to</a:t>
            </a:r>
            <a:r>
              <a:rPr lang="de-DE" b="0" i="0" u="none" strike="noStrike" dirty="0">
                <a:solidFill>
                  <a:srgbClr val="000000"/>
                </a:solidFill>
                <a:effectLst/>
                <a:latin typeface="Boston Black" panose="00000900000000000000"/>
              </a:rPr>
              <a:t> </a:t>
            </a:r>
            <a:r>
              <a:rPr lang="de-DE" b="0" i="0" u="none" strike="noStrike" dirty="0" err="1">
                <a:solidFill>
                  <a:srgbClr val="000000"/>
                </a:solidFill>
                <a:effectLst/>
                <a:latin typeface="Boston Black" panose="00000900000000000000"/>
              </a:rPr>
              <a:t>food</a:t>
            </a:r>
            <a:r>
              <a:rPr lang="de-DE" b="0" i="0" u="none" strike="noStrike" dirty="0">
                <a:solidFill>
                  <a:srgbClr val="000000"/>
                </a:solidFill>
                <a:effectLst/>
                <a:latin typeface="Boston Black" panose="00000900000000000000"/>
              </a:rPr>
              <a:t> </a:t>
            </a:r>
            <a:r>
              <a:rPr lang="de-DE" b="0" i="0" u="none" strike="noStrike" dirty="0" err="1">
                <a:solidFill>
                  <a:srgbClr val="000000"/>
                </a:solidFill>
                <a:effectLst/>
                <a:latin typeface="Boston Black" panose="00000900000000000000"/>
              </a:rPr>
              <a:t>obligations</a:t>
            </a:r>
            <a:r>
              <a:rPr lang="de-DE" b="0" i="0" u="none" strike="noStrike" dirty="0">
                <a:solidFill>
                  <a:srgbClr val="000000"/>
                </a:solidFill>
                <a:effectLst/>
                <a:latin typeface="Boston Black" panose="00000900000000000000"/>
              </a:rPr>
              <a:t> </a:t>
            </a:r>
            <a:r>
              <a:rPr lang="de-DE" b="0" i="0" dirty="0">
                <a:solidFill>
                  <a:srgbClr val="000000"/>
                </a:solidFill>
                <a:effectLst/>
                <a:latin typeface="Boston Black" panose="00000900000000000000"/>
              </a:rPr>
              <a:t>​</a:t>
            </a:r>
            <a:endParaRPr lang="de-DE" dirty="0">
              <a:solidFill>
                <a:srgbClr val="000000"/>
              </a:solidFill>
              <a:latin typeface="Boston Black" panose="00000900000000000000"/>
            </a:endParaRPr>
          </a:p>
          <a:p>
            <a:pPr marL="742950" lvl="1" indent="-285750" algn="just" fontAlgn="base">
              <a:lnSpc>
                <a:spcPct val="150000"/>
              </a:lnSpc>
              <a:buFont typeface="Arial" panose="020B0604020202020204" pitchFamily="34" charset="0"/>
              <a:buChar char="•"/>
            </a:pPr>
            <a:r>
              <a:rPr lang="en-GB" sz="1800" b="0" i="0" u="none" strike="noStrike" dirty="0">
                <a:solidFill>
                  <a:srgbClr val="000000"/>
                </a:solidFill>
                <a:effectLst/>
                <a:latin typeface="Boston Black" panose="00000900000000000000"/>
              </a:rPr>
              <a:t>Guidance on an </a:t>
            </a:r>
            <a:r>
              <a:rPr lang="en-GB" sz="1800" b="1" i="0" u="none" strike="noStrike" dirty="0">
                <a:solidFill>
                  <a:srgbClr val="000000"/>
                </a:solidFill>
                <a:effectLst/>
                <a:latin typeface="Boston Black" panose="00000900000000000000"/>
              </a:rPr>
              <a:t>enabling environment</a:t>
            </a:r>
            <a:r>
              <a:rPr lang="en-US" sz="1800" b="0" i="0" dirty="0">
                <a:solidFill>
                  <a:srgbClr val="000000"/>
                </a:solidFill>
                <a:effectLst/>
                <a:latin typeface="Boston Black" panose="00000900000000000000"/>
              </a:rPr>
              <a:t>​</a:t>
            </a:r>
            <a:endParaRPr lang="en-US" dirty="0">
              <a:solidFill>
                <a:srgbClr val="000000"/>
              </a:solidFill>
              <a:latin typeface="Boston Black" panose="00000900000000000000"/>
            </a:endParaRPr>
          </a:p>
          <a:p>
            <a:pPr marL="742950" lvl="1" indent="-285750" algn="just" fontAlgn="base">
              <a:lnSpc>
                <a:spcPct val="150000"/>
              </a:lnSpc>
              <a:buFont typeface="Arial" panose="020B0604020202020204" pitchFamily="34" charset="0"/>
              <a:buChar char="•"/>
            </a:pPr>
            <a:r>
              <a:rPr lang="en-US" sz="1800" b="0" i="0" u="none" strike="noStrike" dirty="0">
                <a:solidFill>
                  <a:srgbClr val="000000"/>
                </a:solidFill>
                <a:effectLst/>
                <a:latin typeface="Boston Black" panose="00000900000000000000"/>
              </a:rPr>
              <a:t>Voluntary, but </a:t>
            </a:r>
            <a:r>
              <a:rPr lang="en-US" sz="1800" b="1" i="0" u="none" strike="noStrike" dirty="0">
                <a:solidFill>
                  <a:srgbClr val="000000"/>
                </a:solidFill>
                <a:effectLst/>
                <a:latin typeface="Boston Black" panose="00000900000000000000"/>
              </a:rPr>
              <a:t>based on binding legal obligations </a:t>
            </a:r>
            <a:r>
              <a:rPr lang="en-US" sz="1800" b="0" i="0" u="none" strike="noStrike" dirty="0">
                <a:solidFill>
                  <a:srgbClr val="000000"/>
                </a:solidFill>
                <a:effectLst/>
                <a:latin typeface="Boston Black" panose="00000900000000000000"/>
              </a:rPr>
              <a:t>and the application of</a:t>
            </a:r>
            <a:r>
              <a:rPr lang="en-GB" sz="1800" b="0" i="0" u="none" strike="noStrike" dirty="0">
                <a:solidFill>
                  <a:srgbClr val="000000"/>
                </a:solidFill>
                <a:effectLst/>
                <a:latin typeface="Boston Black" panose="00000900000000000000"/>
              </a:rPr>
              <a:t> Human Rights principles</a:t>
            </a:r>
            <a:r>
              <a:rPr lang="en-US" sz="1800" b="0" i="0" dirty="0">
                <a:solidFill>
                  <a:srgbClr val="000000"/>
                </a:solidFill>
                <a:effectLst/>
                <a:latin typeface="Boston Black" panose="00000900000000000000"/>
              </a:rPr>
              <a:t>​</a:t>
            </a:r>
            <a:endParaRPr lang="en-US" dirty="0">
              <a:solidFill>
                <a:srgbClr val="000000"/>
              </a:solidFill>
              <a:latin typeface="Boston Black" panose="00000900000000000000"/>
            </a:endParaRPr>
          </a:p>
          <a:p>
            <a:pPr marL="742950" lvl="1" indent="-285750" algn="just" fontAlgn="base">
              <a:lnSpc>
                <a:spcPct val="150000"/>
              </a:lnSpc>
              <a:buFont typeface="Arial" panose="020B0604020202020204" pitchFamily="34" charset="0"/>
              <a:buChar char="•"/>
            </a:pPr>
            <a:r>
              <a:rPr lang="de-DE" sz="1800" b="1" i="0" u="none" strike="noStrike" dirty="0">
                <a:solidFill>
                  <a:srgbClr val="000000"/>
                </a:solidFill>
                <a:effectLst/>
                <a:latin typeface="Boston Black" panose="00000900000000000000"/>
              </a:rPr>
              <a:t>“Mother </a:t>
            </a:r>
            <a:r>
              <a:rPr lang="de-DE" sz="1800" b="1" i="0" u="none" strike="noStrike" dirty="0" err="1">
                <a:solidFill>
                  <a:srgbClr val="000000"/>
                </a:solidFill>
                <a:effectLst/>
                <a:latin typeface="Boston Black" panose="00000900000000000000"/>
              </a:rPr>
              <a:t>of</a:t>
            </a:r>
            <a:r>
              <a:rPr lang="de-DE" sz="1800" b="1" i="0" u="none" strike="noStrike" dirty="0">
                <a:solidFill>
                  <a:srgbClr val="000000"/>
                </a:solidFill>
                <a:effectLst/>
                <a:latin typeface="Boston Black" panose="00000900000000000000"/>
              </a:rPr>
              <a:t> all Guidelines“: </a:t>
            </a:r>
            <a:r>
              <a:rPr lang="de-DE" sz="1800" b="0" i="0" u="none" strike="noStrike" dirty="0" err="1">
                <a:solidFill>
                  <a:srgbClr val="000000"/>
                </a:solidFill>
                <a:effectLst/>
                <a:latin typeface="Boston Black" panose="00000900000000000000"/>
              </a:rPr>
              <a:t>Spearheaded</a:t>
            </a:r>
            <a:r>
              <a:rPr lang="de-DE" sz="1800" b="0" i="0" u="none" strike="noStrike" dirty="0">
                <a:solidFill>
                  <a:srgbClr val="000000"/>
                </a:solidFill>
                <a:effectLst/>
                <a:latin typeface="Boston Black" panose="00000900000000000000"/>
              </a:rPr>
              <a:t> </a:t>
            </a:r>
            <a:r>
              <a:rPr lang="de-DE" sz="1800" b="0" i="0" u="none" strike="noStrike" dirty="0" err="1">
                <a:solidFill>
                  <a:srgbClr val="000000"/>
                </a:solidFill>
                <a:effectLst/>
                <a:latin typeface="Boston Black" panose="00000900000000000000"/>
              </a:rPr>
              <a:t>the</a:t>
            </a:r>
            <a:r>
              <a:rPr lang="de-DE" sz="1800" b="0" i="0" u="none" strike="noStrike" dirty="0">
                <a:solidFill>
                  <a:srgbClr val="000000"/>
                </a:solidFill>
                <a:effectLst/>
                <a:latin typeface="Boston Black" panose="00000900000000000000"/>
              </a:rPr>
              <a:t> </a:t>
            </a:r>
            <a:r>
              <a:rPr lang="de-DE" sz="1800" b="0" i="0" u="none" strike="noStrike" dirty="0" err="1">
                <a:solidFill>
                  <a:srgbClr val="000000"/>
                </a:solidFill>
                <a:effectLst/>
                <a:latin typeface="Boston Black" panose="00000900000000000000"/>
              </a:rPr>
              <a:t>development</a:t>
            </a:r>
            <a:r>
              <a:rPr lang="de-DE" sz="1800" b="0" i="0" u="none" strike="noStrike" dirty="0">
                <a:solidFill>
                  <a:srgbClr val="000000"/>
                </a:solidFill>
                <a:effectLst/>
                <a:latin typeface="Boston Black" panose="00000900000000000000"/>
              </a:rPr>
              <a:t> </a:t>
            </a:r>
            <a:r>
              <a:rPr lang="de-DE" sz="1800" b="0" i="0" u="none" strike="noStrike" dirty="0" err="1">
                <a:solidFill>
                  <a:srgbClr val="000000"/>
                </a:solidFill>
                <a:effectLst/>
                <a:latin typeface="Boston Black" panose="00000900000000000000"/>
              </a:rPr>
              <a:t>of</a:t>
            </a:r>
            <a:r>
              <a:rPr lang="de-DE" sz="1800" b="0" i="0" u="none" strike="noStrike" dirty="0">
                <a:solidFill>
                  <a:srgbClr val="000000"/>
                </a:solidFill>
                <a:effectLst/>
                <a:latin typeface="Boston Black" panose="00000900000000000000"/>
              </a:rPr>
              <a:t> </a:t>
            </a:r>
            <a:r>
              <a:rPr lang="de-DE" sz="1800" b="0" i="0" u="none" strike="noStrike" dirty="0" err="1">
                <a:solidFill>
                  <a:srgbClr val="000000"/>
                </a:solidFill>
                <a:effectLst/>
                <a:latin typeface="Boston Black" panose="00000900000000000000"/>
              </a:rPr>
              <a:t>other</a:t>
            </a:r>
            <a:r>
              <a:rPr lang="de-DE" sz="1800" b="0" i="0" u="none" strike="noStrike" dirty="0">
                <a:solidFill>
                  <a:srgbClr val="000000"/>
                </a:solidFill>
                <a:effectLst/>
                <a:latin typeface="Boston Black" panose="00000900000000000000"/>
              </a:rPr>
              <a:t> </a:t>
            </a:r>
            <a:r>
              <a:rPr lang="de-DE" sz="1800" b="0" i="0" u="none" strike="noStrike" dirty="0" err="1">
                <a:solidFill>
                  <a:srgbClr val="000000"/>
                </a:solidFill>
                <a:effectLst/>
                <a:latin typeface="Boston Black" panose="00000900000000000000"/>
              </a:rPr>
              <a:t>tools</a:t>
            </a:r>
            <a:endParaRPr lang="en-GB" b="0" i="0" dirty="0">
              <a:solidFill>
                <a:srgbClr val="000000"/>
              </a:solidFill>
              <a:effectLst/>
              <a:latin typeface="Boston Black" panose="00000900000000000000"/>
            </a:endParaRPr>
          </a:p>
          <a:p>
            <a:endParaRPr lang="nl-NL" dirty="0">
              <a:latin typeface="Boston Black" panose="00000900000000000000"/>
            </a:endParaRPr>
          </a:p>
        </p:txBody>
      </p:sp>
      <p:pic>
        <p:nvPicPr>
          <p:cNvPr id="2050" name="Picture 2" descr="A person holding a net&#10;&#10;Description automatically generated with medium confidence">
            <a:extLst>
              <a:ext uri="{FF2B5EF4-FFF2-40B4-BE49-F238E27FC236}">
                <a16:creationId xmlns:a16="http://schemas.microsoft.com/office/drawing/2014/main" id="{A663CA90-DA19-EFDD-A1A2-7645FDF1AB2B}"/>
              </a:ext>
            </a:extLst>
          </p:cNvPr>
          <p:cNvPicPr>
            <a:picLocks noChangeAspect="1" noChangeArrowheads="1"/>
          </p:cNvPicPr>
          <p:nvPr/>
        </p:nvPicPr>
        <p:blipFill rotWithShape="1">
          <a:blip r:embed="rId6" cstate="screen">
            <a:alphaModFix amt="57000"/>
            <a:extLst>
              <a:ext uri="{BEBA8EAE-BF5A-486C-A8C5-ECC9F3942E4B}">
                <a14:imgProps xmlns:a14="http://schemas.microsoft.com/office/drawing/2010/main">
                  <a14:imgLayer r:embed="rId7">
                    <a14:imgEffect>
                      <a14:sharpenSoften amount="-4000"/>
                    </a14:imgEffect>
                  </a14:imgLayer>
                </a14:imgProps>
              </a:ext>
              <a:ext uri="{28A0092B-C50C-407E-A947-70E740481C1C}">
                <a14:useLocalDpi xmlns:a14="http://schemas.microsoft.com/office/drawing/2010/main"/>
              </a:ext>
            </a:extLst>
          </a:blip>
          <a:srcRect l="-88" t="-1754" r="-88"/>
          <a:stretch/>
        </p:blipFill>
        <p:spPr bwMode="auto">
          <a:xfrm>
            <a:off x="5289474" y="2822527"/>
            <a:ext cx="6902526" cy="40354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14B546-D7C0-38AE-F194-303230103590}"/>
              </a:ext>
            </a:extLst>
          </p:cNvPr>
          <p:cNvSpPr txBox="1"/>
          <p:nvPr/>
        </p:nvSpPr>
        <p:spPr>
          <a:xfrm>
            <a:off x="421105" y="2155657"/>
            <a:ext cx="89635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i="1">
                <a:solidFill>
                  <a:srgbClr val="000000"/>
                </a:solidFill>
                <a:latin typeface="Boston Black" panose="00000900000000000000"/>
              </a:rPr>
              <a:t>The </a:t>
            </a:r>
            <a:r>
              <a:rPr lang="en-GB" b="1" i="1">
                <a:solidFill>
                  <a:srgbClr val="000000"/>
                </a:solidFill>
                <a:latin typeface="Boston Black" panose="00000900000000000000"/>
              </a:rPr>
              <a:t>RTFG </a:t>
            </a:r>
            <a:r>
              <a:rPr lang="en-GB" i="1">
                <a:solidFill>
                  <a:srgbClr val="000000"/>
                </a:solidFill>
                <a:latin typeface="Boston Black" panose="00000900000000000000"/>
              </a:rPr>
              <a:t>cover the full range of actions to be considered by governments at the national level to build an </a:t>
            </a:r>
            <a:r>
              <a:rPr lang="en-GB" b="1" i="1">
                <a:solidFill>
                  <a:srgbClr val="000000"/>
                </a:solidFill>
                <a:latin typeface="Boston Black" panose="00000900000000000000"/>
              </a:rPr>
              <a:t>enabling environment for people to feed themselves in dignity </a:t>
            </a:r>
            <a:r>
              <a:rPr lang="en-GB" i="1">
                <a:solidFill>
                  <a:srgbClr val="000000"/>
                </a:solidFill>
                <a:latin typeface="Boston Black" panose="00000900000000000000"/>
              </a:rPr>
              <a:t>and to establish appropriate safety nets for those who are unable to do so.</a:t>
            </a:r>
            <a:endParaRPr lang="en-US" i="1">
              <a:solidFill>
                <a:srgbClr val="000000"/>
              </a:solidFill>
              <a:latin typeface="Boston Black" panose="00000900000000000000"/>
            </a:endParaRPr>
          </a:p>
        </p:txBody>
      </p:sp>
      <p:pic>
        <p:nvPicPr>
          <p:cNvPr id="8" name="Picture 4" descr="A circular diagram of a person&#10;&#10;Description automatically generated with medium confidence">
            <a:extLst>
              <a:ext uri="{FF2B5EF4-FFF2-40B4-BE49-F238E27FC236}">
                <a16:creationId xmlns:a16="http://schemas.microsoft.com/office/drawing/2014/main" id="{2F4F4C63-45BB-D610-D904-DB9DD4DF947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493023">
            <a:off x="8635615" y="2804297"/>
            <a:ext cx="1500873" cy="21063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nterfaz de usuario gráfica, Aplicación  Descripción generada automáticamente">
            <a:extLst>
              <a:ext uri="{FF2B5EF4-FFF2-40B4-BE49-F238E27FC236}">
                <a16:creationId xmlns:a16="http://schemas.microsoft.com/office/drawing/2014/main" id="{9D441874-889F-C81A-A831-777F552FAE5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586424" y="1063148"/>
            <a:ext cx="2602099" cy="3301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296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469B3-4936-8BAE-3BBA-70082DB13B8A}"/>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F9DD68FD-FB68-5C7F-9665-18DA3B767144}"/>
              </a:ext>
            </a:extLst>
          </p:cNvPr>
          <p:cNvSpPr txBox="1"/>
          <p:nvPr/>
        </p:nvSpPr>
        <p:spPr>
          <a:xfrm>
            <a:off x="457200" y="1126623"/>
            <a:ext cx="11258549" cy="561051"/>
          </a:xfrm>
          <a:prstGeom prst="rect">
            <a:avLst/>
          </a:prstGeom>
        </p:spPr>
        <p:txBody>
          <a:bodyPr vert="horz" wrap="square" lIns="0" tIns="67945" rIns="0" bIns="0" rtlCol="0" anchor="t">
            <a:spAutoFit/>
          </a:bodyPr>
          <a:lstStyle/>
          <a:p>
            <a:pPr marL="12700" marR="5080"/>
            <a:r>
              <a:rPr lang="en-US" sz="3200" b="1" kern="100" dirty="0">
                <a:solidFill>
                  <a:srgbClr val="234747"/>
                </a:solidFill>
                <a:latin typeface="Aptos"/>
                <a:cs typeface="Times New Roman"/>
              </a:rPr>
              <a:t>Right to Food Guidelines</a:t>
            </a:r>
          </a:p>
        </p:txBody>
      </p:sp>
      <p:sp>
        <p:nvSpPr>
          <p:cNvPr id="11" name="CuadroTexto 10">
            <a:extLst>
              <a:ext uri="{FF2B5EF4-FFF2-40B4-BE49-F238E27FC236}">
                <a16:creationId xmlns:a16="http://schemas.microsoft.com/office/drawing/2014/main" id="{4BE927A0-DC7E-F124-8578-DE8022FD689C}"/>
              </a:ext>
            </a:extLst>
          </p:cNvPr>
          <p:cNvSpPr txBox="1"/>
          <p:nvPr/>
        </p:nvSpPr>
        <p:spPr>
          <a:xfrm>
            <a:off x="8953500" y="8610600"/>
            <a:ext cx="184731" cy="369332"/>
          </a:xfrm>
          <a:prstGeom prst="rect">
            <a:avLst/>
          </a:prstGeom>
          <a:noFill/>
        </p:spPr>
        <p:txBody>
          <a:bodyPr wrap="none" rtlCol="0">
            <a:spAutoFit/>
          </a:bodyPr>
          <a:lstStyle/>
          <a:p>
            <a:endParaRPr lang="es-ES"/>
          </a:p>
        </p:txBody>
      </p:sp>
      <p:pic>
        <p:nvPicPr>
          <p:cNvPr id="3" name="Picture 4" descr="Interfaz de usuario gráfica, Aplicación&#10;&#10;Descripción generada automáticamente">
            <a:extLst>
              <a:ext uri="{FF2B5EF4-FFF2-40B4-BE49-F238E27FC236}">
                <a16:creationId xmlns:a16="http://schemas.microsoft.com/office/drawing/2014/main" id="{41AB9385-4E06-28F8-DB0F-15191C25A0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91" y="2936399"/>
            <a:ext cx="3124581" cy="4122128"/>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0" descr="CFS: Voluntary Guidelines on the Responsible Governance of Tenure of Land,  Fisheries and Forests in the Context of National Food Security">
            <a:extLst>
              <a:ext uri="{FF2B5EF4-FFF2-40B4-BE49-F238E27FC236}">
                <a16:creationId xmlns:a16="http://schemas.microsoft.com/office/drawing/2014/main" id="{226D59A4-80A4-023C-D9AA-67762C5928EC}"/>
              </a:ext>
            </a:extLst>
          </p:cNvPr>
          <p:cNvSpPr/>
          <p:nvPr/>
        </p:nvSpPr>
        <p:spPr>
          <a:xfrm>
            <a:off x="2923836" y="2210361"/>
            <a:ext cx="2369435" cy="3012933"/>
          </a:xfrm>
          <a:custGeom>
            <a:avLst/>
            <a:gdLst/>
            <a:ahLst/>
            <a:cxnLst/>
            <a:rect l="l" t="t" r="r" b="b"/>
            <a:pathLst>
              <a:path w="2470074" h="3521170">
                <a:moveTo>
                  <a:pt x="0" y="0"/>
                </a:moveTo>
                <a:lnTo>
                  <a:pt x="2470074" y="0"/>
                </a:lnTo>
                <a:lnTo>
                  <a:pt x="2470074" y="3521170"/>
                </a:lnTo>
                <a:lnTo>
                  <a:pt x="0" y="3521170"/>
                </a:lnTo>
                <a:lnTo>
                  <a:pt x="0" y="0"/>
                </a:lnTo>
                <a:close/>
              </a:path>
            </a:pathLst>
          </a:custGeom>
          <a:blipFill>
            <a:blip r:embed="rId4"/>
            <a:stretch>
              <a:fillRect/>
            </a:stretch>
          </a:blipFill>
        </p:spPr>
        <p:txBody>
          <a:bodyPr/>
          <a:lstStyle/>
          <a:p>
            <a:endParaRPr lang="en-IT"/>
          </a:p>
        </p:txBody>
      </p:sp>
      <p:sp>
        <p:nvSpPr>
          <p:cNvPr id="12" name="Freeform 11" descr="Principles for Responsible Investment in Agriculture and Food Systems (RAI)  |Policy Support and Governance| Food and Agriculture Organization of the  United Nations">
            <a:extLst>
              <a:ext uri="{FF2B5EF4-FFF2-40B4-BE49-F238E27FC236}">
                <a16:creationId xmlns:a16="http://schemas.microsoft.com/office/drawing/2014/main" id="{CA2EAEB1-6747-EC25-C556-D1B063E4E3A8}"/>
              </a:ext>
            </a:extLst>
          </p:cNvPr>
          <p:cNvSpPr/>
          <p:nvPr/>
        </p:nvSpPr>
        <p:spPr>
          <a:xfrm>
            <a:off x="7648263" y="2057005"/>
            <a:ext cx="2121783" cy="2537559"/>
          </a:xfrm>
          <a:custGeom>
            <a:avLst/>
            <a:gdLst/>
            <a:ahLst/>
            <a:cxnLst/>
            <a:rect l="l" t="t" r="r" b="b"/>
            <a:pathLst>
              <a:path w="2577552" h="3530708">
                <a:moveTo>
                  <a:pt x="0" y="0"/>
                </a:moveTo>
                <a:lnTo>
                  <a:pt x="2577552" y="0"/>
                </a:lnTo>
                <a:lnTo>
                  <a:pt x="2577552" y="3530707"/>
                </a:lnTo>
                <a:lnTo>
                  <a:pt x="0" y="3530707"/>
                </a:lnTo>
                <a:lnTo>
                  <a:pt x="0" y="0"/>
                </a:lnTo>
                <a:close/>
              </a:path>
            </a:pathLst>
          </a:custGeom>
          <a:blipFill>
            <a:blip r:embed="rId5"/>
            <a:stretch>
              <a:fillRect/>
            </a:stretch>
          </a:blipFill>
        </p:spPr>
        <p:txBody>
          <a:bodyPr/>
          <a:lstStyle/>
          <a:p>
            <a:endParaRPr lang="en-IT"/>
          </a:p>
        </p:txBody>
      </p:sp>
      <p:pic>
        <p:nvPicPr>
          <p:cNvPr id="15" name="Picture 2" descr="CFS: Framework for Action for Food ...">
            <a:extLst>
              <a:ext uri="{FF2B5EF4-FFF2-40B4-BE49-F238E27FC236}">
                <a16:creationId xmlns:a16="http://schemas.microsoft.com/office/drawing/2014/main" id="{70523C08-13C6-EE91-AB16-AC9B72F36C2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9309" y="1362952"/>
            <a:ext cx="1911231" cy="2784037"/>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2" descr="FAO Evidence platform for agrifood systems and nutrition">
            <a:extLst>
              <a:ext uri="{FF2B5EF4-FFF2-40B4-BE49-F238E27FC236}">
                <a16:creationId xmlns:a16="http://schemas.microsoft.com/office/drawing/2014/main" id="{E701C7EF-784B-3282-09B2-53C570B23FC0}"/>
              </a:ext>
            </a:extLst>
          </p:cNvPr>
          <p:cNvSpPr/>
          <p:nvPr/>
        </p:nvSpPr>
        <p:spPr>
          <a:xfrm>
            <a:off x="9901375" y="4287310"/>
            <a:ext cx="1924129" cy="2363257"/>
          </a:xfrm>
          <a:custGeom>
            <a:avLst/>
            <a:gdLst/>
            <a:ahLst/>
            <a:cxnLst/>
            <a:rect l="l" t="t" r="r" b="b"/>
            <a:pathLst>
              <a:path w="2280778" h="3222054">
                <a:moveTo>
                  <a:pt x="0" y="0"/>
                </a:moveTo>
                <a:lnTo>
                  <a:pt x="2280779" y="0"/>
                </a:lnTo>
                <a:lnTo>
                  <a:pt x="2280779" y="3222054"/>
                </a:lnTo>
                <a:lnTo>
                  <a:pt x="0" y="3222054"/>
                </a:lnTo>
                <a:lnTo>
                  <a:pt x="0" y="0"/>
                </a:lnTo>
                <a:close/>
              </a:path>
            </a:pathLst>
          </a:custGeom>
          <a:blipFill>
            <a:blip r:embed="rId7"/>
            <a:stretch>
              <a:fillRect/>
            </a:stretch>
          </a:blipFill>
        </p:spPr>
        <p:txBody>
          <a:bodyPr/>
          <a:lstStyle/>
          <a:p>
            <a:endParaRPr lang="en-IT"/>
          </a:p>
        </p:txBody>
      </p:sp>
      <p:pic>
        <p:nvPicPr>
          <p:cNvPr id="1026" name="Picture 2" descr="Imagen en miniatura">
            <a:extLst>
              <a:ext uri="{FF2B5EF4-FFF2-40B4-BE49-F238E27FC236}">
                <a16:creationId xmlns:a16="http://schemas.microsoft.com/office/drawing/2014/main" id="{86DD4283-D081-EDB7-666A-86B2F730214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92991" y="3635706"/>
            <a:ext cx="2226350" cy="301293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11E60D0-A4C3-B5B5-8E97-97D7BEEDE61F}"/>
              </a:ext>
            </a:extLst>
          </p:cNvPr>
          <p:cNvGrpSpPr/>
          <p:nvPr/>
        </p:nvGrpSpPr>
        <p:grpSpPr>
          <a:xfrm>
            <a:off x="0" y="-126981"/>
            <a:ext cx="12192000" cy="1245132"/>
            <a:chOff x="0" y="-106929"/>
            <a:chExt cx="12192000" cy="1245132"/>
          </a:xfrm>
        </p:grpSpPr>
        <p:pic>
          <p:nvPicPr>
            <p:cNvPr id="8" name="Picture 7" descr="A blue square with white dots&#10;&#10;Description automatically generated with medium confidence">
              <a:extLst>
                <a:ext uri="{FF2B5EF4-FFF2-40B4-BE49-F238E27FC236}">
                  <a16:creationId xmlns:a16="http://schemas.microsoft.com/office/drawing/2014/main" id="{03424BE9-FE86-849B-3AB4-97757BAF3B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9" name="Picture 8" descr="A black and white logo&#10;&#10;Description automatically generated">
              <a:extLst>
                <a:ext uri="{FF2B5EF4-FFF2-40B4-BE49-F238E27FC236}">
                  <a16:creationId xmlns:a16="http://schemas.microsoft.com/office/drawing/2014/main" id="{1D205A1B-FE4A-3D78-6388-8CCF86EDD2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18" name="Picture 17" descr="A black and white logo&#10;&#10;Description automatically generated">
            <a:extLst>
              <a:ext uri="{FF2B5EF4-FFF2-40B4-BE49-F238E27FC236}">
                <a16:creationId xmlns:a16="http://schemas.microsoft.com/office/drawing/2014/main" id="{E6AFD9B2-A171-25D5-8C96-D6BB3FB520A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Tree>
    <p:extLst>
      <p:ext uri="{BB962C8B-B14F-4D97-AF65-F5344CB8AC3E}">
        <p14:creationId xmlns:p14="http://schemas.microsoft.com/office/powerpoint/2010/main" val="1324925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1836"/>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66E519B-5EE0-FEB1-85A7-94B92E046568}"/>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8C4E1AF5-8EB1-AA2D-7CF4-9F00101ABB1F}"/>
              </a:ext>
            </a:extLst>
          </p:cNvPr>
          <p:cNvSpPr txBox="1"/>
          <p:nvPr/>
        </p:nvSpPr>
        <p:spPr>
          <a:xfrm>
            <a:off x="2829527" y="1908999"/>
            <a:ext cx="7278512" cy="4500591"/>
          </a:xfrm>
          <a:prstGeom prst="rect">
            <a:avLst/>
          </a:prstGeom>
          <a:noFill/>
        </p:spPr>
        <p:txBody>
          <a:bodyPr vert="horz" wrap="square" lIns="0" tIns="67945" rIns="0" bIns="0" rtlCol="0" anchor="t">
            <a:spAutoFit/>
          </a:bodyPr>
          <a:lstStyle/>
          <a:p>
            <a:pPr marL="12700" marR="5080"/>
            <a:endParaRPr lang="en-US" sz="4400" b="1" kern="100" dirty="0">
              <a:solidFill>
                <a:srgbClr val="234747"/>
              </a:solidFill>
              <a:latin typeface="Boston Black"/>
              <a:cs typeface="Times New Roman"/>
            </a:endParaRPr>
          </a:p>
          <a:p>
            <a:pPr marL="12700" marR="5080"/>
            <a:endParaRPr lang="en-US" sz="4000" b="1" kern="100" dirty="0">
              <a:solidFill>
                <a:srgbClr val="197074"/>
              </a:solidFill>
              <a:latin typeface="Boston Black" panose="00000900000000000000"/>
              <a:ea typeface="+mn-lt"/>
              <a:cs typeface="+mn-lt"/>
            </a:endParaRPr>
          </a:p>
          <a:p>
            <a:pPr marL="12700" marR="5080"/>
            <a:r>
              <a:rPr lang="es-ES" sz="4000" b="1" dirty="0" err="1">
                <a:solidFill>
                  <a:srgbClr val="197074"/>
                </a:solidFill>
              </a:rPr>
              <a:t>Part</a:t>
            </a:r>
            <a:r>
              <a:rPr lang="es-ES" sz="4000" b="1" dirty="0">
                <a:solidFill>
                  <a:srgbClr val="197074"/>
                </a:solidFill>
              </a:rPr>
              <a:t> III </a:t>
            </a:r>
            <a:r>
              <a:rPr lang="es-ES" sz="4000" b="1" dirty="0" err="1">
                <a:solidFill>
                  <a:srgbClr val="197074"/>
                </a:solidFill>
              </a:rPr>
              <a:t>Right</a:t>
            </a:r>
            <a:r>
              <a:rPr lang="es-ES" sz="4000" b="1" dirty="0">
                <a:solidFill>
                  <a:srgbClr val="197074"/>
                </a:solidFill>
              </a:rPr>
              <a:t> </a:t>
            </a:r>
            <a:r>
              <a:rPr lang="es-ES" sz="4000" b="1" dirty="0" err="1">
                <a:solidFill>
                  <a:srgbClr val="197074"/>
                </a:solidFill>
              </a:rPr>
              <a:t>to</a:t>
            </a:r>
            <a:r>
              <a:rPr lang="es-ES" sz="4000" b="1" dirty="0">
                <a:solidFill>
                  <a:srgbClr val="197074"/>
                </a:solidFill>
              </a:rPr>
              <a:t> </a:t>
            </a:r>
            <a:r>
              <a:rPr lang="es-ES" sz="4000" b="1" dirty="0" err="1">
                <a:solidFill>
                  <a:srgbClr val="197074"/>
                </a:solidFill>
              </a:rPr>
              <a:t>Food</a:t>
            </a:r>
            <a:r>
              <a:rPr lang="es-ES" sz="4000" dirty="0">
                <a:solidFill>
                  <a:srgbClr val="197074"/>
                </a:solidFill>
              </a:rPr>
              <a:t> and </a:t>
            </a:r>
            <a:r>
              <a:rPr lang="es-ES" sz="4000" b="1" dirty="0" err="1">
                <a:solidFill>
                  <a:srgbClr val="197074"/>
                </a:solidFill>
              </a:rPr>
              <a:t>Catholic</a:t>
            </a:r>
            <a:r>
              <a:rPr lang="es-ES" sz="4000" b="1" dirty="0">
                <a:solidFill>
                  <a:srgbClr val="197074"/>
                </a:solidFill>
              </a:rPr>
              <a:t> Social </a:t>
            </a:r>
            <a:r>
              <a:rPr lang="es-ES" sz="4000" b="1" dirty="0" err="1">
                <a:solidFill>
                  <a:srgbClr val="197074"/>
                </a:solidFill>
              </a:rPr>
              <a:t>Thought</a:t>
            </a:r>
            <a:endParaRPr lang="en-US" sz="4000" dirty="0">
              <a:solidFill>
                <a:srgbClr val="197074"/>
              </a:solidFill>
              <a:latin typeface="Boston Black" panose="00000900000000000000"/>
              <a:ea typeface="+mn-lt"/>
              <a:cs typeface="+mn-lt"/>
            </a:endParaRPr>
          </a:p>
          <a:p>
            <a:pPr marL="12700" marR="5080"/>
            <a:endParaRPr lang="en-US" dirty="0">
              <a:latin typeface="Boston Black" panose="00000900000000000000"/>
            </a:endParaRPr>
          </a:p>
          <a:p>
            <a:pPr>
              <a:lnSpc>
                <a:spcPct val="150000"/>
              </a:lnSpc>
            </a:pPr>
            <a:endParaRPr lang="en-US" sz="2800" kern="100" dirty="0">
              <a:solidFill>
                <a:srgbClr val="1A7074"/>
              </a:solidFill>
              <a:latin typeface="Boston Black" panose="00000900000000000000"/>
              <a:ea typeface="+mn-lt"/>
              <a:cs typeface="Times"/>
            </a:endParaRPr>
          </a:p>
          <a:p>
            <a:pPr marL="12700" marR="5080"/>
            <a:endParaRPr lang="en-US" sz="3200" kern="100" dirty="0">
              <a:solidFill>
                <a:srgbClr val="1A7074"/>
              </a:solidFill>
              <a:latin typeface="Boston Black" panose="00000900000000000000"/>
              <a:cs typeface="Times New Roman" panose="02020603050405020304" pitchFamily="18" charset="0"/>
            </a:endParaRPr>
          </a:p>
          <a:p>
            <a:pPr marL="12700" marR="5080"/>
            <a:endParaRPr lang="en-US" sz="3200" kern="100" dirty="0">
              <a:solidFill>
                <a:srgbClr val="234747"/>
              </a:solidFill>
              <a:latin typeface="Boston Black" panose="00000900000000000000"/>
              <a:cs typeface="Times New Roman" panose="02020603050405020304" pitchFamily="18" charset="0"/>
            </a:endParaRPr>
          </a:p>
        </p:txBody>
      </p:sp>
      <p:sp>
        <p:nvSpPr>
          <p:cNvPr id="11" name="CuadroTexto 10">
            <a:extLst>
              <a:ext uri="{FF2B5EF4-FFF2-40B4-BE49-F238E27FC236}">
                <a16:creationId xmlns:a16="http://schemas.microsoft.com/office/drawing/2014/main" id="{2AD88C24-55ED-10F7-0897-C5DCA2AFA32C}"/>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59F92F87-DEDB-956C-6078-E921FE28F951}"/>
              </a:ext>
            </a:extLst>
          </p:cNvPr>
          <p:cNvGrpSpPr/>
          <p:nvPr/>
        </p:nvGrpSpPr>
        <p:grpSpPr>
          <a:xfrm>
            <a:off x="0" y="-126982"/>
            <a:ext cx="12192000" cy="1245132"/>
            <a:chOff x="0" y="-106929"/>
            <a:chExt cx="12192000" cy="1245132"/>
          </a:xfrm>
          <a:effectLst>
            <a:glow>
              <a:schemeClr val="accent1">
                <a:alpha val="0"/>
              </a:schemeClr>
            </a:glow>
          </a:effectLst>
        </p:grpSpPr>
        <p:pic>
          <p:nvPicPr>
            <p:cNvPr id="2" name="Picture 1" descr="A blue square with white dots&#10;&#10;Description automatically generated with medium confidence">
              <a:extLst>
                <a:ext uri="{FF2B5EF4-FFF2-40B4-BE49-F238E27FC236}">
                  <a16:creationId xmlns:a16="http://schemas.microsoft.com/office/drawing/2014/main" id="{1DFE0728-49CB-A24D-F3CE-6F83649023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566EB875-8C2A-9AD8-9189-087990DFA8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7F354FC0-576C-DEBA-FCE7-069BB1ECF2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Tree>
    <p:extLst>
      <p:ext uri="{BB962C8B-B14F-4D97-AF65-F5344CB8AC3E}">
        <p14:creationId xmlns:p14="http://schemas.microsoft.com/office/powerpoint/2010/main" val="1082629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0"/>
            <a:lum/>
            <a:extLst>
              <a:ext uri="{BEBA8EAE-BF5A-486C-A8C5-ECC9F3942E4B}">
                <a14:imgProps xmlns:a14="http://schemas.microsoft.com/office/drawing/2010/main">
                  <a14:imgLayer r:embed="rId4">
                    <a14:imgEffect>
                      <a14:colorTemperature colorTemp="77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object 7">
            <a:extLst>
              <a:ext uri="{FF2B5EF4-FFF2-40B4-BE49-F238E27FC236}">
                <a16:creationId xmlns:a16="http://schemas.microsoft.com/office/drawing/2014/main" id="{B53AF1A9-EF61-2D5D-5B7D-3929A5874773}"/>
              </a:ext>
            </a:extLst>
          </p:cNvPr>
          <p:cNvSpPr txBox="1"/>
          <p:nvPr/>
        </p:nvSpPr>
        <p:spPr>
          <a:xfrm>
            <a:off x="305162" y="1138203"/>
            <a:ext cx="7278512" cy="5916363"/>
          </a:xfrm>
          <a:prstGeom prst="rect">
            <a:avLst/>
          </a:prstGeom>
        </p:spPr>
        <p:txBody>
          <a:bodyPr vert="horz" wrap="square" lIns="0" tIns="67945" rIns="0" bIns="0" rtlCol="0" anchor="t">
            <a:spAutoFit/>
          </a:bodyPr>
          <a:lstStyle/>
          <a:p>
            <a:pPr marL="12700" marR="5080"/>
            <a:r>
              <a:rPr lang="en-US" sz="3200" b="1" kern="100" dirty="0">
                <a:solidFill>
                  <a:srgbClr val="234747"/>
                </a:solidFill>
                <a:latin typeface="Boston Black"/>
                <a:cs typeface="Times New Roman"/>
              </a:rPr>
              <a:t>Content</a:t>
            </a:r>
            <a:endParaRPr lang="en-US" dirty="0">
              <a:latin typeface="Boston Black" panose="00000900000000000000"/>
            </a:endParaRPr>
          </a:p>
          <a:p>
            <a:pPr marL="12700" marR="5080"/>
            <a:endParaRPr lang="en-US" dirty="0">
              <a:latin typeface="Boston Black" panose="00000900000000000000"/>
            </a:endParaRPr>
          </a:p>
          <a:p>
            <a:r>
              <a:rPr lang="en-NL" sz="2800" kern="100">
                <a:solidFill>
                  <a:srgbClr val="197074"/>
                </a:solidFill>
                <a:latin typeface="Arial" panose="020B0604020202020204" pitchFamily="34" charset="0"/>
                <a:ea typeface="+mn-lt"/>
                <a:cs typeface="Arial" panose="020B0604020202020204" pitchFamily="34" charset="0"/>
              </a:rPr>
              <a:t>Part I: </a:t>
            </a:r>
          </a:p>
          <a:p>
            <a:pPr marL="457200" indent="-457200">
              <a:buFont typeface="Arial" panose="020B0604020202020204" pitchFamily="34" charset="0"/>
              <a:buChar char="•"/>
            </a:pPr>
            <a:r>
              <a:rPr lang="es-ES" sz="2000" kern="100" dirty="0" err="1">
                <a:solidFill>
                  <a:srgbClr val="197074"/>
                </a:solidFill>
                <a:latin typeface="Arial" panose="020B0604020202020204" pitchFamily="34" charset="0"/>
                <a:ea typeface="+mn-lt"/>
                <a:cs typeface="Arial" panose="020B0604020202020204" pitchFamily="34" charset="0"/>
              </a:rPr>
              <a:t>What</a:t>
            </a:r>
            <a:r>
              <a:rPr lang="es-ES" sz="2000" kern="100" dirty="0">
                <a:solidFill>
                  <a:srgbClr val="197074"/>
                </a:solidFill>
                <a:latin typeface="Arial" panose="020B0604020202020204" pitchFamily="34" charset="0"/>
                <a:ea typeface="+mn-lt"/>
                <a:cs typeface="Arial" panose="020B0604020202020204" pitchFamily="34" charset="0"/>
              </a:rPr>
              <a:t> </a:t>
            </a:r>
            <a:r>
              <a:rPr lang="es-ES" sz="2000" kern="100" dirty="0" err="1">
                <a:solidFill>
                  <a:srgbClr val="197074"/>
                </a:solidFill>
                <a:latin typeface="Arial" panose="020B0604020202020204" pitchFamily="34" charset="0"/>
                <a:ea typeface="+mn-lt"/>
                <a:cs typeface="Arial" panose="020B0604020202020204" pitchFamily="34" charset="0"/>
              </a:rPr>
              <a:t>is</a:t>
            </a:r>
            <a:r>
              <a:rPr lang="es-ES" sz="2000" kern="100" dirty="0">
                <a:solidFill>
                  <a:srgbClr val="197074"/>
                </a:solidFill>
                <a:latin typeface="Arial" panose="020B0604020202020204" pitchFamily="34" charset="0"/>
                <a:ea typeface="+mn-lt"/>
                <a:cs typeface="Arial" panose="020B0604020202020204" pitchFamily="34" charset="0"/>
              </a:rPr>
              <a:t> </a:t>
            </a:r>
            <a:r>
              <a:rPr lang="es-ES" sz="2000" kern="100" dirty="0" err="1">
                <a:solidFill>
                  <a:srgbClr val="197074"/>
                </a:solidFill>
                <a:latin typeface="Arial" panose="020B0604020202020204" pitchFamily="34" charset="0"/>
                <a:ea typeface="+mn-lt"/>
                <a:cs typeface="Arial" panose="020B0604020202020204" pitchFamily="34" charset="0"/>
              </a:rPr>
              <a:t>the</a:t>
            </a:r>
            <a:r>
              <a:rPr lang="es-ES" sz="2000" kern="100" dirty="0">
                <a:solidFill>
                  <a:srgbClr val="197074"/>
                </a:solidFill>
                <a:latin typeface="Arial" panose="020B0604020202020204" pitchFamily="34" charset="0"/>
                <a:ea typeface="+mn-lt"/>
                <a:cs typeface="Arial" panose="020B0604020202020204" pitchFamily="34" charset="0"/>
              </a:rPr>
              <a:t> </a:t>
            </a:r>
            <a:r>
              <a:rPr lang="es-ES" sz="2000" kern="100" dirty="0" err="1">
                <a:solidFill>
                  <a:srgbClr val="197074"/>
                </a:solidFill>
                <a:latin typeface="Arial" panose="020B0604020202020204" pitchFamily="34" charset="0"/>
                <a:ea typeface="+mn-lt"/>
                <a:cs typeface="Arial" panose="020B0604020202020204" pitchFamily="34" charset="0"/>
              </a:rPr>
              <a:t>Right</a:t>
            </a:r>
            <a:r>
              <a:rPr lang="es-ES" sz="2000" kern="100" dirty="0">
                <a:solidFill>
                  <a:srgbClr val="197074"/>
                </a:solidFill>
                <a:latin typeface="Arial" panose="020B0604020202020204" pitchFamily="34" charset="0"/>
                <a:ea typeface="+mn-lt"/>
                <a:cs typeface="Arial" panose="020B0604020202020204" pitchFamily="34" charset="0"/>
              </a:rPr>
              <a:t> </a:t>
            </a:r>
            <a:r>
              <a:rPr lang="es-ES" sz="2000" kern="100" dirty="0" err="1">
                <a:solidFill>
                  <a:srgbClr val="197074"/>
                </a:solidFill>
                <a:latin typeface="Arial" panose="020B0604020202020204" pitchFamily="34" charset="0"/>
                <a:ea typeface="+mn-lt"/>
                <a:cs typeface="Arial" panose="020B0604020202020204" pitchFamily="34" charset="0"/>
              </a:rPr>
              <a:t>to</a:t>
            </a:r>
            <a:r>
              <a:rPr lang="es-ES" sz="2000" kern="100" dirty="0">
                <a:solidFill>
                  <a:srgbClr val="197074"/>
                </a:solidFill>
                <a:latin typeface="Arial" panose="020B0604020202020204" pitchFamily="34" charset="0"/>
                <a:ea typeface="+mn-lt"/>
                <a:cs typeface="Arial" panose="020B0604020202020204" pitchFamily="34" charset="0"/>
              </a:rPr>
              <a:t> </a:t>
            </a:r>
            <a:r>
              <a:rPr lang="es-ES" sz="2000" kern="100" dirty="0" err="1">
                <a:solidFill>
                  <a:srgbClr val="197074"/>
                </a:solidFill>
                <a:latin typeface="Arial" panose="020B0604020202020204" pitchFamily="34" charset="0"/>
                <a:ea typeface="+mn-lt"/>
                <a:cs typeface="Arial" panose="020B0604020202020204" pitchFamily="34" charset="0"/>
              </a:rPr>
              <a:t>Food</a:t>
            </a:r>
            <a:r>
              <a:rPr lang="es-ES" sz="2000" kern="100" dirty="0">
                <a:solidFill>
                  <a:srgbClr val="197074"/>
                </a:solidFill>
                <a:latin typeface="Arial" panose="020B0604020202020204" pitchFamily="34" charset="0"/>
                <a:ea typeface="+mn-lt"/>
                <a:cs typeface="Arial" panose="020B0604020202020204" pitchFamily="34" charset="0"/>
              </a:rPr>
              <a:t>?</a:t>
            </a:r>
            <a:endParaRPr lang="en-NL" sz="2000" kern="100">
              <a:solidFill>
                <a:srgbClr val="197074"/>
              </a:solidFill>
              <a:latin typeface="Arial" panose="020B0604020202020204" pitchFamily="34" charset="0"/>
              <a:ea typeface="+mn-lt"/>
              <a:cs typeface="Arial" panose="020B0604020202020204" pitchFamily="34" charset="0"/>
            </a:endParaRPr>
          </a:p>
          <a:p>
            <a:endParaRPr lang="en-NL" sz="2000" kern="100">
              <a:solidFill>
                <a:srgbClr val="197074"/>
              </a:solidFill>
              <a:latin typeface="Arial" panose="020B0604020202020204" pitchFamily="34" charset="0"/>
              <a:ea typeface="+mn-lt"/>
              <a:cs typeface="Arial" panose="020B0604020202020204" pitchFamily="34" charset="0"/>
            </a:endParaRPr>
          </a:p>
          <a:p>
            <a:r>
              <a:rPr lang="en-US" sz="2800" kern="100" dirty="0">
                <a:solidFill>
                  <a:srgbClr val="197074"/>
                </a:solidFill>
                <a:latin typeface="Arial" panose="020B0604020202020204" pitchFamily="34" charset="0"/>
                <a:ea typeface="+mn-lt"/>
                <a:cs typeface="Arial" panose="020B0604020202020204" pitchFamily="34" charset="0"/>
              </a:rPr>
              <a:t>Part I</a:t>
            </a:r>
            <a:r>
              <a:rPr lang="en-NL" sz="2800" kern="100">
                <a:solidFill>
                  <a:srgbClr val="197074"/>
                </a:solidFill>
                <a:latin typeface="Arial" panose="020B0604020202020204" pitchFamily="34" charset="0"/>
                <a:ea typeface="+mn-lt"/>
                <a:cs typeface="Arial" panose="020B0604020202020204" pitchFamily="34" charset="0"/>
              </a:rPr>
              <a:t>I</a:t>
            </a:r>
            <a:r>
              <a:rPr lang="en-US" sz="2800" kern="100" dirty="0">
                <a:solidFill>
                  <a:srgbClr val="197074"/>
                </a:solidFill>
                <a:latin typeface="Arial" panose="020B0604020202020204" pitchFamily="34" charset="0"/>
                <a:ea typeface="+mn-lt"/>
                <a:cs typeface="Arial" panose="020B0604020202020204" pitchFamily="34" charset="0"/>
              </a:rPr>
              <a:t>: </a:t>
            </a:r>
          </a:p>
          <a:p>
            <a:pPr marL="285750" indent="-285750">
              <a:buFont typeface="Arial,Sans-Serif"/>
              <a:buChar char="•"/>
            </a:pPr>
            <a:r>
              <a:rPr lang="en-US" sz="2000" kern="100" dirty="0">
                <a:solidFill>
                  <a:srgbClr val="1A7074"/>
                </a:solidFill>
                <a:latin typeface="Arial" panose="020B0604020202020204" pitchFamily="34" charset="0"/>
                <a:ea typeface="+mn-lt"/>
                <a:cs typeface="Arial" panose="020B0604020202020204" pitchFamily="34" charset="0"/>
              </a:rPr>
              <a:t>Historical background </a:t>
            </a:r>
          </a:p>
          <a:p>
            <a:endParaRPr lang="en-US" sz="2800" kern="100" dirty="0">
              <a:solidFill>
                <a:srgbClr val="1A7074"/>
              </a:solidFill>
              <a:latin typeface="Arial" panose="020B0604020202020204" pitchFamily="34" charset="0"/>
              <a:ea typeface="+mn-lt"/>
              <a:cs typeface="Arial" panose="020B0604020202020204" pitchFamily="34" charset="0"/>
            </a:endParaRPr>
          </a:p>
          <a:p>
            <a:r>
              <a:rPr lang="en-US" sz="2800" kern="100" dirty="0">
                <a:solidFill>
                  <a:srgbClr val="1A7074"/>
                </a:solidFill>
                <a:latin typeface="Arial" panose="020B0604020202020204" pitchFamily="34" charset="0"/>
                <a:ea typeface="+mn-lt"/>
                <a:cs typeface="Arial" panose="020B0604020202020204" pitchFamily="34" charset="0"/>
              </a:rPr>
              <a:t>Part II</a:t>
            </a:r>
            <a:r>
              <a:rPr lang="en-NL" sz="2800" kern="100">
                <a:solidFill>
                  <a:srgbClr val="1A7074"/>
                </a:solidFill>
                <a:latin typeface="Arial" panose="020B0604020202020204" pitchFamily="34" charset="0"/>
                <a:ea typeface="+mn-lt"/>
                <a:cs typeface="Arial" panose="020B0604020202020204" pitchFamily="34" charset="0"/>
              </a:rPr>
              <a:t>I</a:t>
            </a:r>
            <a:r>
              <a:rPr lang="en-US" sz="2800" kern="100" dirty="0">
                <a:solidFill>
                  <a:srgbClr val="1A7074"/>
                </a:solidFill>
                <a:latin typeface="Arial" panose="020B0604020202020204" pitchFamily="34" charset="0"/>
                <a:ea typeface="+mn-lt"/>
                <a:cs typeface="Arial" panose="020B0604020202020204" pitchFamily="34" charset="0"/>
              </a:rPr>
              <a:t>:</a:t>
            </a:r>
          </a:p>
          <a:p>
            <a:pPr marL="285750" indent="-285750">
              <a:buFont typeface="Arial,Sans-Serif"/>
              <a:buChar char="•"/>
            </a:pPr>
            <a:r>
              <a:rPr lang="es-ES" sz="2000" dirty="0" err="1">
                <a:solidFill>
                  <a:srgbClr val="197074"/>
                </a:solidFill>
                <a:latin typeface="Arial" panose="020B0604020202020204" pitchFamily="34" charset="0"/>
                <a:cs typeface="Arial" panose="020B0604020202020204" pitchFamily="34" charset="0"/>
              </a:rPr>
              <a:t>Right</a:t>
            </a:r>
            <a:r>
              <a:rPr lang="es-ES" sz="2000" dirty="0">
                <a:solidFill>
                  <a:srgbClr val="197074"/>
                </a:solidFill>
                <a:latin typeface="Arial" panose="020B0604020202020204" pitchFamily="34" charset="0"/>
                <a:cs typeface="Arial" panose="020B0604020202020204" pitchFamily="34" charset="0"/>
              </a:rPr>
              <a:t> </a:t>
            </a:r>
            <a:r>
              <a:rPr lang="es-ES" sz="2000" dirty="0" err="1">
                <a:solidFill>
                  <a:srgbClr val="197074"/>
                </a:solidFill>
                <a:latin typeface="Arial" panose="020B0604020202020204" pitchFamily="34" charset="0"/>
                <a:cs typeface="Arial" panose="020B0604020202020204" pitchFamily="34" charset="0"/>
              </a:rPr>
              <a:t>to</a:t>
            </a:r>
            <a:r>
              <a:rPr lang="es-ES" sz="2000" dirty="0">
                <a:solidFill>
                  <a:srgbClr val="197074"/>
                </a:solidFill>
                <a:latin typeface="Arial" panose="020B0604020202020204" pitchFamily="34" charset="0"/>
                <a:cs typeface="Arial" panose="020B0604020202020204" pitchFamily="34" charset="0"/>
              </a:rPr>
              <a:t> </a:t>
            </a:r>
            <a:r>
              <a:rPr lang="es-ES" sz="2000" dirty="0" err="1">
                <a:solidFill>
                  <a:srgbClr val="197074"/>
                </a:solidFill>
                <a:latin typeface="Arial" panose="020B0604020202020204" pitchFamily="34" charset="0"/>
                <a:cs typeface="Arial" panose="020B0604020202020204" pitchFamily="34" charset="0"/>
              </a:rPr>
              <a:t>Food</a:t>
            </a:r>
            <a:r>
              <a:rPr lang="es-ES" sz="2000" dirty="0">
                <a:solidFill>
                  <a:srgbClr val="197074"/>
                </a:solidFill>
                <a:latin typeface="Arial" panose="020B0604020202020204" pitchFamily="34" charset="0"/>
                <a:cs typeface="Arial" panose="020B0604020202020204" pitchFamily="34" charset="0"/>
              </a:rPr>
              <a:t> and </a:t>
            </a:r>
            <a:r>
              <a:rPr lang="es-ES" sz="2000" dirty="0" err="1">
                <a:solidFill>
                  <a:srgbClr val="197074"/>
                </a:solidFill>
                <a:latin typeface="Arial" panose="020B0604020202020204" pitchFamily="34" charset="0"/>
                <a:cs typeface="Arial" panose="020B0604020202020204" pitchFamily="34" charset="0"/>
              </a:rPr>
              <a:t>Catholic</a:t>
            </a:r>
            <a:r>
              <a:rPr lang="es-ES" sz="2000" dirty="0">
                <a:solidFill>
                  <a:srgbClr val="197074"/>
                </a:solidFill>
                <a:latin typeface="Arial" panose="020B0604020202020204" pitchFamily="34" charset="0"/>
                <a:cs typeface="Arial" panose="020B0604020202020204" pitchFamily="34" charset="0"/>
              </a:rPr>
              <a:t> Social </a:t>
            </a:r>
            <a:r>
              <a:rPr lang="es-ES" sz="2000" dirty="0" err="1">
                <a:solidFill>
                  <a:srgbClr val="197074"/>
                </a:solidFill>
                <a:latin typeface="Arial" panose="020B0604020202020204" pitchFamily="34" charset="0"/>
                <a:cs typeface="Arial" panose="020B0604020202020204" pitchFamily="34" charset="0"/>
              </a:rPr>
              <a:t>Thought</a:t>
            </a:r>
            <a:endParaRPr lang="en-US" sz="2000" kern="100" dirty="0">
              <a:solidFill>
                <a:srgbClr val="1A7074"/>
              </a:solidFill>
              <a:latin typeface="Arial" panose="020B0604020202020204" pitchFamily="34" charset="0"/>
              <a:ea typeface="+mn-lt"/>
              <a:cs typeface="Arial" panose="020B0604020202020204" pitchFamily="34" charset="0"/>
            </a:endParaRPr>
          </a:p>
          <a:p>
            <a:endParaRPr lang="en-US" sz="2800" kern="100" dirty="0">
              <a:solidFill>
                <a:srgbClr val="1A7074"/>
              </a:solidFill>
              <a:latin typeface="Arial" panose="020B0604020202020204" pitchFamily="34" charset="0"/>
              <a:ea typeface="+mn-lt"/>
              <a:cs typeface="Arial" panose="020B0604020202020204" pitchFamily="34" charset="0"/>
            </a:endParaRPr>
          </a:p>
          <a:p>
            <a:r>
              <a:rPr lang="en-US" sz="2800" kern="100" dirty="0">
                <a:solidFill>
                  <a:srgbClr val="1A7074"/>
                </a:solidFill>
                <a:latin typeface="Arial" panose="020B0604020202020204" pitchFamily="34" charset="0"/>
                <a:ea typeface="+mn-lt"/>
                <a:cs typeface="Arial" panose="020B0604020202020204" pitchFamily="34" charset="0"/>
              </a:rPr>
              <a:t>Part I</a:t>
            </a:r>
            <a:r>
              <a:rPr lang="en-NL" sz="2800" kern="100">
                <a:solidFill>
                  <a:srgbClr val="1A7074"/>
                </a:solidFill>
                <a:latin typeface="Arial" panose="020B0604020202020204" pitchFamily="34" charset="0"/>
                <a:ea typeface="+mn-lt"/>
                <a:cs typeface="Arial" panose="020B0604020202020204" pitchFamily="34" charset="0"/>
              </a:rPr>
              <a:t>V:</a:t>
            </a:r>
            <a:endParaRPr lang="en-US" sz="2800" kern="100" dirty="0">
              <a:solidFill>
                <a:srgbClr val="1A7074"/>
              </a:solidFill>
              <a:latin typeface="Arial" panose="020B0604020202020204" pitchFamily="34" charset="0"/>
              <a:ea typeface="+mn-lt"/>
              <a:cs typeface="Arial" panose="020B0604020202020204" pitchFamily="34" charset="0"/>
            </a:endParaRPr>
          </a:p>
          <a:p>
            <a:pPr marL="285750" indent="-285750">
              <a:buFont typeface="Arial,Sans-Serif"/>
              <a:buChar char="•"/>
            </a:pPr>
            <a:r>
              <a:rPr lang="en-US" kern="100" dirty="0">
                <a:solidFill>
                  <a:srgbClr val="1A7074"/>
                </a:solidFill>
                <a:latin typeface="Arial" panose="020B0604020202020204" pitchFamily="34" charset="0"/>
                <a:ea typeface="+mn-lt"/>
                <a:cs typeface="Arial" panose="020B0604020202020204" pitchFamily="34" charset="0"/>
              </a:rPr>
              <a:t>The Right to Food team of FAO</a:t>
            </a:r>
            <a:endParaRPr lang="en-US" sz="2000" dirty="0">
              <a:latin typeface="Arial" panose="020B0604020202020204" pitchFamily="34" charset="0"/>
              <a:ea typeface="+mn-lt"/>
              <a:cs typeface="Arial" panose="020B0604020202020204" pitchFamily="34" charset="0"/>
            </a:endParaRPr>
          </a:p>
          <a:p>
            <a:pPr marL="12700" marR="5080"/>
            <a:endParaRPr lang="en-US" sz="3200" kern="100" dirty="0">
              <a:solidFill>
                <a:srgbClr val="1A7074"/>
              </a:solidFill>
              <a:latin typeface="Arial" panose="020B0604020202020204" pitchFamily="34" charset="0"/>
              <a:cs typeface="Arial" panose="020B0604020202020204" pitchFamily="34" charset="0"/>
            </a:endParaRPr>
          </a:p>
          <a:p>
            <a:pPr marL="12700" marR="5080"/>
            <a:endParaRPr lang="en-US" sz="3200" kern="100" dirty="0">
              <a:solidFill>
                <a:srgbClr val="234747"/>
              </a:solidFill>
              <a:latin typeface="Boston Black" panose="00000900000000000000" pitchFamily="50" charset="0"/>
              <a:cs typeface="Times New Roman" panose="02020603050405020304" pitchFamily="18" charset="0"/>
            </a:endParaRPr>
          </a:p>
        </p:txBody>
      </p:sp>
      <p:sp>
        <p:nvSpPr>
          <p:cNvPr id="11" name="CuadroTexto 10">
            <a:extLst>
              <a:ext uri="{FF2B5EF4-FFF2-40B4-BE49-F238E27FC236}">
                <a16:creationId xmlns:a16="http://schemas.microsoft.com/office/drawing/2014/main" id="{0A0EBEE4-D349-69CC-C9F8-8F96312E986E}"/>
              </a:ext>
            </a:extLst>
          </p:cNvPr>
          <p:cNvSpPr txBox="1"/>
          <p:nvPr/>
        </p:nvSpPr>
        <p:spPr>
          <a:xfrm>
            <a:off x="8953500" y="8610600"/>
            <a:ext cx="184731" cy="369332"/>
          </a:xfrm>
          <a:prstGeom prst="rect">
            <a:avLst/>
          </a:prstGeom>
          <a:noFill/>
        </p:spPr>
        <p:txBody>
          <a:bodyPr wrap="none" rtlCol="0">
            <a:spAutoFit/>
          </a:bodyPr>
          <a:lstStyle/>
          <a:p>
            <a:endParaRPr lang="es-ES"/>
          </a:p>
        </p:txBody>
      </p:sp>
      <p:pic>
        <p:nvPicPr>
          <p:cNvPr id="5" name="Picture 4" descr="A black and white logo&#10;&#10;Description automatically generated">
            <a:extLst>
              <a:ext uri="{FF2B5EF4-FFF2-40B4-BE49-F238E27FC236}">
                <a16:creationId xmlns:a16="http://schemas.microsoft.com/office/drawing/2014/main" id="{56DAAD91-DAD4-9C5B-E6F7-470E210296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cxnSp>
        <p:nvCxnSpPr>
          <p:cNvPr id="3" name="Connecteur droit avec flèche 2">
            <a:extLst>
              <a:ext uri="{FF2B5EF4-FFF2-40B4-BE49-F238E27FC236}">
                <a16:creationId xmlns:a16="http://schemas.microsoft.com/office/drawing/2014/main" id="{F47F061D-4CFE-5BCD-A1BE-9BF4A3DF7A79}"/>
              </a:ext>
            </a:extLst>
          </p:cNvPr>
          <p:cNvCxnSpPr>
            <a:cxnSpLocks/>
          </p:cNvCxnSpPr>
          <p:nvPr/>
        </p:nvCxnSpPr>
        <p:spPr>
          <a:xfrm>
            <a:off x="638048" y="1717564"/>
            <a:ext cx="4222951" cy="0"/>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1026" name="Picture 2" descr="A person standing in a field with cows&#10;&#10;Description automatically generated">
            <a:extLst>
              <a:ext uri="{FF2B5EF4-FFF2-40B4-BE49-F238E27FC236}">
                <a16:creationId xmlns:a16="http://schemas.microsoft.com/office/drawing/2014/main" id="{C342BB25-D32B-6EA5-143E-A8F98BC1AC5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1019694"/>
            <a:ext cx="6096000" cy="583830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5DC1617-1BE8-2EF0-01B5-7B7A57A63E0C}"/>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7F4D5792-EF9E-C018-7BE1-58DA8569F0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192000" cy="1019694"/>
            </a:xfrm>
            <a:prstGeom prst="rect">
              <a:avLst/>
            </a:prstGeom>
            <a:ln>
              <a:solidFill>
                <a:srgbClr val="A6C6C7"/>
              </a:solidFill>
            </a:ln>
          </p:spPr>
        </p:pic>
        <p:pic>
          <p:nvPicPr>
            <p:cNvPr id="4" name="Picture 3" descr="A black and white logo&#10;&#10;Description automatically generated">
              <a:extLst>
                <a:ext uri="{FF2B5EF4-FFF2-40B4-BE49-F238E27FC236}">
                  <a16:creationId xmlns:a16="http://schemas.microsoft.com/office/drawing/2014/main" id="{85D31D33-7C3D-5AC6-4B18-D85F363A72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15" name="Picture 14" descr="A black and white logo&#10;&#10;Description automatically generated">
            <a:extLst>
              <a:ext uri="{FF2B5EF4-FFF2-40B4-BE49-F238E27FC236}">
                <a16:creationId xmlns:a16="http://schemas.microsoft.com/office/drawing/2014/main" id="{7CF64AB5-69F3-3192-790D-B63753DDCA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4630"/>
            <a:ext cx="2392685" cy="966218"/>
          </a:xfrm>
          <a:prstGeom prst="rect">
            <a:avLst/>
          </a:prstGeom>
        </p:spPr>
      </p:pic>
    </p:spTree>
    <p:extLst>
      <p:ext uri="{BB962C8B-B14F-4D97-AF65-F5344CB8AC3E}">
        <p14:creationId xmlns:p14="http://schemas.microsoft.com/office/powerpoint/2010/main" val="3128845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5C25-4F61-19B2-C632-0096BEB861A0}"/>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DD1BAB0E-6B09-EE82-8024-6A51F75D5B1F}"/>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0D301262-FEE8-FED1-FDD8-E5405B98E3EC}"/>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665E6185-41B3-6C9B-3AB2-07C5A82B9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CE14D812-FE70-2EDD-FFDE-3FAC5A7257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98777BA0-076E-EFA6-5E25-F55E490BD8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pic>
        <p:nvPicPr>
          <p:cNvPr id="2050" name="Picture 2" descr="A person holding a net&#10;&#10;Description automatically generated with medium confidence">
            <a:extLst>
              <a:ext uri="{FF2B5EF4-FFF2-40B4-BE49-F238E27FC236}">
                <a16:creationId xmlns:a16="http://schemas.microsoft.com/office/drawing/2014/main" id="{0B599F63-3600-B246-D5E4-179355512A3E}"/>
              </a:ext>
            </a:extLst>
          </p:cNvPr>
          <p:cNvPicPr>
            <a:picLocks noChangeAspect="1" noChangeArrowheads="1"/>
          </p:cNvPicPr>
          <p:nvPr/>
        </p:nvPicPr>
        <p:blipFill rotWithShape="1">
          <a:blip r:embed="rId6" cstate="screen">
            <a:alphaModFix amt="57000"/>
            <a:extLst>
              <a:ext uri="{BEBA8EAE-BF5A-486C-A8C5-ECC9F3942E4B}">
                <a14:imgProps xmlns:a14="http://schemas.microsoft.com/office/drawing/2010/main">
                  <a14:imgLayer r:embed="rId7">
                    <a14:imgEffect>
                      <a14:sharpenSoften amount="-4000"/>
                    </a14:imgEffect>
                  </a14:imgLayer>
                </a14:imgProps>
              </a:ext>
              <a:ext uri="{28A0092B-C50C-407E-A947-70E740481C1C}">
                <a14:useLocalDpi xmlns:a14="http://schemas.microsoft.com/office/drawing/2010/main"/>
              </a:ext>
            </a:extLst>
          </a:blip>
          <a:srcRect l="-88" t="-1754" r="-88"/>
          <a:stretch/>
        </p:blipFill>
        <p:spPr bwMode="auto">
          <a:xfrm>
            <a:off x="5289474" y="2822527"/>
            <a:ext cx="6902526" cy="40354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3E0AE9-AF90-FAE6-1D6E-3B7B0550214E}"/>
              </a:ext>
            </a:extLst>
          </p:cNvPr>
          <p:cNvSpPr txBox="1"/>
          <p:nvPr/>
        </p:nvSpPr>
        <p:spPr>
          <a:xfrm>
            <a:off x="160071" y="1121917"/>
            <a:ext cx="11493212"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dirty="0" err="1">
                <a:latin typeface="Arial" panose="020B0604020202020204" pitchFamily="34" charset="0"/>
                <a:cs typeface="Arial" panose="020B0604020202020204" pitchFamily="34" charset="0"/>
              </a:rPr>
              <a:t>Both</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the</a:t>
            </a:r>
            <a:r>
              <a:rPr lang="es-ES" sz="2800" dirty="0">
                <a:latin typeface="Arial" panose="020B0604020202020204" pitchFamily="34" charset="0"/>
                <a:cs typeface="Arial" panose="020B0604020202020204" pitchFamily="34" charset="0"/>
              </a:rPr>
              <a:t> </a:t>
            </a:r>
            <a:r>
              <a:rPr lang="es-ES" sz="2800" i="1" dirty="0" err="1">
                <a:latin typeface="Arial" panose="020B0604020202020204" pitchFamily="34" charset="0"/>
                <a:cs typeface="Arial" panose="020B0604020202020204" pitchFamily="34" charset="0"/>
              </a:rPr>
              <a:t>Right</a:t>
            </a:r>
            <a:r>
              <a:rPr lang="es-ES" sz="2800" i="1" dirty="0">
                <a:latin typeface="Arial" panose="020B0604020202020204" pitchFamily="34" charset="0"/>
                <a:cs typeface="Arial" panose="020B0604020202020204" pitchFamily="34" charset="0"/>
              </a:rPr>
              <a:t> </a:t>
            </a:r>
            <a:r>
              <a:rPr lang="es-ES" sz="2800" i="1" dirty="0" err="1">
                <a:latin typeface="Arial" panose="020B0604020202020204" pitchFamily="34" charset="0"/>
                <a:cs typeface="Arial" panose="020B0604020202020204" pitchFamily="34" charset="0"/>
              </a:rPr>
              <a:t>to</a:t>
            </a:r>
            <a:r>
              <a:rPr lang="es-ES" sz="2800" i="1" dirty="0">
                <a:latin typeface="Arial" panose="020B0604020202020204" pitchFamily="34" charset="0"/>
                <a:cs typeface="Arial" panose="020B0604020202020204" pitchFamily="34" charset="0"/>
              </a:rPr>
              <a:t> </a:t>
            </a:r>
            <a:r>
              <a:rPr lang="es-ES" sz="2800" i="1" dirty="0" err="1">
                <a:latin typeface="Arial" panose="020B0604020202020204" pitchFamily="34" charset="0"/>
                <a:cs typeface="Arial" panose="020B0604020202020204" pitchFamily="34" charset="0"/>
              </a:rPr>
              <a:t>Food</a:t>
            </a:r>
            <a:r>
              <a:rPr lang="es-ES" sz="2800" dirty="0">
                <a:latin typeface="Arial" panose="020B0604020202020204" pitchFamily="34" charset="0"/>
                <a:cs typeface="Arial" panose="020B0604020202020204" pitchFamily="34" charset="0"/>
              </a:rPr>
              <a:t> and </a:t>
            </a:r>
            <a:r>
              <a:rPr lang="es-ES" sz="2800" i="1" dirty="0" err="1">
                <a:latin typeface="Arial" panose="020B0604020202020204" pitchFamily="34" charset="0"/>
                <a:cs typeface="Arial" panose="020B0604020202020204" pitchFamily="34" charset="0"/>
              </a:rPr>
              <a:t>Catholic</a:t>
            </a:r>
            <a:r>
              <a:rPr lang="es-ES" sz="2800" i="1" dirty="0">
                <a:latin typeface="Arial" panose="020B0604020202020204" pitchFamily="34" charset="0"/>
                <a:cs typeface="Arial" panose="020B0604020202020204" pitchFamily="34" charset="0"/>
              </a:rPr>
              <a:t> Social </a:t>
            </a:r>
            <a:r>
              <a:rPr lang="es-ES" sz="2800" i="1" dirty="0" err="1">
                <a:latin typeface="Arial" panose="020B0604020202020204" pitchFamily="34" charset="0"/>
                <a:cs typeface="Arial" panose="020B0604020202020204" pitchFamily="34" charset="0"/>
              </a:rPr>
              <a:t>Thought</a:t>
            </a:r>
            <a:r>
              <a:rPr lang="es-ES" sz="2800" dirty="0">
                <a:latin typeface="Arial" panose="020B0604020202020204" pitchFamily="34" charset="0"/>
                <a:cs typeface="Arial" panose="020B0604020202020204" pitchFamily="34" charset="0"/>
              </a:rPr>
              <a:t> are </a:t>
            </a:r>
            <a:r>
              <a:rPr lang="es-ES" sz="2800" dirty="0" err="1">
                <a:latin typeface="Arial" panose="020B0604020202020204" pitchFamily="34" charset="0"/>
                <a:cs typeface="Arial" panose="020B0604020202020204" pitchFamily="34" charset="0"/>
              </a:rPr>
              <a:t>grounded</a:t>
            </a:r>
            <a:r>
              <a:rPr lang="es-ES" sz="2800" dirty="0">
                <a:latin typeface="Arial" panose="020B0604020202020204" pitchFamily="34" charset="0"/>
                <a:cs typeface="Arial" panose="020B0604020202020204" pitchFamily="34" charset="0"/>
              </a:rPr>
              <a:t> in </a:t>
            </a:r>
            <a:r>
              <a:rPr lang="es-ES" sz="2800" dirty="0" err="1">
                <a:latin typeface="Arial" panose="020B0604020202020204" pitchFamily="34" charset="0"/>
                <a:cs typeface="Arial" panose="020B0604020202020204" pitchFamily="34" charset="0"/>
              </a:rPr>
              <a:t>the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inherent</a:t>
            </a:r>
            <a:r>
              <a:rPr lang="es-ES" sz="2800" dirty="0">
                <a:highlight>
                  <a:srgbClr val="FFFF00"/>
                </a:highlight>
                <a:latin typeface="Arial" panose="020B0604020202020204" pitchFamily="34" charset="0"/>
                <a:cs typeface="Arial" panose="020B0604020202020204" pitchFamily="34" charset="0"/>
              </a:rPr>
              <a:t> </a:t>
            </a:r>
            <a:r>
              <a:rPr lang="es-ES" sz="2800" b="1" dirty="0" err="1">
                <a:highlight>
                  <a:srgbClr val="FFFF00"/>
                </a:highlight>
                <a:latin typeface="Arial" panose="020B0604020202020204" pitchFamily="34" charset="0"/>
                <a:cs typeface="Arial" panose="020B0604020202020204" pitchFamily="34" charset="0"/>
              </a:rPr>
              <a:t>dignity</a:t>
            </a:r>
            <a:r>
              <a:rPr lang="es-ES" sz="2800" b="1" dirty="0">
                <a:highlight>
                  <a:srgbClr val="FFFF00"/>
                </a:highlight>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of</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the</a:t>
            </a:r>
            <a:r>
              <a:rPr lang="es-ES" sz="2800" dirty="0">
                <a:latin typeface="Arial" panose="020B0604020202020204" pitchFamily="34" charset="0"/>
                <a:cs typeface="Arial" panose="020B0604020202020204" pitchFamily="34" charset="0"/>
              </a:rPr>
              <a:t> human </a:t>
            </a:r>
            <a:r>
              <a:rPr lang="es-ES" sz="2800" dirty="0" err="1">
                <a:latin typeface="Arial" panose="020B0604020202020204" pitchFamily="34" charset="0"/>
                <a:cs typeface="Arial" panose="020B0604020202020204" pitchFamily="34" charset="0"/>
              </a:rPr>
              <a:t>person</a:t>
            </a:r>
            <a:r>
              <a:rPr lang="es-ES" sz="2800" dirty="0">
                <a:latin typeface="Arial" panose="020B0604020202020204" pitchFamily="34" charset="0"/>
                <a:cs typeface="Arial" panose="020B0604020202020204" pitchFamily="34" charset="0"/>
              </a:rPr>
              <a:t>.</a:t>
            </a:r>
          </a:p>
          <a:p>
            <a:endParaRPr lang="es-E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800" b="1" dirty="0" err="1">
                <a:latin typeface="Arial" panose="020B0604020202020204" pitchFamily="34" charset="0"/>
                <a:cs typeface="Arial" panose="020B0604020202020204" pitchFamily="34" charset="0"/>
              </a:rPr>
              <a:t>Preferential</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Option</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for</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the</a:t>
            </a:r>
            <a:r>
              <a:rPr lang="es-ES" sz="2800" b="1" dirty="0">
                <a:latin typeface="Arial" panose="020B0604020202020204" pitchFamily="34" charset="0"/>
                <a:cs typeface="Arial" panose="020B0604020202020204" pitchFamily="34" charset="0"/>
              </a:rPr>
              <a:t> Poor</a:t>
            </a:r>
            <a:r>
              <a:rPr lang="es-ES" sz="2800" dirty="0">
                <a:latin typeface="Arial" panose="020B0604020202020204" pitchFamily="34" charset="0"/>
                <a:cs typeface="Arial" panose="020B0604020202020204" pitchFamily="34" charset="0"/>
              </a:rPr>
              <a:t> → </a:t>
            </a:r>
            <a:r>
              <a:rPr lang="es-ES" sz="2800" dirty="0" err="1">
                <a:latin typeface="Arial" panose="020B0604020202020204" pitchFamily="34" charset="0"/>
                <a:cs typeface="Arial" panose="020B0604020202020204" pitchFamily="34" charset="0"/>
              </a:rPr>
              <a:t>Those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most</a:t>
            </a:r>
            <a:r>
              <a:rPr lang="es-ES" sz="2800" dirty="0">
                <a:latin typeface="Arial" panose="020B0604020202020204" pitchFamily="34" charset="0"/>
                <a:cs typeface="Arial" panose="020B0604020202020204" pitchFamily="34" charset="0"/>
              </a:rPr>
              <a:t> vulnerable </a:t>
            </a:r>
            <a:r>
              <a:rPr lang="es-ES" sz="2800" dirty="0" err="1">
                <a:latin typeface="Arial" panose="020B0604020202020204" pitchFamily="34" charset="0"/>
                <a:cs typeface="Arial" panose="020B0604020202020204" pitchFamily="34" charset="0"/>
              </a:rPr>
              <a:t>to</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hunger</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deserve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priority</a:t>
            </a:r>
            <a:r>
              <a:rPr lang="es-ES" sz="2800" dirty="0">
                <a:latin typeface="Arial" panose="020B0604020202020204" pitchFamily="34" charset="0"/>
                <a:cs typeface="Arial" panose="020B0604020202020204" pitchFamily="34" charset="0"/>
              </a:rPr>
              <a:t> in </a:t>
            </a:r>
            <a:r>
              <a:rPr lang="es-ES" sz="2800" dirty="0" err="1">
                <a:latin typeface="Arial" panose="020B0604020202020204" pitchFamily="34" charset="0"/>
                <a:cs typeface="Arial" panose="020B0604020202020204" pitchFamily="34" charset="0"/>
              </a:rPr>
              <a:t>policies</a:t>
            </a:r>
            <a:r>
              <a:rPr lang="es-ES" sz="2800" dirty="0">
                <a:latin typeface="Arial" panose="020B0604020202020204" pitchFamily="34" charset="0"/>
                <a:cs typeface="Arial" panose="020B0604020202020204" pitchFamily="34" charset="0"/>
              </a:rPr>
              <a:t> and </a:t>
            </a:r>
            <a:r>
              <a:rPr lang="es-ES" sz="2800" dirty="0" err="1">
                <a:latin typeface="Arial" panose="020B0604020202020204" pitchFamily="34" charset="0"/>
                <a:cs typeface="Arial" panose="020B0604020202020204" pitchFamily="34" charset="0"/>
              </a:rPr>
              <a:t>practices</a:t>
            </a:r>
            <a:r>
              <a:rPr lang="es-ES" sz="28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s-ES" sz="28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800" b="1" dirty="0" err="1">
                <a:latin typeface="Arial" panose="020B0604020202020204" pitchFamily="34" charset="0"/>
                <a:cs typeface="Arial" panose="020B0604020202020204" pitchFamily="34" charset="0"/>
              </a:rPr>
              <a:t>Solidarity</a:t>
            </a:r>
            <a:r>
              <a:rPr lang="es-ES" sz="2800" dirty="0">
                <a:latin typeface="Arial" panose="020B0604020202020204" pitchFamily="34" charset="0"/>
                <a:cs typeface="Arial" panose="020B0604020202020204" pitchFamily="34" charset="0"/>
              </a:rPr>
              <a:t> → </a:t>
            </a:r>
            <a:r>
              <a:rPr lang="es-ES" sz="2800" dirty="0" err="1">
                <a:latin typeface="Arial" panose="020B0604020202020204" pitchFamily="34" charset="0"/>
                <a:cs typeface="Arial" panose="020B0604020202020204" pitchFamily="34" charset="0"/>
              </a:rPr>
              <a:t>Hunger</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is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not</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just</a:t>
            </a:r>
            <a:r>
              <a:rPr lang="es-ES" sz="2800" dirty="0">
                <a:latin typeface="Arial" panose="020B0604020202020204" pitchFamily="34" charset="0"/>
                <a:cs typeface="Arial" panose="020B0604020202020204" pitchFamily="34" charset="0"/>
              </a:rPr>
              <a:t> a </a:t>
            </a:r>
            <a:r>
              <a:rPr lang="es-ES" sz="2800" dirty="0" err="1">
                <a:latin typeface="Arial" panose="020B0604020202020204" pitchFamily="34" charset="0"/>
                <a:cs typeface="Arial" panose="020B0604020202020204" pitchFamily="34" charset="0"/>
              </a:rPr>
              <a:t>technical</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issue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but</a:t>
            </a:r>
            <a:r>
              <a:rPr lang="es-ES" sz="2800" dirty="0">
                <a:latin typeface="Arial" panose="020B0604020202020204" pitchFamily="34" charset="0"/>
                <a:cs typeface="Arial" panose="020B0604020202020204" pitchFamily="34" charset="0"/>
              </a:rPr>
              <a:t> a moral </a:t>
            </a:r>
            <a:r>
              <a:rPr lang="es-ES" sz="2800" dirty="0" err="1">
                <a:latin typeface="Arial" panose="020B0604020202020204" pitchFamily="34" charset="0"/>
                <a:cs typeface="Arial" panose="020B0604020202020204" pitchFamily="34" charset="0"/>
              </a:rPr>
              <a:t>scandal</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that</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requires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collective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responsibility</a:t>
            </a:r>
            <a:r>
              <a:rPr lang="es-ES" sz="28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s-ES" sz="28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800" b="1" dirty="0" err="1">
                <a:latin typeface="Arial" panose="020B0604020202020204" pitchFamily="34" charset="0"/>
                <a:cs typeface="Arial" panose="020B0604020202020204" pitchFamily="34" charset="0"/>
              </a:rPr>
              <a:t>Common</a:t>
            </a:r>
            <a:r>
              <a:rPr lang="es-ES" sz="2800" b="1" dirty="0">
                <a:latin typeface="Arial" panose="020B0604020202020204" pitchFamily="34" charset="0"/>
                <a:cs typeface="Arial" panose="020B0604020202020204" pitchFamily="34" charset="0"/>
              </a:rPr>
              <a:t> Good</a:t>
            </a:r>
            <a:r>
              <a:rPr lang="es-ES" sz="2800" dirty="0">
                <a:latin typeface="Arial" panose="020B0604020202020204" pitchFamily="34" charset="0"/>
                <a:cs typeface="Arial" panose="020B0604020202020204" pitchFamily="34" charset="0"/>
              </a:rPr>
              <a:t> → Access </a:t>
            </a:r>
            <a:r>
              <a:rPr lang="es-ES" sz="2800" dirty="0" err="1">
                <a:latin typeface="Arial" panose="020B0604020202020204" pitchFamily="34" charset="0"/>
                <a:cs typeface="Arial" panose="020B0604020202020204" pitchFamily="34" charset="0"/>
              </a:rPr>
              <a:t>to</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adequate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food</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is</a:t>
            </a:r>
            <a:r>
              <a:rPr lang="es-ES" sz="2800" dirty="0">
                <a:latin typeface="Arial" panose="020B0604020202020204" pitchFamily="34" charset="0"/>
                <a:cs typeface="Arial" panose="020B0604020202020204" pitchFamily="34" charset="0"/>
              </a:rPr>
              <a:t> a </a:t>
            </a:r>
            <a:r>
              <a:rPr lang="es-ES" sz="2800" dirty="0" err="1">
                <a:latin typeface="Arial" panose="020B0604020202020204" pitchFamily="34" charset="0"/>
                <a:cs typeface="Arial" panose="020B0604020202020204" pitchFamily="34" charset="0"/>
              </a:rPr>
              <a:t>condition</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for</a:t>
            </a:r>
            <a:r>
              <a:rPr lang="es-ES" sz="2800" dirty="0">
                <a:latin typeface="Arial" panose="020B0604020202020204" pitchFamily="34" charset="0"/>
                <a:cs typeface="Arial" panose="020B0604020202020204" pitchFamily="34" charset="0"/>
              </a:rPr>
              <a:t> social </a:t>
            </a:r>
            <a:r>
              <a:rPr lang="es-ES" sz="2800" dirty="0" err="1">
                <a:latin typeface="Arial" panose="020B0604020202020204" pitchFamily="34" charset="0"/>
                <a:cs typeface="Arial" panose="020B0604020202020204" pitchFamily="34" charset="0"/>
              </a:rPr>
              <a:t>peace</a:t>
            </a:r>
            <a:r>
              <a:rPr lang="es-ES" sz="2800" dirty="0">
                <a:latin typeface="Arial" panose="020B0604020202020204" pitchFamily="34" charset="0"/>
                <a:cs typeface="Arial" panose="020B0604020202020204" pitchFamily="34" charset="0"/>
              </a:rPr>
              <a:t> and </a:t>
            </a:r>
            <a:r>
              <a:rPr lang="es-ES" sz="2800" dirty="0" err="1">
                <a:latin typeface="Arial" panose="020B0604020202020204" pitchFamily="34" charset="0"/>
                <a:cs typeface="Arial" panose="020B0604020202020204" pitchFamily="34" charset="0"/>
              </a:rPr>
              <a:t>justice</a:t>
            </a:r>
            <a:r>
              <a:rPr lang="es-ES" sz="2800" dirty="0">
                <a:latin typeface="Arial" panose="020B0604020202020204" pitchFamily="34" charset="0"/>
                <a:cs typeface="Arial" panose="020B0604020202020204" pitchFamily="34" charset="0"/>
              </a:rPr>
              <a:t>.</a:t>
            </a:r>
          </a:p>
          <a:p>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2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22F79-A5E9-692F-7CC1-1F0E611C770A}"/>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655871BC-FB46-2770-2C4E-12F2802B0A11}"/>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A5A75940-594B-F532-5B75-EEA2B11AEAFE}"/>
              </a:ext>
            </a:extLst>
          </p:cNvPr>
          <p:cNvGrpSpPr/>
          <p:nvPr/>
        </p:nvGrpSpPr>
        <p:grpSpPr>
          <a:xfrm>
            <a:off x="0" y="-122146"/>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A234B9AE-6886-A28B-974F-E47B85E61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8C41A465-E46C-B40F-27F8-F8A8F744D8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AAAC0890-A277-57A9-CB89-CEF09DB530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pic>
        <p:nvPicPr>
          <p:cNvPr id="2050" name="Picture 2" descr="A person holding a net&#10;&#10;Description automatically generated with medium confidence">
            <a:extLst>
              <a:ext uri="{FF2B5EF4-FFF2-40B4-BE49-F238E27FC236}">
                <a16:creationId xmlns:a16="http://schemas.microsoft.com/office/drawing/2014/main" id="{EDBFD8A4-70A1-B002-0E85-3DF6B00F1974}"/>
              </a:ext>
            </a:extLst>
          </p:cNvPr>
          <p:cNvPicPr>
            <a:picLocks noChangeAspect="1" noChangeArrowheads="1"/>
          </p:cNvPicPr>
          <p:nvPr/>
        </p:nvPicPr>
        <p:blipFill rotWithShape="1">
          <a:blip r:embed="rId6" cstate="screen">
            <a:alphaModFix amt="57000"/>
            <a:extLst>
              <a:ext uri="{BEBA8EAE-BF5A-486C-A8C5-ECC9F3942E4B}">
                <a14:imgProps xmlns:a14="http://schemas.microsoft.com/office/drawing/2010/main">
                  <a14:imgLayer r:embed="rId7">
                    <a14:imgEffect>
                      <a14:sharpenSoften amount="-4000"/>
                    </a14:imgEffect>
                  </a14:imgLayer>
                </a14:imgProps>
              </a:ext>
              <a:ext uri="{28A0092B-C50C-407E-A947-70E740481C1C}">
                <a14:useLocalDpi xmlns:a14="http://schemas.microsoft.com/office/drawing/2010/main"/>
              </a:ext>
            </a:extLst>
          </a:blip>
          <a:srcRect l="-88" t="-1754" r="-88"/>
          <a:stretch/>
        </p:blipFill>
        <p:spPr bwMode="auto">
          <a:xfrm>
            <a:off x="5289474" y="2705569"/>
            <a:ext cx="6902526" cy="40354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24BFB5-BD45-E201-7802-6029DC85A22B}"/>
              </a:ext>
            </a:extLst>
          </p:cNvPr>
          <p:cNvSpPr txBox="1"/>
          <p:nvPr/>
        </p:nvSpPr>
        <p:spPr>
          <a:xfrm>
            <a:off x="158620" y="600921"/>
            <a:ext cx="12033380"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endParaRPr lang="es-ES" sz="28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800" b="1" dirty="0" err="1">
                <a:latin typeface="Arial" panose="020B0604020202020204" pitchFamily="34" charset="0"/>
                <a:cs typeface="Arial" panose="020B0604020202020204" pitchFamily="34" charset="0"/>
              </a:rPr>
              <a:t>Subsidiarity</a:t>
            </a:r>
            <a:r>
              <a:rPr lang="es-ES" sz="2800" dirty="0">
                <a:latin typeface="Arial" panose="020B0604020202020204" pitchFamily="34" charset="0"/>
                <a:cs typeface="Arial" panose="020B0604020202020204" pitchFamily="34" charset="0"/>
              </a:rPr>
              <a:t> → </a:t>
            </a:r>
            <a:r>
              <a:rPr lang="es-ES" sz="2800" dirty="0" err="1">
                <a:latin typeface="Arial" panose="020B0604020202020204" pitchFamily="34" charset="0"/>
                <a:cs typeface="Arial" panose="020B0604020202020204" pitchFamily="34" charset="0"/>
              </a:rPr>
              <a:t>Empower</a:t>
            </a:r>
            <a:r>
              <a:rPr lang="es-ES" sz="2800" dirty="0">
                <a:latin typeface="Arial" panose="020B0604020202020204" pitchFamily="34" charset="0"/>
                <a:cs typeface="Arial" panose="020B0604020202020204" pitchFamily="34" charset="0"/>
              </a:rPr>
              <a:t> local </a:t>
            </a:r>
            <a:r>
              <a:rPr lang="es-ES" sz="2800" dirty="0" err="1">
                <a:latin typeface="Arial" panose="020B0604020202020204" pitchFamily="34" charset="0"/>
                <a:cs typeface="Arial" panose="020B0604020202020204" pitchFamily="34" charset="0"/>
              </a:rPr>
              <a:t>communities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small-scale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farmers</a:t>
            </a:r>
            <a:r>
              <a:rPr lang="es-ES" sz="2800" dirty="0">
                <a:latin typeface="Arial" panose="020B0604020202020204" pitchFamily="34" charset="0"/>
                <a:cs typeface="Arial" panose="020B0604020202020204" pitchFamily="34" charset="0"/>
              </a:rPr>
              <a:t>, and </a:t>
            </a:r>
            <a:r>
              <a:rPr lang="es-ES" sz="2800" dirty="0" err="1">
                <a:latin typeface="Arial" panose="020B0604020202020204" pitchFamily="34" charset="0"/>
                <a:cs typeface="Arial" panose="020B0604020202020204" pitchFamily="34" charset="0"/>
              </a:rPr>
              <a:t>families</a:t>
            </a:r>
            <a:r>
              <a:rPr lang="es-ES" sz="2800" dirty="0">
                <a:latin typeface="Arial" panose="020B0604020202020204" pitchFamily="34" charset="0"/>
                <a:cs typeface="Arial" panose="020B0604020202020204" pitchFamily="34" charset="0"/>
              </a:rPr>
              <a:t> in </a:t>
            </a:r>
            <a:r>
              <a:rPr lang="es-ES" sz="2800" dirty="0" err="1">
                <a:latin typeface="Arial" panose="020B0604020202020204" pitchFamily="34" charset="0"/>
                <a:cs typeface="Arial" panose="020B0604020202020204" pitchFamily="34" charset="0"/>
              </a:rPr>
              <a:t>food</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production</a:t>
            </a:r>
            <a:r>
              <a:rPr lang="es-ES" sz="2800" dirty="0">
                <a:latin typeface="Arial" panose="020B0604020202020204" pitchFamily="34" charset="0"/>
                <a:cs typeface="Arial" panose="020B0604020202020204" pitchFamily="34" charset="0"/>
              </a:rPr>
              <a:t> and </a:t>
            </a:r>
            <a:r>
              <a:rPr lang="es-ES" sz="2800" dirty="0" err="1">
                <a:latin typeface="Arial" panose="020B0604020202020204" pitchFamily="34" charset="0"/>
                <a:cs typeface="Arial" panose="020B0604020202020204" pitchFamily="34" charset="0"/>
              </a:rPr>
              <a:t>governance</a:t>
            </a:r>
            <a:r>
              <a:rPr lang="es-ES" sz="28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s-E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800" b="1" dirty="0" err="1">
                <a:latin typeface="Arial" panose="020B0604020202020204" pitchFamily="34" charset="0"/>
                <a:cs typeface="Arial" panose="020B0604020202020204" pitchFamily="34" charset="0"/>
              </a:rPr>
              <a:t>Stewardship</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of</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Creation</a:t>
            </a:r>
            <a:r>
              <a:rPr lang="es-ES" sz="2800" dirty="0">
                <a:latin typeface="Arial" panose="020B0604020202020204" pitchFamily="34" charset="0"/>
                <a:cs typeface="Arial" panose="020B0604020202020204" pitchFamily="34" charset="0"/>
              </a:rPr>
              <a:t> → </a:t>
            </a:r>
            <a:r>
              <a:rPr lang="es-ES" sz="2800" dirty="0" err="1">
                <a:latin typeface="Arial" panose="020B0604020202020204" pitchFamily="34" charset="0"/>
                <a:cs typeface="Arial" panose="020B0604020202020204" pitchFamily="34" charset="0"/>
              </a:rPr>
              <a:t>Food</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systems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must</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respect</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the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earth</a:t>
            </a:r>
            <a:r>
              <a:rPr lang="es-ES" sz="2800" dirty="0">
                <a:latin typeface="Arial" panose="020B0604020202020204" pitchFamily="34" charset="0"/>
                <a:cs typeface="Arial" panose="020B0604020202020204" pitchFamily="34" charset="0"/>
              </a:rPr>
              <a:t> and future </a:t>
            </a:r>
            <a:r>
              <a:rPr lang="es-ES" sz="2800" dirty="0" err="1">
                <a:latin typeface="Arial" panose="020B0604020202020204" pitchFamily="34" charset="0"/>
                <a:cs typeface="Arial" panose="020B0604020202020204" pitchFamily="34" charset="0"/>
              </a:rPr>
              <a:t>generations</a:t>
            </a:r>
            <a:r>
              <a:rPr lang="es-ES" sz="2800" dirty="0">
                <a:latin typeface="Arial" panose="020B0604020202020204" pitchFamily="34" charset="0"/>
                <a:cs typeface="Arial" panose="020B0604020202020204" pitchFamily="34" charset="0"/>
              </a:rPr>
              <a:t>.</a:t>
            </a:r>
          </a:p>
          <a:p>
            <a:endParaRPr lang="es-E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ES" sz="2800" dirty="0" err="1">
                <a:latin typeface="Arial" panose="020B0604020202020204" pitchFamily="34" charset="0"/>
                <a:cs typeface="Arial" panose="020B0604020202020204" pitchFamily="34" charset="0"/>
              </a:rPr>
              <a:t>Both</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frameworks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call</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for</a:t>
            </a:r>
            <a:r>
              <a:rPr lang="es-ES" sz="2800"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policies</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that</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put</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people</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before</a:t>
            </a:r>
            <a:r>
              <a:rPr lang="es-ES" sz="2800" b="1"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profit</a:t>
            </a:r>
            <a:r>
              <a:rPr lang="es-ES" sz="28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endParaRPr lang="es-E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ES" sz="2800" dirty="0" err="1">
                <a:latin typeface="Arial" panose="020B0604020202020204" pitchFamily="34" charset="0"/>
                <a:cs typeface="Arial" panose="020B0604020202020204" pitchFamily="34" charset="0"/>
              </a:rPr>
              <a:t>Both</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see</a:t>
            </a:r>
            <a:r>
              <a:rPr lang="es-ES" sz="2800" dirty="0">
                <a:latin typeface="Arial" panose="020B0604020202020204" pitchFamily="34" charset="0"/>
                <a:cs typeface="Arial" panose="020B0604020202020204" pitchFamily="34" charset="0"/>
              </a:rPr>
              <a:t> </a:t>
            </a:r>
            <a:r>
              <a:rPr lang="es-ES" sz="2800" b="1" dirty="0" err="1">
                <a:latin typeface="Arial" panose="020B0604020202020204" pitchFamily="34" charset="0"/>
                <a:cs typeface="Arial" panose="020B0604020202020204" pitchFamily="34" charset="0"/>
              </a:rPr>
              <a:t>participation</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of</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those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affected</a:t>
            </a:r>
            <a:r>
              <a:rPr lang="es-ES" sz="2800" dirty="0">
                <a:latin typeface="Arial" panose="020B0604020202020204" pitchFamily="34" charset="0"/>
                <a:cs typeface="Arial" panose="020B0604020202020204" pitchFamily="34" charset="0"/>
              </a:rPr>
              <a:t> as </a:t>
            </a:r>
            <a:r>
              <a:rPr lang="es-ES" sz="2800" dirty="0" err="1">
                <a:latin typeface="Arial" panose="020B0604020202020204" pitchFamily="34" charset="0"/>
                <a:cs typeface="Arial" panose="020B0604020202020204" pitchFamily="34" charset="0"/>
              </a:rPr>
              <a:t>essential</a:t>
            </a:r>
            <a:r>
              <a:rPr lang="es-ES" sz="2800" dirty="0">
                <a:latin typeface="Arial" panose="020B0604020202020204" pitchFamily="34" charset="0"/>
                <a:cs typeface="Arial" panose="020B0604020202020204" pitchFamily="34" charset="0"/>
              </a:rPr>
              <a:t> — </a:t>
            </a:r>
            <a:r>
              <a:rPr lang="es-ES" sz="2800" dirty="0" err="1">
                <a:latin typeface="Arial" panose="020B0604020202020204" pitchFamily="34" charset="0"/>
                <a:cs typeface="Arial" panose="020B0604020202020204" pitchFamily="34" charset="0"/>
              </a:rPr>
              <a:t>whether</a:t>
            </a:r>
            <a:r>
              <a:rPr lang="es-ES" sz="2800" dirty="0">
                <a:latin typeface="Arial" panose="020B0604020202020204" pitchFamily="34" charset="0"/>
                <a:cs typeface="Arial" panose="020B0604020202020204" pitchFamily="34" charset="0"/>
              </a:rPr>
              <a:t> in </a:t>
            </a:r>
            <a:r>
              <a:rPr lang="es-ES" sz="2800" dirty="0" err="1">
                <a:latin typeface="Arial" panose="020B0604020202020204" pitchFamily="34" charset="0"/>
                <a:cs typeface="Arial" panose="020B0604020202020204" pitchFamily="34" charset="0"/>
              </a:rPr>
              <a:t>food</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policy</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councils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or</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synodal</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processes</a:t>
            </a:r>
            <a:r>
              <a:rPr lang="es-ES" sz="28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endParaRPr lang="es-E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ES" sz="2800" dirty="0" err="1">
                <a:latin typeface="Arial" panose="020B0604020202020204" pitchFamily="34" charset="0"/>
                <a:cs typeface="Arial" panose="020B0604020202020204" pitchFamily="34" charset="0"/>
              </a:rPr>
              <a:t>Both</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reject</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hunger</a:t>
            </a:r>
            <a:r>
              <a:rPr lang="es-ES" sz="2800" dirty="0">
                <a:latin typeface="Arial" panose="020B0604020202020204" pitchFamily="34" charset="0"/>
                <a:cs typeface="Arial" panose="020B0604020202020204" pitchFamily="34" charset="0"/>
              </a:rPr>
              <a:t> as inevitable:    </a:t>
            </a:r>
            <a:r>
              <a:rPr lang="es-ES" sz="2800" dirty="0" err="1">
                <a:latin typeface="Arial" panose="020B0604020202020204" pitchFamily="34" charset="0"/>
                <a:cs typeface="Arial" panose="020B0604020202020204" pitchFamily="34" charset="0"/>
              </a:rPr>
              <a:t>it</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is</a:t>
            </a:r>
            <a:r>
              <a:rPr lang="es-ES" sz="2800" dirty="0">
                <a:latin typeface="Arial" panose="020B0604020202020204" pitchFamily="34" charset="0"/>
                <a:cs typeface="Arial" panose="020B0604020202020204" pitchFamily="34" charset="0"/>
              </a:rPr>
              <a:t> a </a:t>
            </a:r>
            <a:r>
              <a:rPr lang="es-ES" sz="2800" dirty="0" err="1">
                <a:latin typeface="Arial" panose="020B0604020202020204" pitchFamily="34" charset="0"/>
                <a:cs typeface="Arial" panose="020B0604020202020204" pitchFamily="34" charset="0"/>
              </a:rPr>
              <a:t>matter</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of</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justice</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solidarity</a:t>
            </a:r>
            <a:r>
              <a:rPr lang="es-ES" sz="2800" dirty="0">
                <a:latin typeface="Arial" panose="020B0604020202020204" pitchFamily="34" charset="0"/>
                <a:cs typeface="Arial" panose="020B0604020202020204" pitchFamily="34" charset="0"/>
              </a:rPr>
              <a:t>, </a:t>
            </a:r>
          </a:p>
          <a:p>
            <a:r>
              <a:rPr lang="es-ES" sz="2800" dirty="0">
                <a:latin typeface="Arial" panose="020B0604020202020204" pitchFamily="34" charset="0"/>
                <a:cs typeface="Arial" panose="020B0604020202020204" pitchFamily="34" charset="0"/>
              </a:rPr>
              <a:t>     and </a:t>
            </a:r>
            <a:r>
              <a:rPr lang="es-ES" sz="2800" dirty="0" err="1">
                <a:latin typeface="Arial" panose="020B0604020202020204" pitchFamily="34" charset="0"/>
                <a:cs typeface="Arial" panose="020B0604020202020204" pitchFamily="34" charset="0"/>
              </a:rPr>
              <a:t>governance</a:t>
            </a:r>
            <a:r>
              <a:rPr lang="es-E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39722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1836"/>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622ACF-BCD0-6C45-98D1-EDD8D0339999}"/>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30D2D939-D2BB-094A-2AE7-E1BFB5E43CD0}"/>
              </a:ext>
            </a:extLst>
          </p:cNvPr>
          <p:cNvSpPr txBox="1"/>
          <p:nvPr/>
        </p:nvSpPr>
        <p:spPr>
          <a:xfrm>
            <a:off x="2829527" y="1908999"/>
            <a:ext cx="7278512" cy="4500591"/>
          </a:xfrm>
          <a:prstGeom prst="rect">
            <a:avLst/>
          </a:prstGeom>
          <a:noFill/>
        </p:spPr>
        <p:txBody>
          <a:bodyPr vert="horz" wrap="square" lIns="0" tIns="67945" rIns="0" bIns="0" rtlCol="0" anchor="t">
            <a:spAutoFit/>
          </a:bodyPr>
          <a:lstStyle/>
          <a:p>
            <a:pPr marL="12700" marR="5080"/>
            <a:endParaRPr lang="en-US" sz="4400" b="1" kern="100" dirty="0">
              <a:solidFill>
                <a:srgbClr val="234747"/>
              </a:solidFill>
              <a:latin typeface="Boston Black"/>
              <a:cs typeface="Times New Roman"/>
            </a:endParaRPr>
          </a:p>
          <a:p>
            <a:pPr marL="12700" marR="5080"/>
            <a:endParaRPr lang="en-US" sz="4000" b="1" kern="100" dirty="0">
              <a:solidFill>
                <a:srgbClr val="197074"/>
              </a:solidFill>
              <a:latin typeface="Boston Black" panose="00000900000000000000"/>
              <a:ea typeface="+mn-lt"/>
              <a:cs typeface="+mn-lt"/>
            </a:endParaRPr>
          </a:p>
          <a:p>
            <a:pPr marL="12700" marR="5080"/>
            <a:r>
              <a:rPr lang="es-ES" sz="4000" b="1" dirty="0" err="1">
                <a:solidFill>
                  <a:srgbClr val="197074"/>
                </a:solidFill>
              </a:rPr>
              <a:t>Part</a:t>
            </a:r>
            <a:r>
              <a:rPr lang="es-ES" sz="4000" b="1" dirty="0">
                <a:solidFill>
                  <a:srgbClr val="197074"/>
                </a:solidFill>
              </a:rPr>
              <a:t> IV </a:t>
            </a:r>
            <a:r>
              <a:rPr lang="es-ES" sz="4000" b="1" dirty="0" err="1">
                <a:solidFill>
                  <a:srgbClr val="197074"/>
                </a:solidFill>
              </a:rPr>
              <a:t>The</a:t>
            </a:r>
            <a:r>
              <a:rPr lang="es-ES" sz="4000" b="1" dirty="0">
                <a:solidFill>
                  <a:srgbClr val="197074"/>
                </a:solidFill>
              </a:rPr>
              <a:t> </a:t>
            </a:r>
            <a:r>
              <a:rPr lang="es-ES" sz="4000" b="1" dirty="0" err="1">
                <a:solidFill>
                  <a:srgbClr val="197074"/>
                </a:solidFill>
              </a:rPr>
              <a:t>Right</a:t>
            </a:r>
            <a:r>
              <a:rPr lang="es-ES" sz="4000" b="1" dirty="0">
                <a:solidFill>
                  <a:srgbClr val="197074"/>
                </a:solidFill>
              </a:rPr>
              <a:t> </a:t>
            </a:r>
            <a:r>
              <a:rPr lang="es-ES" sz="4000" b="1" dirty="0" err="1">
                <a:solidFill>
                  <a:srgbClr val="197074"/>
                </a:solidFill>
              </a:rPr>
              <a:t>to</a:t>
            </a:r>
            <a:r>
              <a:rPr lang="es-ES" sz="4000" b="1" dirty="0">
                <a:solidFill>
                  <a:srgbClr val="197074"/>
                </a:solidFill>
              </a:rPr>
              <a:t> </a:t>
            </a:r>
            <a:r>
              <a:rPr lang="es-ES" sz="4000" b="1" dirty="0" err="1">
                <a:solidFill>
                  <a:srgbClr val="197074"/>
                </a:solidFill>
              </a:rPr>
              <a:t>Food</a:t>
            </a:r>
            <a:r>
              <a:rPr lang="es-ES" sz="4000" b="1" dirty="0">
                <a:solidFill>
                  <a:srgbClr val="197074"/>
                </a:solidFill>
              </a:rPr>
              <a:t> </a:t>
            </a:r>
            <a:r>
              <a:rPr lang="es-ES" sz="4000" b="1" dirty="0" err="1">
                <a:solidFill>
                  <a:srgbClr val="197074"/>
                </a:solidFill>
              </a:rPr>
              <a:t>team</a:t>
            </a:r>
            <a:r>
              <a:rPr lang="es-ES" sz="4000" b="1" dirty="0">
                <a:solidFill>
                  <a:srgbClr val="197074"/>
                </a:solidFill>
              </a:rPr>
              <a:t> </a:t>
            </a:r>
            <a:r>
              <a:rPr lang="es-ES" sz="4000" b="1" dirty="0" err="1">
                <a:solidFill>
                  <a:srgbClr val="197074"/>
                </a:solidFill>
              </a:rPr>
              <a:t>of</a:t>
            </a:r>
            <a:r>
              <a:rPr lang="es-ES" sz="4000" b="1" dirty="0">
                <a:solidFill>
                  <a:srgbClr val="197074"/>
                </a:solidFill>
              </a:rPr>
              <a:t> FAO</a:t>
            </a:r>
            <a:endParaRPr lang="en-US" sz="4000" dirty="0">
              <a:solidFill>
                <a:srgbClr val="197074"/>
              </a:solidFill>
              <a:latin typeface="Boston Black" panose="00000900000000000000"/>
              <a:ea typeface="+mn-lt"/>
              <a:cs typeface="+mn-lt"/>
            </a:endParaRPr>
          </a:p>
          <a:p>
            <a:pPr marL="12700" marR="5080"/>
            <a:endParaRPr lang="en-US" dirty="0">
              <a:latin typeface="Boston Black" panose="00000900000000000000"/>
            </a:endParaRPr>
          </a:p>
          <a:p>
            <a:pPr>
              <a:lnSpc>
                <a:spcPct val="150000"/>
              </a:lnSpc>
            </a:pPr>
            <a:endParaRPr lang="en-US" sz="2800" kern="100" dirty="0">
              <a:solidFill>
                <a:srgbClr val="1A7074"/>
              </a:solidFill>
              <a:latin typeface="Boston Black" panose="00000900000000000000"/>
              <a:ea typeface="+mn-lt"/>
              <a:cs typeface="Times"/>
            </a:endParaRPr>
          </a:p>
          <a:p>
            <a:pPr marL="12700" marR="5080"/>
            <a:endParaRPr lang="en-US" sz="3200" kern="100" dirty="0">
              <a:solidFill>
                <a:srgbClr val="1A7074"/>
              </a:solidFill>
              <a:latin typeface="Boston Black" panose="00000900000000000000"/>
              <a:cs typeface="Times New Roman" panose="02020603050405020304" pitchFamily="18" charset="0"/>
            </a:endParaRPr>
          </a:p>
          <a:p>
            <a:pPr marL="12700" marR="5080"/>
            <a:endParaRPr lang="en-US" sz="3200" kern="100" dirty="0">
              <a:solidFill>
                <a:srgbClr val="234747"/>
              </a:solidFill>
              <a:latin typeface="Boston Black" panose="00000900000000000000"/>
              <a:cs typeface="Times New Roman" panose="02020603050405020304" pitchFamily="18" charset="0"/>
            </a:endParaRPr>
          </a:p>
        </p:txBody>
      </p:sp>
      <p:sp>
        <p:nvSpPr>
          <p:cNvPr id="11" name="CuadroTexto 10">
            <a:extLst>
              <a:ext uri="{FF2B5EF4-FFF2-40B4-BE49-F238E27FC236}">
                <a16:creationId xmlns:a16="http://schemas.microsoft.com/office/drawing/2014/main" id="{79EC0F22-1BAD-4399-3649-B12A7B44EB57}"/>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31F8B594-E967-AB10-FD6E-6B7778C60910}"/>
              </a:ext>
            </a:extLst>
          </p:cNvPr>
          <p:cNvGrpSpPr/>
          <p:nvPr/>
        </p:nvGrpSpPr>
        <p:grpSpPr>
          <a:xfrm>
            <a:off x="0" y="-126982"/>
            <a:ext cx="12192000" cy="1245132"/>
            <a:chOff x="0" y="-106929"/>
            <a:chExt cx="12192000" cy="1245132"/>
          </a:xfrm>
          <a:effectLst>
            <a:glow>
              <a:schemeClr val="accent1">
                <a:alpha val="0"/>
              </a:schemeClr>
            </a:glow>
          </a:effectLst>
        </p:grpSpPr>
        <p:pic>
          <p:nvPicPr>
            <p:cNvPr id="2" name="Picture 1" descr="A blue square with white dots&#10;&#10;Description automatically generated with medium confidence">
              <a:extLst>
                <a:ext uri="{FF2B5EF4-FFF2-40B4-BE49-F238E27FC236}">
                  <a16:creationId xmlns:a16="http://schemas.microsoft.com/office/drawing/2014/main" id="{16D3A736-792E-536F-AB1A-2ABE7FF39B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8E1AA9D5-7E25-E041-2EAD-0364A72262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0B00499D-F0D4-180C-B707-766227F5BA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Tree>
    <p:extLst>
      <p:ext uri="{BB962C8B-B14F-4D97-AF65-F5344CB8AC3E}">
        <p14:creationId xmlns:p14="http://schemas.microsoft.com/office/powerpoint/2010/main" val="2176452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2C57E-B3B7-F7B4-0F68-8324F041E15D}"/>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CAEEBDE6-62BF-462D-9008-493482C6B385}"/>
              </a:ext>
            </a:extLst>
          </p:cNvPr>
          <p:cNvSpPr txBox="1"/>
          <p:nvPr/>
        </p:nvSpPr>
        <p:spPr>
          <a:xfrm>
            <a:off x="457200" y="1126623"/>
            <a:ext cx="11734800" cy="561051"/>
          </a:xfrm>
          <a:prstGeom prst="rect">
            <a:avLst/>
          </a:prstGeom>
        </p:spPr>
        <p:txBody>
          <a:bodyPr vert="horz" wrap="square" lIns="0" tIns="67945" rIns="0" bIns="0" rtlCol="0" anchor="t">
            <a:spAutoFit/>
          </a:bodyPr>
          <a:lstStyle/>
          <a:p>
            <a:pPr marL="12700" marR="5080"/>
            <a:r>
              <a:rPr lang="en-US" sz="3200" b="1" kern="100">
                <a:solidFill>
                  <a:srgbClr val="234747"/>
                </a:solidFill>
                <a:latin typeface="Boston Black"/>
                <a:cs typeface="Times New Roman"/>
              </a:rPr>
              <a:t>FAO RTF Team Areas of work</a:t>
            </a:r>
          </a:p>
        </p:txBody>
      </p:sp>
      <p:sp>
        <p:nvSpPr>
          <p:cNvPr id="11" name="CuadroTexto 10">
            <a:extLst>
              <a:ext uri="{FF2B5EF4-FFF2-40B4-BE49-F238E27FC236}">
                <a16:creationId xmlns:a16="http://schemas.microsoft.com/office/drawing/2014/main" id="{3861FFF6-6E96-B12A-CAD1-71A1D2EAB849}"/>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6668758F-1D93-0CE4-AA95-F531190AF3D6}"/>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CF00FCE8-3C5A-9CEF-DF56-5A09EE176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5955191D-D0B0-700C-2A0B-3C1AB3FB70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66C7E1C6-B5E8-995B-DB00-6189F78585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
        <p:nvSpPr>
          <p:cNvPr id="23" name="Freeform 20">
            <a:extLst>
              <a:ext uri="{FF2B5EF4-FFF2-40B4-BE49-F238E27FC236}">
                <a16:creationId xmlns:a16="http://schemas.microsoft.com/office/drawing/2014/main" id="{6E4F38B3-1FBE-9A7A-5BB5-975315420AEC}"/>
              </a:ext>
            </a:extLst>
          </p:cNvPr>
          <p:cNvSpPr/>
          <p:nvPr/>
        </p:nvSpPr>
        <p:spPr>
          <a:xfrm>
            <a:off x="6761805" y="3563211"/>
            <a:ext cx="3723833" cy="638920"/>
          </a:xfrm>
          <a:custGeom>
            <a:avLst/>
            <a:gdLst/>
            <a:ahLst/>
            <a:cxnLst/>
            <a:rect l="l" t="t" r="r" b="b"/>
            <a:pathLst>
              <a:path w="9012427" h="1383284">
                <a:moveTo>
                  <a:pt x="0" y="239014"/>
                </a:moveTo>
                <a:cubicBezTo>
                  <a:pt x="0" y="106807"/>
                  <a:pt x="108839" y="0"/>
                  <a:pt x="242570" y="0"/>
                </a:cubicBezTo>
                <a:lnTo>
                  <a:pt x="8769858" y="0"/>
                </a:lnTo>
                <a:lnTo>
                  <a:pt x="8769858" y="12700"/>
                </a:lnTo>
                <a:lnTo>
                  <a:pt x="8769858" y="0"/>
                </a:lnTo>
                <a:cubicBezTo>
                  <a:pt x="8903715" y="0"/>
                  <a:pt x="9012427" y="106807"/>
                  <a:pt x="9012427" y="239014"/>
                </a:cubicBezTo>
                <a:lnTo>
                  <a:pt x="8999727" y="239014"/>
                </a:lnTo>
                <a:lnTo>
                  <a:pt x="9012427" y="239014"/>
                </a:lnTo>
                <a:lnTo>
                  <a:pt x="9012427" y="1144270"/>
                </a:lnTo>
                <a:lnTo>
                  <a:pt x="8999727" y="1144270"/>
                </a:lnTo>
                <a:lnTo>
                  <a:pt x="9012427" y="1144270"/>
                </a:lnTo>
                <a:cubicBezTo>
                  <a:pt x="9012427" y="1276477"/>
                  <a:pt x="8903589" y="1383284"/>
                  <a:pt x="8769858" y="1383284"/>
                </a:cubicBezTo>
                <a:lnTo>
                  <a:pt x="8769858" y="1370584"/>
                </a:lnTo>
                <a:lnTo>
                  <a:pt x="8769858" y="1383284"/>
                </a:lnTo>
                <a:lnTo>
                  <a:pt x="242570" y="1383284"/>
                </a:lnTo>
                <a:lnTo>
                  <a:pt x="242570" y="1370584"/>
                </a:lnTo>
                <a:lnTo>
                  <a:pt x="242570" y="1383284"/>
                </a:lnTo>
                <a:cubicBezTo>
                  <a:pt x="108839" y="1383284"/>
                  <a:pt x="0" y="1276477"/>
                  <a:pt x="0" y="1144270"/>
                </a:cubicBezTo>
                <a:lnTo>
                  <a:pt x="0" y="239014"/>
                </a:lnTo>
                <a:lnTo>
                  <a:pt x="12700" y="239014"/>
                </a:lnTo>
                <a:lnTo>
                  <a:pt x="0" y="239014"/>
                </a:lnTo>
                <a:moveTo>
                  <a:pt x="25400" y="239014"/>
                </a:moveTo>
                <a:lnTo>
                  <a:pt x="25400" y="1144270"/>
                </a:lnTo>
                <a:lnTo>
                  <a:pt x="12700" y="1144270"/>
                </a:lnTo>
                <a:lnTo>
                  <a:pt x="25400" y="1144270"/>
                </a:lnTo>
                <a:cubicBezTo>
                  <a:pt x="25400" y="1262126"/>
                  <a:pt x="122428" y="1357884"/>
                  <a:pt x="242570" y="1357884"/>
                </a:cubicBezTo>
                <a:lnTo>
                  <a:pt x="8769858" y="1357884"/>
                </a:lnTo>
                <a:cubicBezTo>
                  <a:pt x="8890000" y="1357884"/>
                  <a:pt x="8987027" y="1261999"/>
                  <a:pt x="8987027" y="1144270"/>
                </a:cubicBezTo>
                <a:lnTo>
                  <a:pt x="8987027" y="239014"/>
                </a:lnTo>
                <a:cubicBezTo>
                  <a:pt x="8987028" y="121285"/>
                  <a:pt x="8890000" y="25400"/>
                  <a:pt x="8769858" y="25400"/>
                </a:cubicBezTo>
                <a:lnTo>
                  <a:pt x="242570" y="25400"/>
                </a:lnTo>
                <a:lnTo>
                  <a:pt x="242570" y="12700"/>
                </a:lnTo>
                <a:lnTo>
                  <a:pt x="242570" y="25400"/>
                </a:lnTo>
                <a:cubicBezTo>
                  <a:pt x="122428" y="25400"/>
                  <a:pt x="25400" y="121285"/>
                  <a:pt x="25400" y="239014"/>
                </a:cubicBezTo>
                <a:close/>
              </a:path>
            </a:pathLst>
          </a:custGeom>
          <a:solidFill>
            <a:srgbClr val="FFFFFF"/>
          </a:solidFill>
        </p:spPr>
        <p:txBody>
          <a:bodyPr/>
          <a:lstStyle/>
          <a:p>
            <a:endParaRPr lang="en-IT" sz="2000">
              <a:solidFill>
                <a:schemeClr val="accent2">
                  <a:lumMod val="20000"/>
                  <a:lumOff val="80000"/>
                </a:schemeClr>
              </a:solidFill>
            </a:endParaRPr>
          </a:p>
        </p:txBody>
      </p:sp>
      <p:sp>
        <p:nvSpPr>
          <p:cNvPr id="33" name="Freeform 30">
            <a:extLst>
              <a:ext uri="{FF2B5EF4-FFF2-40B4-BE49-F238E27FC236}">
                <a16:creationId xmlns:a16="http://schemas.microsoft.com/office/drawing/2014/main" id="{BA201FE2-E986-B8CA-CED2-9A404F0DADF6}"/>
              </a:ext>
            </a:extLst>
          </p:cNvPr>
          <p:cNvSpPr/>
          <p:nvPr/>
        </p:nvSpPr>
        <p:spPr>
          <a:xfrm>
            <a:off x="6723348" y="6083937"/>
            <a:ext cx="5304799" cy="535445"/>
          </a:xfrm>
          <a:custGeom>
            <a:avLst/>
            <a:gdLst/>
            <a:ahLst/>
            <a:cxnLst/>
            <a:rect l="l" t="t" r="r" b="b"/>
            <a:pathLst>
              <a:path w="12838684" h="1159256">
                <a:moveTo>
                  <a:pt x="0" y="0"/>
                </a:moveTo>
                <a:lnTo>
                  <a:pt x="12838684" y="0"/>
                </a:lnTo>
                <a:lnTo>
                  <a:pt x="12838684" y="1159256"/>
                </a:lnTo>
                <a:lnTo>
                  <a:pt x="0" y="1159256"/>
                </a:lnTo>
                <a:close/>
              </a:path>
            </a:pathLst>
          </a:custGeom>
          <a:solidFill>
            <a:srgbClr val="FFFFFF">
              <a:alpha val="89804"/>
            </a:srgbClr>
          </a:solidFill>
        </p:spPr>
        <p:txBody>
          <a:bodyPr/>
          <a:lstStyle/>
          <a:p>
            <a:endParaRPr lang="en-IT" sz="2000"/>
          </a:p>
        </p:txBody>
      </p:sp>
      <p:sp>
        <p:nvSpPr>
          <p:cNvPr id="37" name="Freeform 34">
            <a:extLst>
              <a:ext uri="{FF2B5EF4-FFF2-40B4-BE49-F238E27FC236}">
                <a16:creationId xmlns:a16="http://schemas.microsoft.com/office/drawing/2014/main" id="{230AFE2D-B6E1-B156-1060-684546E44152}"/>
              </a:ext>
            </a:extLst>
          </p:cNvPr>
          <p:cNvSpPr/>
          <p:nvPr/>
        </p:nvSpPr>
        <p:spPr>
          <a:xfrm>
            <a:off x="8141240" y="6201247"/>
            <a:ext cx="3723833" cy="638920"/>
          </a:xfrm>
          <a:custGeom>
            <a:avLst/>
            <a:gdLst/>
            <a:ahLst/>
            <a:cxnLst/>
            <a:rect l="l" t="t" r="r" b="b"/>
            <a:pathLst>
              <a:path w="9012427" h="1383284">
                <a:moveTo>
                  <a:pt x="0" y="239014"/>
                </a:moveTo>
                <a:cubicBezTo>
                  <a:pt x="0" y="106807"/>
                  <a:pt x="108839" y="0"/>
                  <a:pt x="242570" y="0"/>
                </a:cubicBezTo>
                <a:lnTo>
                  <a:pt x="8769858" y="0"/>
                </a:lnTo>
                <a:lnTo>
                  <a:pt x="8769858" y="12700"/>
                </a:lnTo>
                <a:lnTo>
                  <a:pt x="8769858" y="0"/>
                </a:lnTo>
                <a:cubicBezTo>
                  <a:pt x="8903715" y="0"/>
                  <a:pt x="9012427" y="106807"/>
                  <a:pt x="9012427" y="239014"/>
                </a:cubicBezTo>
                <a:lnTo>
                  <a:pt x="8999727" y="239014"/>
                </a:lnTo>
                <a:lnTo>
                  <a:pt x="9012427" y="239014"/>
                </a:lnTo>
                <a:lnTo>
                  <a:pt x="9012427" y="1144270"/>
                </a:lnTo>
                <a:lnTo>
                  <a:pt x="8999727" y="1144270"/>
                </a:lnTo>
                <a:lnTo>
                  <a:pt x="9012427" y="1144270"/>
                </a:lnTo>
                <a:cubicBezTo>
                  <a:pt x="9012427" y="1276477"/>
                  <a:pt x="8903589" y="1383284"/>
                  <a:pt x="8769858" y="1383284"/>
                </a:cubicBezTo>
                <a:lnTo>
                  <a:pt x="8769858" y="1370584"/>
                </a:lnTo>
                <a:lnTo>
                  <a:pt x="8769858" y="1383284"/>
                </a:lnTo>
                <a:lnTo>
                  <a:pt x="242570" y="1383284"/>
                </a:lnTo>
                <a:lnTo>
                  <a:pt x="242570" y="1370584"/>
                </a:lnTo>
                <a:lnTo>
                  <a:pt x="242570" y="1383284"/>
                </a:lnTo>
                <a:cubicBezTo>
                  <a:pt x="108839" y="1383284"/>
                  <a:pt x="0" y="1276477"/>
                  <a:pt x="0" y="1144270"/>
                </a:cubicBezTo>
                <a:lnTo>
                  <a:pt x="0" y="239014"/>
                </a:lnTo>
                <a:lnTo>
                  <a:pt x="12700" y="239014"/>
                </a:lnTo>
                <a:lnTo>
                  <a:pt x="0" y="239014"/>
                </a:lnTo>
                <a:moveTo>
                  <a:pt x="25400" y="239014"/>
                </a:moveTo>
                <a:lnTo>
                  <a:pt x="25400" y="1144270"/>
                </a:lnTo>
                <a:lnTo>
                  <a:pt x="12700" y="1144270"/>
                </a:lnTo>
                <a:lnTo>
                  <a:pt x="25400" y="1144270"/>
                </a:lnTo>
                <a:cubicBezTo>
                  <a:pt x="25400" y="1262126"/>
                  <a:pt x="122428" y="1357884"/>
                  <a:pt x="242570" y="1357884"/>
                </a:cubicBezTo>
                <a:lnTo>
                  <a:pt x="8769858" y="1357884"/>
                </a:lnTo>
                <a:cubicBezTo>
                  <a:pt x="8890000" y="1357884"/>
                  <a:pt x="8987027" y="1261999"/>
                  <a:pt x="8987027" y="1144270"/>
                </a:cubicBezTo>
                <a:lnTo>
                  <a:pt x="8987027" y="239014"/>
                </a:lnTo>
                <a:cubicBezTo>
                  <a:pt x="8987028" y="121285"/>
                  <a:pt x="8890000" y="25400"/>
                  <a:pt x="8769858" y="25400"/>
                </a:cubicBezTo>
                <a:lnTo>
                  <a:pt x="242570" y="25400"/>
                </a:lnTo>
                <a:lnTo>
                  <a:pt x="242570" y="12700"/>
                </a:lnTo>
                <a:lnTo>
                  <a:pt x="242570" y="25400"/>
                </a:lnTo>
                <a:cubicBezTo>
                  <a:pt x="122428" y="25400"/>
                  <a:pt x="25400" y="121285"/>
                  <a:pt x="25400" y="239014"/>
                </a:cubicBezTo>
                <a:close/>
              </a:path>
            </a:pathLst>
          </a:custGeom>
          <a:solidFill>
            <a:srgbClr val="FFFFFF"/>
          </a:solidFill>
        </p:spPr>
        <p:txBody>
          <a:bodyPr/>
          <a:lstStyle/>
          <a:p>
            <a:endParaRPr lang="en-IT" sz="2000">
              <a:solidFill>
                <a:schemeClr val="accent2">
                  <a:lumMod val="20000"/>
                  <a:lumOff val="80000"/>
                </a:schemeClr>
              </a:solidFill>
            </a:endParaRPr>
          </a:p>
        </p:txBody>
      </p:sp>
      <p:sp>
        <p:nvSpPr>
          <p:cNvPr id="9" name="TextBox 8">
            <a:extLst>
              <a:ext uri="{FF2B5EF4-FFF2-40B4-BE49-F238E27FC236}">
                <a16:creationId xmlns:a16="http://schemas.microsoft.com/office/drawing/2014/main" id="{510AC0EC-443A-2F92-D0E1-22DF086803A5}"/>
              </a:ext>
            </a:extLst>
          </p:cNvPr>
          <p:cNvSpPr txBox="1"/>
          <p:nvPr/>
        </p:nvSpPr>
        <p:spPr>
          <a:xfrm>
            <a:off x="334074" y="1877822"/>
            <a:ext cx="115238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234747"/>
                </a:solidFill>
              </a:rPr>
              <a:t>Awareness raising and communication   |  Capacity development   |   Advocacy and policy making   |   Training</a:t>
            </a:r>
          </a:p>
        </p:txBody>
      </p:sp>
      <p:pic>
        <p:nvPicPr>
          <p:cNvPr id="12" name="Picture 11" descr="A person standing in a field with cows&#10;&#10;Description automatically generated">
            <a:extLst>
              <a:ext uri="{FF2B5EF4-FFF2-40B4-BE49-F238E27FC236}">
                <a16:creationId xmlns:a16="http://schemas.microsoft.com/office/drawing/2014/main" id="{CDA0E57C-1353-83A8-1C8D-59DA085E5C14}"/>
              </a:ext>
            </a:extLst>
          </p:cNvPr>
          <p:cNvPicPr>
            <a:picLocks noChangeAspect="1"/>
          </p:cNvPicPr>
          <p:nvPr/>
        </p:nvPicPr>
        <p:blipFill>
          <a:blip r:embed="rId6" cstate="screen">
            <a:alphaModFix amt="34000"/>
            <a:extLst>
              <a:ext uri="{28A0092B-C50C-407E-A947-70E740481C1C}">
                <a14:useLocalDpi xmlns:a14="http://schemas.microsoft.com/office/drawing/2010/main"/>
              </a:ext>
            </a:extLst>
          </a:blip>
          <a:srcRect/>
          <a:stretch/>
        </p:blipFill>
        <p:spPr>
          <a:xfrm>
            <a:off x="0" y="2321283"/>
            <a:ext cx="12191417" cy="4540611"/>
          </a:xfrm>
          <a:prstGeom prst="rect">
            <a:avLst/>
          </a:prstGeom>
          <a:effectLst>
            <a:outerShdw blurRad="50800" dist="50800" dir="5400000" algn="ctr" rotWithShape="0">
              <a:srgbClr val="000000"/>
            </a:outerShdw>
          </a:effectLst>
        </p:spPr>
      </p:pic>
      <p:sp>
        <p:nvSpPr>
          <p:cNvPr id="3" name="TextBox 2">
            <a:extLst>
              <a:ext uri="{FF2B5EF4-FFF2-40B4-BE49-F238E27FC236}">
                <a16:creationId xmlns:a16="http://schemas.microsoft.com/office/drawing/2014/main" id="{2E0D98F9-BEC1-FE2A-2CBA-91A563F7F6D9}"/>
              </a:ext>
            </a:extLst>
          </p:cNvPr>
          <p:cNvSpPr txBox="1"/>
          <p:nvPr/>
        </p:nvSpPr>
        <p:spPr>
          <a:xfrm>
            <a:off x="336953" y="2549738"/>
            <a:ext cx="495970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PROVIDING TECHNICAL ASSISTANCE for:</a:t>
            </a:r>
          </a:p>
          <a:p>
            <a:pPr marL="285750" indent="-285750">
              <a:buFont typeface="Wingdings"/>
              <a:buChar char="§"/>
            </a:pPr>
            <a:endParaRPr lang="en-US" b="1">
              <a:ea typeface="+mn-lt"/>
              <a:cs typeface="+mn-lt"/>
            </a:endParaRPr>
          </a:p>
          <a:p>
            <a:pPr marL="285750" indent="-285750">
              <a:buFont typeface="Wingdings"/>
              <a:buChar char="§"/>
            </a:pPr>
            <a:r>
              <a:rPr lang="en-US" b="1">
                <a:ea typeface="+mn-lt"/>
                <a:cs typeface="+mn-lt"/>
              </a:rPr>
              <a:t>Enhanced RTF Implementation</a:t>
            </a:r>
          </a:p>
          <a:p>
            <a:pPr marL="742950" lvl="1" indent="-285750">
              <a:buFont typeface="Wingdings"/>
              <a:buChar char="§"/>
            </a:pPr>
            <a:r>
              <a:rPr lang="en-US">
                <a:ea typeface="+mn-lt"/>
                <a:cs typeface="+mn-lt"/>
              </a:rPr>
              <a:t>Policies and legislation </a:t>
            </a:r>
          </a:p>
          <a:p>
            <a:pPr marL="742950" lvl="1" indent="-285750">
              <a:buFont typeface="Wingdings"/>
              <a:buChar char="§"/>
            </a:pPr>
            <a:r>
              <a:rPr lang="en-US"/>
              <a:t>Access to Justice</a:t>
            </a:r>
          </a:p>
          <a:p>
            <a:pPr marL="742950" lvl="1" indent="-285750">
              <a:buFont typeface="Wingdings"/>
              <a:buChar char="§"/>
            </a:pPr>
            <a:r>
              <a:rPr lang="en-US">
                <a:ea typeface="+mn-lt"/>
                <a:cs typeface="+mn-lt"/>
              </a:rPr>
              <a:t>Social accountability</a:t>
            </a:r>
          </a:p>
          <a:p>
            <a:pPr marL="742950" lvl="1" indent="-285750">
              <a:buFont typeface="Wingdings"/>
              <a:buChar char="§"/>
            </a:pPr>
            <a:r>
              <a:rPr lang="en-US">
                <a:ea typeface="+mn-lt"/>
                <a:cs typeface="+mn-lt"/>
              </a:rPr>
              <a:t>Monitoring  and reporting</a:t>
            </a:r>
          </a:p>
          <a:p>
            <a:endParaRPr lang="en-US" b="1"/>
          </a:p>
          <a:p>
            <a:pPr marL="285750" indent="-285750">
              <a:buFont typeface="Wingdings"/>
              <a:buChar char="§"/>
            </a:pPr>
            <a:r>
              <a:rPr lang="en-US" b="1"/>
              <a:t>Better capacities</a:t>
            </a:r>
          </a:p>
          <a:p>
            <a:pPr marL="742950" lvl="1" indent="-285750">
              <a:buFont typeface="Wingdings"/>
              <a:buChar char="§"/>
            </a:pPr>
            <a:r>
              <a:rPr lang="en-US"/>
              <a:t>Trainings, </a:t>
            </a:r>
          </a:p>
          <a:p>
            <a:pPr marL="742950" lvl="1" indent="-285750">
              <a:buFont typeface="Wingdings"/>
              <a:buChar char="§"/>
            </a:pPr>
            <a:r>
              <a:rPr lang="en-US"/>
              <a:t>Awareness raising</a:t>
            </a:r>
          </a:p>
          <a:p>
            <a:pPr marL="742950" lvl="1" indent="-285750">
              <a:buFont typeface="Wingdings"/>
              <a:buChar char="§"/>
            </a:pPr>
            <a:r>
              <a:rPr lang="en-US"/>
              <a:t>E-learnings</a:t>
            </a:r>
          </a:p>
          <a:p>
            <a:pPr lvl="1"/>
            <a:endParaRPr lang="en-US" b="1"/>
          </a:p>
          <a:p>
            <a:r>
              <a:rPr lang="en-US" b="1">
                <a:solidFill>
                  <a:srgbClr val="000000"/>
                </a:solidFill>
              </a:rPr>
              <a:t>FOR: Better Production, Better Nutrition, Better Environment and better lives for all.</a:t>
            </a:r>
          </a:p>
          <a:p>
            <a:endParaRPr lang="en-US" b="1"/>
          </a:p>
        </p:txBody>
      </p:sp>
      <p:sp>
        <p:nvSpPr>
          <p:cNvPr id="6" name="TextBox 5">
            <a:extLst>
              <a:ext uri="{FF2B5EF4-FFF2-40B4-BE49-F238E27FC236}">
                <a16:creationId xmlns:a16="http://schemas.microsoft.com/office/drawing/2014/main" id="{D5CB1730-9A36-C318-9105-F7B429D3C3CF}"/>
              </a:ext>
            </a:extLst>
          </p:cNvPr>
          <p:cNvSpPr txBox="1"/>
          <p:nvPr/>
        </p:nvSpPr>
        <p:spPr>
          <a:xfrm>
            <a:off x="6461888" y="2829362"/>
            <a:ext cx="494868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b="1">
                <a:ea typeface="+mn-lt"/>
                <a:cs typeface="+mn-lt"/>
              </a:rPr>
              <a:t>Thematic sessions:</a:t>
            </a:r>
            <a:endParaRPr lang="en-US"/>
          </a:p>
          <a:p>
            <a:pPr marL="742950" lvl="1" indent="-285750">
              <a:buFont typeface="Wingdings"/>
              <a:buChar char="§"/>
            </a:pPr>
            <a:r>
              <a:rPr lang="en-US">
                <a:ea typeface="+mn-lt"/>
                <a:cs typeface="+mn-lt"/>
              </a:rPr>
              <a:t>Right to food in conflicts and crises</a:t>
            </a:r>
          </a:p>
          <a:p>
            <a:pPr marL="742950" lvl="1" indent="-285750">
              <a:buFont typeface="Wingdings"/>
              <a:buChar char="§"/>
            </a:pPr>
            <a:r>
              <a:rPr lang="en-US"/>
              <a:t>Right to food in urban and peri-urban areas (local governance)</a:t>
            </a:r>
          </a:p>
          <a:p>
            <a:pPr marL="742950" lvl="1" indent="-285750">
              <a:buFont typeface="Wingdings"/>
              <a:buChar char="§"/>
            </a:pPr>
            <a:r>
              <a:rPr lang="en-US">
                <a:ea typeface="+mn-lt"/>
                <a:cs typeface="+mn-lt"/>
              </a:rPr>
              <a:t>Right to food and nutrition</a:t>
            </a:r>
          </a:p>
          <a:p>
            <a:endParaRPr lang="en-US" b="1">
              <a:ea typeface="+mn-lt"/>
              <a:cs typeface="+mn-lt"/>
            </a:endParaRPr>
          </a:p>
          <a:p>
            <a:pPr marL="285750" indent="-285750">
              <a:buFont typeface="Wingdings"/>
              <a:buChar char="§"/>
            </a:pPr>
            <a:r>
              <a:rPr lang="en-US" b="1">
                <a:ea typeface="+mn-lt"/>
                <a:cs typeface="+mn-lt"/>
              </a:rPr>
              <a:t>Projects: </a:t>
            </a:r>
          </a:p>
          <a:p>
            <a:pPr marL="742950" lvl="1" indent="-285750">
              <a:buFont typeface="Wingdings"/>
              <a:buChar char="§"/>
            </a:pPr>
            <a:r>
              <a:rPr lang="en-US">
                <a:ea typeface="+mn-lt"/>
                <a:cs typeface="+mn-lt"/>
              </a:rPr>
              <a:t>FARE</a:t>
            </a:r>
          </a:p>
          <a:p>
            <a:pPr marL="742950" lvl="1" indent="-285750">
              <a:buFont typeface="Wingdings"/>
              <a:buChar char="§"/>
            </a:pPr>
            <a:r>
              <a:rPr lang="en-US">
                <a:ea typeface="+mn-lt"/>
                <a:cs typeface="+mn-lt"/>
              </a:rPr>
              <a:t>Food Systems Clinics </a:t>
            </a:r>
          </a:p>
          <a:p>
            <a:pPr marL="742950" lvl="1" indent="-285750">
              <a:buFont typeface="Wingdings"/>
              <a:buChar char="§"/>
            </a:pPr>
            <a:r>
              <a:rPr lang="en-US">
                <a:ea typeface="+mn-lt"/>
                <a:cs typeface="+mn-lt"/>
              </a:rPr>
              <a:t>Networks</a:t>
            </a:r>
          </a:p>
          <a:p>
            <a:endParaRPr lang="en-US" b="1">
              <a:ea typeface="+mn-lt"/>
              <a:cs typeface="+mn-lt"/>
            </a:endParaRPr>
          </a:p>
          <a:p>
            <a:r>
              <a:rPr lang="en-US"/>
              <a:t>Partnering with UN, CSOs ,Consumers,  Parliamentarians, Academics, Governments, Rome Group of Friends of Right to the Food </a:t>
            </a:r>
          </a:p>
        </p:txBody>
      </p:sp>
      <p:cxnSp>
        <p:nvCxnSpPr>
          <p:cNvPr id="8" name="Connecteur droit avec flèche 3">
            <a:extLst>
              <a:ext uri="{FF2B5EF4-FFF2-40B4-BE49-F238E27FC236}">
                <a16:creationId xmlns:a16="http://schemas.microsoft.com/office/drawing/2014/main" id="{33E0E3D7-9403-4C78-2914-3BB9B1BE22E5}"/>
              </a:ext>
            </a:extLst>
          </p:cNvPr>
          <p:cNvCxnSpPr>
            <a:cxnSpLocks/>
          </p:cNvCxnSpPr>
          <p:nvPr/>
        </p:nvCxnSpPr>
        <p:spPr>
          <a:xfrm flipV="1">
            <a:off x="425118" y="1766985"/>
            <a:ext cx="6034878" cy="0"/>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6273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4AF30-BAC9-52D3-9C44-C0580D33B92C}"/>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C84A56F6-AE3C-6D3C-63A4-665F9EA96C71}"/>
              </a:ext>
            </a:extLst>
          </p:cNvPr>
          <p:cNvSpPr txBox="1"/>
          <p:nvPr/>
        </p:nvSpPr>
        <p:spPr>
          <a:xfrm>
            <a:off x="422068" y="1144459"/>
            <a:ext cx="6039853" cy="561051"/>
          </a:xfrm>
          <a:prstGeom prst="rect">
            <a:avLst/>
          </a:prstGeom>
        </p:spPr>
        <p:txBody>
          <a:bodyPr vert="horz" wrap="square" lIns="0" tIns="67945" rIns="0" bIns="0" rtlCol="0" anchor="t">
            <a:spAutoFit/>
          </a:bodyPr>
          <a:lstStyle/>
          <a:p>
            <a:pPr marL="12700" marR="5080"/>
            <a:r>
              <a:rPr lang="en-US" sz="3200" b="1" kern="100">
                <a:solidFill>
                  <a:srgbClr val="234747"/>
                </a:solidFill>
                <a:latin typeface="Boston Black"/>
                <a:cs typeface="Times New Roman"/>
              </a:rPr>
              <a:t>The Right to Food Team at FAO</a:t>
            </a:r>
          </a:p>
        </p:txBody>
      </p:sp>
      <p:sp>
        <p:nvSpPr>
          <p:cNvPr id="11" name="CuadroTexto 10">
            <a:extLst>
              <a:ext uri="{FF2B5EF4-FFF2-40B4-BE49-F238E27FC236}">
                <a16:creationId xmlns:a16="http://schemas.microsoft.com/office/drawing/2014/main" id="{A3298300-7CBF-4ADA-5359-2A9D465FCAF2}"/>
              </a:ext>
            </a:extLst>
          </p:cNvPr>
          <p:cNvSpPr txBox="1"/>
          <p:nvPr/>
        </p:nvSpPr>
        <p:spPr>
          <a:xfrm>
            <a:off x="8953500" y="8610600"/>
            <a:ext cx="184731" cy="369332"/>
          </a:xfrm>
          <a:prstGeom prst="rect">
            <a:avLst/>
          </a:prstGeom>
          <a:noFill/>
        </p:spPr>
        <p:txBody>
          <a:bodyPr wrap="none" rtlCol="0">
            <a:spAutoFit/>
          </a:bodyPr>
          <a:lstStyle/>
          <a:p>
            <a:endParaRPr lang="es-ES"/>
          </a:p>
        </p:txBody>
      </p:sp>
      <p:pic>
        <p:nvPicPr>
          <p:cNvPr id="4" name="Picture 3" descr="A black and white logo&#10;&#10;Description automatically generated">
            <a:extLst>
              <a:ext uri="{FF2B5EF4-FFF2-40B4-BE49-F238E27FC236}">
                <a16:creationId xmlns:a16="http://schemas.microsoft.com/office/drawing/2014/main" id="{948A765A-A046-617B-4B6F-CDF4F2B1C8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sp>
        <p:nvSpPr>
          <p:cNvPr id="23" name="Freeform 20">
            <a:extLst>
              <a:ext uri="{FF2B5EF4-FFF2-40B4-BE49-F238E27FC236}">
                <a16:creationId xmlns:a16="http://schemas.microsoft.com/office/drawing/2014/main" id="{615B35F2-04C0-C8A2-9C08-C1C8A745430A}"/>
              </a:ext>
            </a:extLst>
          </p:cNvPr>
          <p:cNvSpPr/>
          <p:nvPr/>
        </p:nvSpPr>
        <p:spPr>
          <a:xfrm>
            <a:off x="6761805" y="3563211"/>
            <a:ext cx="3723833" cy="638920"/>
          </a:xfrm>
          <a:custGeom>
            <a:avLst/>
            <a:gdLst/>
            <a:ahLst/>
            <a:cxnLst/>
            <a:rect l="l" t="t" r="r" b="b"/>
            <a:pathLst>
              <a:path w="9012427" h="1383284">
                <a:moveTo>
                  <a:pt x="0" y="239014"/>
                </a:moveTo>
                <a:cubicBezTo>
                  <a:pt x="0" y="106807"/>
                  <a:pt x="108839" y="0"/>
                  <a:pt x="242570" y="0"/>
                </a:cubicBezTo>
                <a:lnTo>
                  <a:pt x="8769858" y="0"/>
                </a:lnTo>
                <a:lnTo>
                  <a:pt x="8769858" y="12700"/>
                </a:lnTo>
                <a:lnTo>
                  <a:pt x="8769858" y="0"/>
                </a:lnTo>
                <a:cubicBezTo>
                  <a:pt x="8903715" y="0"/>
                  <a:pt x="9012427" y="106807"/>
                  <a:pt x="9012427" y="239014"/>
                </a:cubicBezTo>
                <a:lnTo>
                  <a:pt x="8999727" y="239014"/>
                </a:lnTo>
                <a:lnTo>
                  <a:pt x="9012427" y="239014"/>
                </a:lnTo>
                <a:lnTo>
                  <a:pt x="9012427" y="1144270"/>
                </a:lnTo>
                <a:lnTo>
                  <a:pt x="8999727" y="1144270"/>
                </a:lnTo>
                <a:lnTo>
                  <a:pt x="9012427" y="1144270"/>
                </a:lnTo>
                <a:cubicBezTo>
                  <a:pt x="9012427" y="1276477"/>
                  <a:pt x="8903589" y="1383284"/>
                  <a:pt x="8769858" y="1383284"/>
                </a:cubicBezTo>
                <a:lnTo>
                  <a:pt x="8769858" y="1370584"/>
                </a:lnTo>
                <a:lnTo>
                  <a:pt x="8769858" y="1383284"/>
                </a:lnTo>
                <a:lnTo>
                  <a:pt x="242570" y="1383284"/>
                </a:lnTo>
                <a:lnTo>
                  <a:pt x="242570" y="1370584"/>
                </a:lnTo>
                <a:lnTo>
                  <a:pt x="242570" y="1383284"/>
                </a:lnTo>
                <a:cubicBezTo>
                  <a:pt x="108839" y="1383284"/>
                  <a:pt x="0" y="1276477"/>
                  <a:pt x="0" y="1144270"/>
                </a:cubicBezTo>
                <a:lnTo>
                  <a:pt x="0" y="239014"/>
                </a:lnTo>
                <a:lnTo>
                  <a:pt x="12700" y="239014"/>
                </a:lnTo>
                <a:lnTo>
                  <a:pt x="0" y="239014"/>
                </a:lnTo>
                <a:moveTo>
                  <a:pt x="25400" y="239014"/>
                </a:moveTo>
                <a:lnTo>
                  <a:pt x="25400" y="1144270"/>
                </a:lnTo>
                <a:lnTo>
                  <a:pt x="12700" y="1144270"/>
                </a:lnTo>
                <a:lnTo>
                  <a:pt x="25400" y="1144270"/>
                </a:lnTo>
                <a:cubicBezTo>
                  <a:pt x="25400" y="1262126"/>
                  <a:pt x="122428" y="1357884"/>
                  <a:pt x="242570" y="1357884"/>
                </a:cubicBezTo>
                <a:lnTo>
                  <a:pt x="8769858" y="1357884"/>
                </a:lnTo>
                <a:cubicBezTo>
                  <a:pt x="8890000" y="1357884"/>
                  <a:pt x="8987027" y="1261999"/>
                  <a:pt x="8987027" y="1144270"/>
                </a:cubicBezTo>
                <a:lnTo>
                  <a:pt x="8987027" y="239014"/>
                </a:lnTo>
                <a:cubicBezTo>
                  <a:pt x="8987028" y="121285"/>
                  <a:pt x="8890000" y="25400"/>
                  <a:pt x="8769858" y="25400"/>
                </a:cubicBezTo>
                <a:lnTo>
                  <a:pt x="242570" y="25400"/>
                </a:lnTo>
                <a:lnTo>
                  <a:pt x="242570" y="12700"/>
                </a:lnTo>
                <a:lnTo>
                  <a:pt x="242570" y="25400"/>
                </a:lnTo>
                <a:cubicBezTo>
                  <a:pt x="122428" y="25400"/>
                  <a:pt x="25400" y="121285"/>
                  <a:pt x="25400" y="239014"/>
                </a:cubicBezTo>
                <a:close/>
              </a:path>
            </a:pathLst>
          </a:custGeom>
          <a:solidFill>
            <a:srgbClr val="FFFFFF"/>
          </a:solidFill>
        </p:spPr>
        <p:txBody>
          <a:bodyPr/>
          <a:lstStyle/>
          <a:p>
            <a:endParaRPr lang="en-IT" sz="2000">
              <a:solidFill>
                <a:schemeClr val="accent2">
                  <a:lumMod val="20000"/>
                  <a:lumOff val="80000"/>
                </a:schemeClr>
              </a:solidFill>
            </a:endParaRPr>
          </a:p>
        </p:txBody>
      </p:sp>
      <p:sp>
        <p:nvSpPr>
          <p:cNvPr id="33" name="Freeform 30">
            <a:extLst>
              <a:ext uri="{FF2B5EF4-FFF2-40B4-BE49-F238E27FC236}">
                <a16:creationId xmlns:a16="http://schemas.microsoft.com/office/drawing/2014/main" id="{38B5FB8B-2EE1-0C99-96BA-4D776BB19BE6}"/>
              </a:ext>
            </a:extLst>
          </p:cNvPr>
          <p:cNvSpPr/>
          <p:nvPr/>
        </p:nvSpPr>
        <p:spPr>
          <a:xfrm>
            <a:off x="6723348" y="6083937"/>
            <a:ext cx="5304799" cy="535445"/>
          </a:xfrm>
          <a:custGeom>
            <a:avLst/>
            <a:gdLst/>
            <a:ahLst/>
            <a:cxnLst/>
            <a:rect l="l" t="t" r="r" b="b"/>
            <a:pathLst>
              <a:path w="12838684" h="1159256">
                <a:moveTo>
                  <a:pt x="0" y="0"/>
                </a:moveTo>
                <a:lnTo>
                  <a:pt x="12838684" y="0"/>
                </a:lnTo>
                <a:lnTo>
                  <a:pt x="12838684" y="1159256"/>
                </a:lnTo>
                <a:lnTo>
                  <a:pt x="0" y="1159256"/>
                </a:lnTo>
                <a:close/>
              </a:path>
            </a:pathLst>
          </a:custGeom>
          <a:solidFill>
            <a:srgbClr val="FFFFFF">
              <a:alpha val="89804"/>
            </a:srgbClr>
          </a:solidFill>
        </p:spPr>
        <p:txBody>
          <a:bodyPr/>
          <a:lstStyle/>
          <a:p>
            <a:endParaRPr lang="en-IT" sz="2000"/>
          </a:p>
        </p:txBody>
      </p:sp>
      <p:sp>
        <p:nvSpPr>
          <p:cNvPr id="37" name="Freeform 34">
            <a:extLst>
              <a:ext uri="{FF2B5EF4-FFF2-40B4-BE49-F238E27FC236}">
                <a16:creationId xmlns:a16="http://schemas.microsoft.com/office/drawing/2014/main" id="{CAE678AF-E493-41C1-7419-A6A8DB6CEFFA}"/>
              </a:ext>
            </a:extLst>
          </p:cNvPr>
          <p:cNvSpPr/>
          <p:nvPr/>
        </p:nvSpPr>
        <p:spPr>
          <a:xfrm>
            <a:off x="8141240" y="6201247"/>
            <a:ext cx="3723833" cy="638920"/>
          </a:xfrm>
          <a:custGeom>
            <a:avLst/>
            <a:gdLst/>
            <a:ahLst/>
            <a:cxnLst/>
            <a:rect l="l" t="t" r="r" b="b"/>
            <a:pathLst>
              <a:path w="9012427" h="1383284">
                <a:moveTo>
                  <a:pt x="0" y="239014"/>
                </a:moveTo>
                <a:cubicBezTo>
                  <a:pt x="0" y="106807"/>
                  <a:pt x="108839" y="0"/>
                  <a:pt x="242570" y="0"/>
                </a:cubicBezTo>
                <a:lnTo>
                  <a:pt x="8769858" y="0"/>
                </a:lnTo>
                <a:lnTo>
                  <a:pt x="8769858" y="12700"/>
                </a:lnTo>
                <a:lnTo>
                  <a:pt x="8769858" y="0"/>
                </a:lnTo>
                <a:cubicBezTo>
                  <a:pt x="8903715" y="0"/>
                  <a:pt x="9012427" y="106807"/>
                  <a:pt x="9012427" y="239014"/>
                </a:cubicBezTo>
                <a:lnTo>
                  <a:pt x="8999727" y="239014"/>
                </a:lnTo>
                <a:lnTo>
                  <a:pt x="9012427" y="239014"/>
                </a:lnTo>
                <a:lnTo>
                  <a:pt x="9012427" y="1144270"/>
                </a:lnTo>
                <a:lnTo>
                  <a:pt x="8999727" y="1144270"/>
                </a:lnTo>
                <a:lnTo>
                  <a:pt x="9012427" y="1144270"/>
                </a:lnTo>
                <a:cubicBezTo>
                  <a:pt x="9012427" y="1276477"/>
                  <a:pt x="8903589" y="1383284"/>
                  <a:pt x="8769858" y="1383284"/>
                </a:cubicBezTo>
                <a:lnTo>
                  <a:pt x="8769858" y="1370584"/>
                </a:lnTo>
                <a:lnTo>
                  <a:pt x="8769858" y="1383284"/>
                </a:lnTo>
                <a:lnTo>
                  <a:pt x="242570" y="1383284"/>
                </a:lnTo>
                <a:lnTo>
                  <a:pt x="242570" y="1370584"/>
                </a:lnTo>
                <a:lnTo>
                  <a:pt x="242570" y="1383284"/>
                </a:lnTo>
                <a:cubicBezTo>
                  <a:pt x="108839" y="1383284"/>
                  <a:pt x="0" y="1276477"/>
                  <a:pt x="0" y="1144270"/>
                </a:cubicBezTo>
                <a:lnTo>
                  <a:pt x="0" y="239014"/>
                </a:lnTo>
                <a:lnTo>
                  <a:pt x="12700" y="239014"/>
                </a:lnTo>
                <a:lnTo>
                  <a:pt x="0" y="239014"/>
                </a:lnTo>
                <a:moveTo>
                  <a:pt x="25400" y="239014"/>
                </a:moveTo>
                <a:lnTo>
                  <a:pt x="25400" y="1144270"/>
                </a:lnTo>
                <a:lnTo>
                  <a:pt x="12700" y="1144270"/>
                </a:lnTo>
                <a:lnTo>
                  <a:pt x="25400" y="1144270"/>
                </a:lnTo>
                <a:cubicBezTo>
                  <a:pt x="25400" y="1262126"/>
                  <a:pt x="122428" y="1357884"/>
                  <a:pt x="242570" y="1357884"/>
                </a:cubicBezTo>
                <a:lnTo>
                  <a:pt x="8769858" y="1357884"/>
                </a:lnTo>
                <a:cubicBezTo>
                  <a:pt x="8890000" y="1357884"/>
                  <a:pt x="8987027" y="1261999"/>
                  <a:pt x="8987027" y="1144270"/>
                </a:cubicBezTo>
                <a:lnTo>
                  <a:pt x="8987027" y="239014"/>
                </a:lnTo>
                <a:cubicBezTo>
                  <a:pt x="8987028" y="121285"/>
                  <a:pt x="8890000" y="25400"/>
                  <a:pt x="8769858" y="25400"/>
                </a:cubicBezTo>
                <a:lnTo>
                  <a:pt x="242570" y="25400"/>
                </a:lnTo>
                <a:lnTo>
                  <a:pt x="242570" y="12700"/>
                </a:lnTo>
                <a:lnTo>
                  <a:pt x="242570" y="25400"/>
                </a:lnTo>
                <a:cubicBezTo>
                  <a:pt x="122428" y="25400"/>
                  <a:pt x="25400" y="121285"/>
                  <a:pt x="25400" y="239014"/>
                </a:cubicBezTo>
                <a:close/>
              </a:path>
            </a:pathLst>
          </a:custGeom>
          <a:solidFill>
            <a:srgbClr val="FFFFFF"/>
          </a:solidFill>
        </p:spPr>
        <p:txBody>
          <a:bodyPr/>
          <a:lstStyle/>
          <a:p>
            <a:endParaRPr lang="en-IT" sz="2000">
              <a:solidFill>
                <a:schemeClr val="accent2">
                  <a:lumMod val="20000"/>
                  <a:lumOff val="80000"/>
                </a:schemeClr>
              </a:solidFill>
            </a:endParaRPr>
          </a:p>
        </p:txBody>
      </p:sp>
      <p:pic>
        <p:nvPicPr>
          <p:cNvPr id="6" name="Picture 5" descr="A newspaper with a picture of a person holding grapes&#10;&#10;Description automatically generated">
            <a:extLst>
              <a:ext uri="{FF2B5EF4-FFF2-40B4-BE49-F238E27FC236}">
                <a16:creationId xmlns:a16="http://schemas.microsoft.com/office/drawing/2014/main" id="{6B02C364-ED0A-1DD7-8D5C-319A9BB528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80000">
            <a:off x="759929" y="2196615"/>
            <a:ext cx="2944072" cy="4341395"/>
          </a:xfrm>
          <a:prstGeom prst="rect">
            <a:avLst/>
          </a:prstGeom>
        </p:spPr>
      </p:pic>
      <p:pic>
        <p:nvPicPr>
          <p:cNvPr id="7" name="Picture 6" descr="A close-up of a brochure&#10;&#10;Description automatically generated">
            <a:extLst>
              <a:ext uri="{FF2B5EF4-FFF2-40B4-BE49-F238E27FC236}">
                <a16:creationId xmlns:a16="http://schemas.microsoft.com/office/drawing/2014/main" id="{4B5863CE-C97B-8CD7-4022-93137E168816}"/>
              </a:ext>
            </a:extLst>
          </p:cNvPr>
          <p:cNvPicPr>
            <a:picLocks noChangeAspect="1"/>
          </p:cNvPicPr>
          <p:nvPr/>
        </p:nvPicPr>
        <p:blipFill>
          <a:blip r:embed="rId5"/>
          <a:stretch>
            <a:fillRect/>
          </a:stretch>
        </p:blipFill>
        <p:spPr>
          <a:xfrm rot="360000">
            <a:off x="4341610" y="2008033"/>
            <a:ext cx="3249670" cy="4681620"/>
          </a:xfrm>
          <a:prstGeom prst="rect">
            <a:avLst/>
          </a:prstGeom>
        </p:spPr>
      </p:pic>
      <p:grpSp>
        <p:nvGrpSpPr>
          <p:cNvPr id="15" name="Group 14">
            <a:extLst>
              <a:ext uri="{FF2B5EF4-FFF2-40B4-BE49-F238E27FC236}">
                <a16:creationId xmlns:a16="http://schemas.microsoft.com/office/drawing/2014/main" id="{5DB995A6-07A6-9F50-3E14-7BF01A252DF2}"/>
              </a:ext>
            </a:extLst>
          </p:cNvPr>
          <p:cNvGrpSpPr/>
          <p:nvPr/>
        </p:nvGrpSpPr>
        <p:grpSpPr>
          <a:xfrm>
            <a:off x="0" y="-97284"/>
            <a:ext cx="12192000" cy="1245132"/>
            <a:chOff x="0" y="-106929"/>
            <a:chExt cx="12192000" cy="1245132"/>
          </a:xfrm>
        </p:grpSpPr>
        <p:pic>
          <p:nvPicPr>
            <p:cNvPr id="12" name="Picture 11" descr="A blue square with white dots&#10;&#10;Description automatically generated with medium confidence">
              <a:extLst>
                <a:ext uri="{FF2B5EF4-FFF2-40B4-BE49-F238E27FC236}">
                  <a16:creationId xmlns:a16="http://schemas.microsoft.com/office/drawing/2014/main" id="{5AFE3471-401B-8FB6-9897-C0BF63034F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B0277306-7985-C1D1-56B4-A46155C31D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17" name="Picture 16" descr="A black and white logo&#10;&#10;Description automatically generated">
            <a:extLst>
              <a:ext uri="{FF2B5EF4-FFF2-40B4-BE49-F238E27FC236}">
                <a16:creationId xmlns:a16="http://schemas.microsoft.com/office/drawing/2014/main" id="{EE089C4B-ECFF-18F5-0F42-3616FAB71A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362" y="-3909"/>
            <a:ext cx="2392685" cy="966218"/>
          </a:xfrm>
          <a:prstGeom prst="rect">
            <a:avLst/>
          </a:prstGeom>
        </p:spPr>
      </p:pic>
      <p:pic>
        <p:nvPicPr>
          <p:cNvPr id="3074" name="Picture 2">
            <a:extLst>
              <a:ext uri="{FF2B5EF4-FFF2-40B4-BE49-F238E27FC236}">
                <a16:creationId xmlns:a16="http://schemas.microsoft.com/office/drawing/2014/main" id="{BADD5660-055A-ABD9-3513-9E5DFEA226E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40000">
            <a:off x="8172347" y="2282924"/>
            <a:ext cx="3538428" cy="421495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avec flèche 3">
            <a:extLst>
              <a:ext uri="{FF2B5EF4-FFF2-40B4-BE49-F238E27FC236}">
                <a16:creationId xmlns:a16="http://schemas.microsoft.com/office/drawing/2014/main" id="{08CFF8DF-66F9-7038-8DF6-FB7E8A36B47D}"/>
              </a:ext>
            </a:extLst>
          </p:cNvPr>
          <p:cNvCxnSpPr>
            <a:cxnSpLocks/>
          </p:cNvCxnSpPr>
          <p:nvPr/>
        </p:nvCxnSpPr>
        <p:spPr>
          <a:xfrm flipV="1">
            <a:off x="425118" y="1766985"/>
            <a:ext cx="6034878" cy="0"/>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69980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9F1D1-34A0-64F4-8C2E-B5C3FA693E11}"/>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FAA1CE61-184D-FFF6-3FEF-57C1B3627198}"/>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3D3DAA70-5879-97B3-6464-CBE990C9F955}"/>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8CF08A00-D60C-C042-095B-B849313A86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051388D1-9076-FB83-2CED-D96488CC73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6366965A-1F6B-A75B-7659-604F23E205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
        <p:nvSpPr>
          <p:cNvPr id="23" name="Freeform 20">
            <a:extLst>
              <a:ext uri="{FF2B5EF4-FFF2-40B4-BE49-F238E27FC236}">
                <a16:creationId xmlns:a16="http://schemas.microsoft.com/office/drawing/2014/main" id="{92AAECB2-6EB3-B7EB-B292-D8712E62D2F1}"/>
              </a:ext>
            </a:extLst>
          </p:cNvPr>
          <p:cNvSpPr/>
          <p:nvPr/>
        </p:nvSpPr>
        <p:spPr>
          <a:xfrm>
            <a:off x="6761805" y="3563211"/>
            <a:ext cx="3723833" cy="638920"/>
          </a:xfrm>
          <a:custGeom>
            <a:avLst/>
            <a:gdLst/>
            <a:ahLst/>
            <a:cxnLst/>
            <a:rect l="l" t="t" r="r" b="b"/>
            <a:pathLst>
              <a:path w="9012427" h="1383284">
                <a:moveTo>
                  <a:pt x="0" y="239014"/>
                </a:moveTo>
                <a:cubicBezTo>
                  <a:pt x="0" y="106807"/>
                  <a:pt x="108839" y="0"/>
                  <a:pt x="242570" y="0"/>
                </a:cubicBezTo>
                <a:lnTo>
                  <a:pt x="8769858" y="0"/>
                </a:lnTo>
                <a:lnTo>
                  <a:pt x="8769858" y="12700"/>
                </a:lnTo>
                <a:lnTo>
                  <a:pt x="8769858" y="0"/>
                </a:lnTo>
                <a:cubicBezTo>
                  <a:pt x="8903715" y="0"/>
                  <a:pt x="9012427" y="106807"/>
                  <a:pt x="9012427" y="239014"/>
                </a:cubicBezTo>
                <a:lnTo>
                  <a:pt x="8999727" y="239014"/>
                </a:lnTo>
                <a:lnTo>
                  <a:pt x="9012427" y="239014"/>
                </a:lnTo>
                <a:lnTo>
                  <a:pt x="9012427" y="1144270"/>
                </a:lnTo>
                <a:lnTo>
                  <a:pt x="8999727" y="1144270"/>
                </a:lnTo>
                <a:lnTo>
                  <a:pt x="9012427" y="1144270"/>
                </a:lnTo>
                <a:cubicBezTo>
                  <a:pt x="9012427" y="1276477"/>
                  <a:pt x="8903589" y="1383284"/>
                  <a:pt x="8769858" y="1383284"/>
                </a:cubicBezTo>
                <a:lnTo>
                  <a:pt x="8769858" y="1370584"/>
                </a:lnTo>
                <a:lnTo>
                  <a:pt x="8769858" y="1383284"/>
                </a:lnTo>
                <a:lnTo>
                  <a:pt x="242570" y="1383284"/>
                </a:lnTo>
                <a:lnTo>
                  <a:pt x="242570" y="1370584"/>
                </a:lnTo>
                <a:lnTo>
                  <a:pt x="242570" y="1383284"/>
                </a:lnTo>
                <a:cubicBezTo>
                  <a:pt x="108839" y="1383284"/>
                  <a:pt x="0" y="1276477"/>
                  <a:pt x="0" y="1144270"/>
                </a:cubicBezTo>
                <a:lnTo>
                  <a:pt x="0" y="239014"/>
                </a:lnTo>
                <a:lnTo>
                  <a:pt x="12700" y="239014"/>
                </a:lnTo>
                <a:lnTo>
                  <a:pt x="0" y="239014"/>
                </a:lnTo>
                <a:moveTo>
                  <a:pt x="25400" y="239014"/>
                </a:moveTo>
                <a:lnTo>
                  <a:pt x="25400" y="1144270"/>
                </a:lnTo>
                <a:lnTo>
                  <a:pt x="12700" y="1144270"/>
                </a:lnTo>
                <a:lnTo>
                  <a:pt x="25400" y="1144270"/>
                </a:lnTo>
                <a:cubicBezTo>
                  <a:pt x="25400" y="1262126"/>
                  <a:pt x="122428" y="1357884"/>
                  <a:pt x="242570" y="1357884"/>
                </a:cubicBezTo>
                <a:lnTo>
                  <a:pt x="8769858" y="1357884"/>
                </a:lnTo>
                <a:cubicBezTo>
                  <a:pt x="8890000" y="1357884"/>
                  <a:pt x="8987027" y="1261999"/>
                  <a:pt x="8987027" y="1144270"/>
                </a:cubicBezTo>
                <a:lnTo>
                  <a:pt x="8987027" y="239014"/>
                </a:lnTo>
                <a:cubicBezTo>
                  <a:pt x="8987028" y="121285"/>
                  <a:pt x="8890000" y="25400"/>
                  <a:pt x="8769858" y="25400"/>
                </a:cubicBezTo>
                <a:lnTo>
                  <a:pt x="242570" y="25400"/>
                </a:lnTo>
                <a:lnTo>
                  <a:pt x="242570" y="12700"/>
                </a:lnTo>
                <a:lnTo>
                  <a:pt x="242570" y="25400"/>
                </a:lnTo>
                <a:cubicBezTo>
                  <a:pt x="122428" y="25400"/>
                  <a:pt x="25400" y="121285"/>
                  <a:pt x="25400" y="239014"/>
                </a:cubicBezTo>
                <a:close/>
              </a:path>
            </a:pathLst>
          </a:custGeom>
          <a:solidFill>
            <a:srgbClr val="FFFFFF"/>
          </a:solidFill>
        </p:spPr>
        <p:txBody>
          <a:bodyPr/>
          <a:lstStyle/>
          <a:p>
            <a:endParaRPr lang="en-IT" sz="2000">
              <a:solidFill>
                <a:schemeClr val="accent2">
                  <a:lumMod val="20000"/>
                  <a:lumOff val="80000"/>
                </a:schemeClr>
              </a:solidFill>
            </a:endParaRPr>
          </a:p>
        </p:txBody>
      </p:sp>
      <p:sp>
        <p:nvSpPr>
          <p:cNvPr id="33" name="Freeform 30">
            <a:extLst>
              <a:ext uri="{FF2B5EF4-FFF2-40B4-BE49-F238E27FC236}">
                <a16:creationId xmlns:a16="http://schemas.microsoft.com/office/drawing/2014/main" id="{4E11A2F7-4776-5B38-E978-430723A4B0CC}"/>
              </a:ext>
            </a:extLst>
          </p:cNvPr>
          <p:cNvSpPr/>
          <p:nvPr/>
        </p:nvSpPr>
        <p:spPr>
          <a:xfrm>
            <a:off x="6723348" y="6083937"/>
            <a:ext cx="5304799" cy="535445"/>
          </a:xfrm>
          <a:custGeom>
            <a:avLst/>
            <a:gdLst/>
            <a:ahLst/>
            <a:cxnLst/>
            <a:rect l="l" t="t" r="r" b="b"/>
            <a:pathLst>
              <a:path w="12838684" h="1159256">
                <a:moveTo>
                  <a:pt x="0" y="0"/>
                </a:moveTo>
                <a:lnTo>
                  <a:pt x="12838684" y="0"/>
                </a:lnTo>
                <a:lnTo>
                  <a:pt x="12838684" y="1159256"/>
                </a:lnTo>
                <a:lnTo>
                  <a:pt x="0" y="1159256"/>
                </a:lnTo>
                <a:close/>
              </a:path>
            </a:pathLst>
          </a:custGeom>
          <a:solidFill>
            <a:srgbClr val="FFFFFF">
              <a:alpha val="89804"/>
            </a:srgbClr>
          </a:solidFill>
        </p:spPr>
        <p:txBody>
          <a:bodyPr/>
          <a:lstStyle/>
          <a:p>
            <a:endParaRPr lang="en-IT" sz="2000"/>
          </a:p>
        </p:txBody>
      </p:sp>
      <p:sp>
        <p:nvSpPr>
          <p:cNvPr id="37" name="Freeform 34">
            <a:extLst>
              <a:ext uri="{FF2B5EF4-FFF2-40B4-BE49-F238E27FC236}">
                <a16:creationId xmlns:a16="http://schemas.microsoft.com/office/drawing/2014/main" id="{DD62A44D-9E58-C22A-696F-B1605E072E47}"/>
              </a:ext>
            </a:extLst>
          </p:cNvPr>
          <p:cNvSpPr/>
          <p:nvPr/>
        </p:nvSpPr>
        <p:spPr>
          <a:xfrm>
            <a:off x="8141240" y="6201247"/>
            <a:ext cx="3723833" cy="638920"/>
          </a:xfrm>
          <a:custGeom>
            <a:avLst/>
            <a:gdLst/>
            <a:ahLst/>
            <a:cxnLst/>
            <a:rect l="l" t="t" r="r" b="b"/>
            <a:pathLst>
              <a:path w="9012427" h="1383284">
                <a:moveTo>
                  <a:pt x="0" y="239014"/>
                </a:moveTo>
                <a:cubicBezTo>
                  <a:pt x="0" y="106807"/>
                  <a:pt x="108839" y="0"/>
                  <a:pt x="242570" y="0"/>
                </a:cubicBezTo>
                <a:lnTo>
                  <a:pt x="8769858" y="0"/>
                </a:lnTo>
                <a:lnTo>
                  <a:pt x="8769858" y="12700"/>
                </a:lnTo>
                <a:lnTo>
                  <a:pt x="8769858" y="0"/>
                </a:lnTo>
                <a:cubicBezTo>
                  <a:pt x="8903715" y="0"/>
                  <a:pt x="9012427" y="106807"/>
                  <a:pt x="9012427" y="239014"/>
                </a:cubicBezTo>
                <a:lnTo>
                  <a:pt x="8999727" y="239014"/>
                </a:lnTo>
                <a:lnTo>
                  <a:pt x="9012427" y="239014"/>
                </a:lnTo>
                <a:lnTo>
                  <a:pt x="9012427" y="1144270"/>
                </a:lnTo>
                <a:lnTo>
                  <a:pt x="8999727" y="1144270"/>
                </a:lnTo>
                <a:lnTo>
                  <a:pt x="9012427" y="1144270"/>
                </a:lnTo>
                <a:cubicBezTo>
                  <a:pt x="9012427" y="1276477"/>
                  <a:pt x="8903589" y="1383284"/>
                  <a:pt x="8769858" y="1383284"/>
                </a:cubicBezTo>
                <a:lnTo>
                  <a:pt x="8769858" y="1370584"/>
                </a:lnTo>
                <a:lnTo>
                  <a:pt x="8769858" y="1383284"/>
                </a:lnTo>
                <a:lnTo>
                  <a:pt x="242570" y="1383284"/>
                </a:lnTo>
                <a:lnTo>
                  <a:pt x="242570" y="1370584"/>
                </a:lnTo>
                <a:lnTo>
                  <a:pt x="242570" y="1383284"/>
                </a:lnTo>
                <a:cubicBezTo>
                  <a:pt x="108839" y="1383284"/>
                  <a:pt x="0" y="1276477"/>
                  <a:pt x="0" y="1144270"/>
                </a:cubicBezTo>
                <a:lnTo>
                  <a:pt x="0" y="239014"/>
                </a:lnTo>
                <a:lnTo>
                  <a:pt x="12700" y="239014"/>
                </a:lnTo>
                <a:lnTo>
                  <a:pt x="0" y="239014"/>
                </a:lnTo>
                <a:moveTo>
                  <a:pt x="25400" y="239014"/>
                </a:moveTo>
                <a:lnTo>
                  <a:pt x="25400" y="1144270"/>
                </a:lnTo>
                <a:lnTo>
                  <a:pt x="12700" y="1144270"/>
                </a:lnTo>
                <a:lnTo>
                  <a:pt x="25400" y="1144270"/>
                </a:lnTo>
                <a:cubicBezTo>
                  <a:pt x="25400" y="1262126"/>
                  <a:pt x="122428" y="1357884"/>
                  <a:pt x="242570" y="1357884"/>
                </a:cubicBezTo>
                <a:lnTo>
                  <a:pt x="8769858" y="1357884"/>
                </a:lnTo>
                <a:cubicBezTo>
                  <a:pt x="8890000" y="1357884"/>
                  <a:pt x="8987027" y="1261999"/>
                  <a:pt x="8987027" y="1144270"/>
                </a:cubicBezTo>
                <a:lnTo>
                  <a:pt x="8987027" y="239014"/>
                </a:lnTo>
                <a:cubicBezTo>
                  <a:pt x="8987028" y="121285"/>
                  <a:pt x="8890000" y="25400"/>
                  <a:pt x="8769858" y="25400"/>
                </a:cubicBezTo>
                <a:lnTo>
                  <a:pt x="242570" y="25400"/>
                </a:lnTo>
                <a:lnTo>
                  <a:pt x="242570" y="12700"/>
                </a:lnTo>
                <a:lnTo>
                  <a:pt x="242570" y="25400"/>
                </a:lnTo>
                <a:cubicBezTo>
                  <a:pt x="122428" y="25400"/>
                  <a:pt x="25400" y="121285"/>
                  <a:pt x="25400" y="239014"/>
                </a:cubicBezTo>
                <a:close/>
              </a:path>
            </a:pathLst>
          </a:custGeom>
          <a:solidFill>
            <a:srgbClr val="FFFFFF"/>
          </a:solidFill>
        </p:spPr>
        <p:txBody>
          <a:bodyPr/>
          <a:lstStyle/>
          <a:p>
            <a:endParaRPr lang="en-IT" sz="2000">
              <a:solidFill>
                <a:schemeClr val="accent2">
                  <a:lumMod val="20000"/>
                  <a:lumOff val="80000"/>
                </a:schemeClr>
              </a:solidFill>
            </a:endParaRPr>
          </a:p>
        </p:txBody>
      </p:sp>
      <p:pic>
        <p:nvPicPr>
          <p:cNvPr id="17" name="Picture 16">
            <a:extLst>
              <a:ext uri="{FF2B5EF4-FFF2-40B4-BE49-F238E27FC236}">
                <a16:creationId xmlns:a16="http://schemas.microsoft.com/office/drawing/2014/main" id="{7BA3E8AB-B999-4596-B908-DF284B8E64A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160052" y="2328111"/>
            <a:ext cx="5705700" cy="4286330"/>
          </a:xfrm>
          <a:prstGeom prst="rect">
            <a:avLst/>
          </a:prstGeom>
        </p:spPr>
      </p:pic>
      <p:sp>
        <p:nvSpPr>
          <p:cNvPr id="3" name="TextBox 2">
            <a:extLst>
              <a:ext uri="{FF2B5EF4-FFF2-40B4-BE49-F238E27FC236}">
                <a16:creationId xmlns:a16="http://schemas.microsoft.com/office/drawing/2014/main" id="{862BB583-8ED3-A584-69E0-94D1B50F4575}"/>
              </a:ext>
            </a:extLst>
          </p:cNvPr>
          <p:cNvSpPr txBox="1"/>
          <p:nvPr/>
        </p:nvSpPr>
        <p:spPr>
          <a:xfrm>
            <a:off x="3428577" y="2540168"/>
            <a:ext cx="3181614" cy="1015663"/>
          </a:xfrm>
          <a:prstGeom prst="rect">
            <a:avLst/>
          </a:prstGeom>
          <a:noFill/>
        </p:spPr>
        <p:txBody>
          <a:bodyPr wrap="square" lIns="91440" tIns="45720" rIns="91440" bIns="45720" rtlCol="0" anchor="t">
            <a:spAutoFit/>
          </a:bodyPr>
          <a:lstStyle/>
          <a:p>
            <a:r>
              <a:rPr lang="en-US" sz="2000" b="1">
                <a:solidFill>
                  <a:srgbClr val="791142"/>
                </a:solidFill>
                <a:latin typeface="Boston Black" panose="00000900000000000000"/>
              </a:rPr>
              <a:t>Access the course here! </a:t>
            </a:r>
          </a:p>
          <a:p>
            <a:endParaRPr lang="en-US" sz="2000">
              <a:solidFill>
                <a:srgbClr val="791142"/>
              </a:solidFill>
              <a:latin typeface="Boston Black" panose="00000900000000000000"/>
            </a:endParaRPr>
          </a:p>
          <a:p>
            <a:r>
              <a:rPr lang="en-US" sz="2000">
                <a:solidFill>
                  <a:srgbClr val="791142"/>
                </a:solidFill>
                <a:latin typeface="Boston Black" panose="00000900000000000000"/>
              </a:rPr>
              <a:t> </a:t>
            </a:r>
            <a:endParaRPr lang="en-US" sz="2000">
              <a:solidFill>
                <a:srgbClr val="467886"/>
              </a:solidFill>
              <a:latin typeface="Boston Black" panose="00000900000000000000"/>
            </a:endParaRPr>
          </a:p>
        </p:txBody>
      </p:sp>
      <p:pic>
        <p:nvPicPr>
          <p:cNvPr id="6" name="Picture 5" descr="A blue circle with white text and a purple circle with hands holding food&#10;&#10;Description automatically generated">
            <a:extLst>
              <a:ext uri="{FF2B5EF4-FFF2-40B4-BE49-F238E27FC236}">
                <a16:creationId xmlns:a16="http://schemas.microsoft.com/office/drawing/2014/main" id="{18352091-B48F-D8F3-88C0-20248A39B2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1441" y="3164110"/>
            <a:ext cx="2521378" cy="2554171"/>
          </a:xfrm>
          <a:prstGeom prst="rect">
            <a:avLst/>
          </a:prstGeom>
        </p:spPr>
      </p:pic>
      <p:sp>
        <p:nvSpPr>
          <p:cNvPr id="7" name="ZoneTexte 6">
            <a:extLst>
              <a:ext uri="{FF2B5EF4-FFF2-40B4-BE49-F238E27FC236}">
                <a16:creationId xmlns:a16="http://schemas.microsoft.com/office/drawing/2014/main" id="{98E7EE00-1914-E2B1-0F76-F79E72999DFB}"/>
              </a:ext>
            </a:extLst>
          </p:cNvPr>
          <p:cNvSpPr txBox="1"/>
          <p:nvPr/>
        </p:nvSpPr>
        <p:spPr>
          <a:xfrm>
            <a:off x="454621" y="1382486"/>
            <a:ext cx="7029880" cy="523220"/>
          </a:xfrm>
          <a:prstGeom prst="rect">
            <a:avLst/>
          </a:prstGeom>
          <a:noFill/>
        </p:spPr>
        <p:txBody>
          <a:bodyPr wrap="square" rtlCol="0">
            <a:spAutoFit/>
          </a:bodyPr>
          <a:lstStyle/>
          <a:p>
            <a:r>
              <a:rPr lang="en-US" sz="2800" b="1" kern="100">
                <a:solidFill>
                  <a:srgbClr val="234747"/>
                </a:solidFill>
                <a:latin typeface="Boston Black" panose="00000900000000000000"/>
                <a:cs typeface="Times New Roman"/>
              </a:rPr>
              <a:t>Want to know more about the right to food ? </a:t>
            </a:r>
            <a:endParaRPr lang="nl-NL" sz="2800">
              <a:latin typeface="Boston Black" panose="00000900000000000000"/>
            </a:endParaRPr>
          </a:p>
        </p:txBody>
      </p:sp>
      <p:cxnSp>
        <p:nvCxnSpPr>
          <p:cNvPr id="8" name="Connecteur droit avec flèche 7">
            <a:extLst>
              <a:ext uri="{FF2B5EF4-FFF2-40B4-BE49-F238E27FC236}">
                <a16:creationId xmlns:a16="http://schemas.microsoft.com/office/drawing/2014/main" id="{A6875B97-2C4B-1381-421A-A51B8F1D45E3}"/>
              </a:ext>
            </a:extLst>
          </p:cNvPr>
          <p:cNvCxnSpPr>
            <a:cxnSpLocks/>
          </p:cNvCxnSpPr>
          <p:nvPr/>
        </p:nvCxnSpPr>
        <p:spPr>
          <a:xfrm>
            <a:off x="456690" y="1951217"/>
            <a:ext cx="7036690" cy="1"/>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10" name="Picture 9" descr="A qr code on a white background&#10;&#10;Description automatically generated">
            <a:extLst>
              <a:ext uri="{FF2B5EF4-FFF2-40B4-BE49-F238E27FC236}">
                <a16:creationId xmlns:a16="http://schemas.microsoft.com/office/drawing/2014/main" id="{11BF779E-CCFD-5703-311C-D16E92DA8998}"/>
              </a:ext>
            </a:extLst>
          </p:cNvPr>
          <p:cNvPicPr>
            <a:picLocks noChangeAspect="1"/>
          </p:cNvPicPr>
          <p:nvPr/>
        </p:nvPicPr>
        <p:blipFill>
          <a:blip r:embed="rId8"/>
          <a:stretch>
            <a:fillRect/>
          </a:stretch>
        </p:blipFill>
        <p:spPr>
          <a:xfrm>
            <a:off x="3516695" y="3168315"/>
            <a:ext cx="2516605" cy="2546684"/>
          </a:xfrm>
          <a:prstGeom prst="rect">
            <a:avLst/>
          </a:prstGeom>
        </p:spPr>
      </p:pic>
    </p:spTree>
    <p:extLst>
      <p:ext uri="{BB962C8B-B14F-4D97-AF65-F5344CB8AC3E}">
        <p14:creationId xmlns:p14="http://schemas.microsoft.com/office/powerpoint/2010/main" val="2395677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0"/>
            <a:lum/>
          </a:blip>
          <a:srcRect/>
          <a:tile tx="0" ty="0" sx="100000" sy="100000" flip="none" algn="tl"/>
        </a:blipFill>
        <a:effectLst/>
      </p:bgPr>
    </p:bg>
    <p:spTree>
      <p:nvGrpSpPr>
        <p:cNvPr id="1" name="">
          <a:extLst>
            <a:ext uri="{FF2B5EF4-FFF2-40B4-BE49-F238E27FC236}">
              <a16:creationId xmlns:a16="http://schemas.microsoft.com/office/drawing/2014/main" id="{B11143A3-0897-FCF7-8F9A-CBCAE382A459}"/>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AA000FA-000D-4EB6-487E-4841450972CB}"/>
              </a:ext>
            </a:extLst>
          </p:cNvPr>
          <p:cNvGraphicFramePr>
            <a:graphicFrameLocks noChangeAspect="1"/>
          </p:cNvGraphicFramePr>
          <p:nvPr>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049" name="think-cell Slide" r:id="rId6" imgW="7772400" imgH="10058400" progId="TCLayout.ActiveDocument.1">
                  <p:embed/>
                </p:oleObj>
              </mc:Choice>
              <mc:Fallback>
                <p:oleObj name="think-cell Slide" r:id="rId6" imgW="7772400" imgH="10058400" progId="TCLayout.ActiveDocument.1">
                  <p:embed/>
                  <p:pic>
                    <p:nvPicPr>
                      <p:cNvPr id="3" name="Object 2" hidden="1">
                        <a:extLst>
                          <a:ext uri="{FF2B5EF4-FFF2-40B4-BE49-F238E27FC236}">
                            <a16:creationId xmlns:a16="http://schemas.microsoft.com/office/drawing/2014/main" id="{6AA000FA-000D-4EB6-487E-4841450972CB}"/>
                          </a:ext>
                        </a:extLst>
                      </p:cNvPr>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2" name="object 7">
            <a:extLst>
              <a:ext uri="{FF2B5EF4-FFF2-40B4-BE49-F238E27FC236}">
                <a16:creationId xmlns:a16="http://schemas.microsoft.com/office/drawing/2014/main" id="{207D2744-CDDD-4567-E9B7-C18614983026}"/>
              </a:ext>
            </a:extLst>
          </p:cNvPr>
          <p:cNvSpPr txBox="1"/>
          <p:nvPr/>
        </p:nvSpPr>
        <p:spPr>
          <a:xfrm>
            <a:off x="493639" y="5622438"/>
            <a:ext cx="9853444" cy="899605"/>
          </a:xfrm>
          <a:prstGeom prst="rect">
            <a:avLst/>
          </a:prstGeom>
        </p:spPr>
        <p:txBody>
          <a:bodyPr vert="horz" wrap="square" lIns="0" tIns="67945" rIns="0" bIns="0" rtlCol="0">
            <a:spAutoFit/>
          </a:bodyPr>
          <a:lstStyle/>
          <a:p>
            <a:pPr marL="12700" marR="5080"/>
            <a:r>
              <a:rPr lang="en-US" sz="5400" b="1" spc="-20">
                <a:solidFill>
                  <a:schemeClr val="bg1"/>
                </a:solidFill>
                <a:latin typeface="Fira Sans Condensed" panose="020B0503050000020004" pitchFamily="34" charset="0"/>
                <a:cs typeface="Calibri"/>
              </a:rPr>
              <a:t>Thank you</a:t>
            </a:r>
          </a:p>
        </p:txBody>
      </p:sp>
      <p:pic>
        <p:nvPicPr>
          <p:cNvPr id="4" name="Picture 3" descr="A blue square with white dots&#10;&#10;Description automatically generated with medium confidence">
            <a:extLst>
              <a:ext uri="{FF2B5EF4-FFF2-40B4-BE49-F238E27FC236}">
                <a16:creationId xmlns:a16="http://schemas.microsoft.com/office/drawing/2014/main" id="{3DBF5746-5957-A808-8AB6-DC63267728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7" name="Picture 6" descr="A person holding a wooden sieve&#10;&#10;Description automatically generated">
            <a:extLst>
              <a:ext uri="{FF2B5EF4-FFF2-40B4-BE49-F238E27FC236}">
                <a16:creationId xmlns:a16="http://schemas.microsoft.com/office/drawing/2014/main" id="{C3DD973A-D4C5-A13D-71EB-583D830DB7A5}"/>
              </a:ext>
            </a:extLst>
          </p:cNvPr>
          <p:cNvPicPr>
            <a:picLocks noChangeAspect="1"/>
          </p:cNvPicPr>
          <p:nvPr/>
        </p:nvPicPr>
        <p:blipFill>
          <a:blip r:embed="rId9" cstate="screen">
            <a:alphaModFix amt="79000"/>
            <a:extLst>
              <a:ext uri="{28A0092B-C50C-407E-A947-70E740481C1C}">
                <a14:useLocalDpi xmlns:a14="http://schemas.microsoft.com/office/drawing/2010/main"/>
              </a:ext>
            </a:extLst>
          </a:blip>
          <a:srcRect/>
          <a:stretch/>
        </p:blipFill>
        <p:spPr>
          <a:xfrm>
            <a:off x="0" y="1003371"/>
            <a:ext cx="12192000" cy="5854629"/>
          </a:xfrm>
          <a:prstGeom prst="rect">
            <a:avLst/>
          </a:prstGeom>
        </p:spPr>
      </p:pic>
      <p:pic>
        <p:nvPicPr>
          <p:cNvPr id="5" name="Picture 4" descr="A black and white logo&#10;&#10;Description automatically generated">
            <a:extLst>
              <a:ext uri="{FF2B5EF4-FFF2-40B4-BE49-F238E27FC236}">
                <a16:creationId xmlns:a16="http://schemas.microsoft.com/office/drawing/2014/main" id="{223F0763-7DA8-2EC0-9482-9118908B73D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sp>
        <p:nvSpPr>
          <p:cNvPr id="8" name="TextBox 7">
            <a:extLst>
              <a:ext uri="{FF2B5EF4-FFF2-40B4-BE49-F238E27FC236}">
                <a16:creationId xmlns:a16="http://schemas.microsoft.com/office/drawing/2014/main" id="{A390E494-9902-B817-067A-0E58A52B5325}"/>
              </a:ext>
            </a:extLst>
          </p:cNvPr>
          <p:cNvSpPr txBox="1"/>
          <p:nvPr/>
        </p:nvSpPr>
        <p:spPr>
          <a:xfrm>
            <a:off x="7800954" y="2496731"/>
            <a:ext cx="4119304" cy="1015663"/>
          </a:xfrm>
          <a:prstGeom prst="rect">
            <a:avLst/>
          </a:prstGeom>
          <a:noFill/>
        </p:spPr>
        <p:txBody>
          <a:bodyPr wrap="square" rtlCol="0">
            <a:spAutoFit/>
          </a:bodyPr>
          <a:lstStyle/>
          <a:p>
            <a:r>
              <a:rPr lang="en-US" sz="6000">
                <a:solidFill>
                  <a:schemeClr val="bg1"/>
                </a:solidFill>
                <a:latin typeface="Boston Black" panose="00000900000000000000" pitchFamily="50" charset="0"/>
              </a:rPr>
              <a:t>Thank you</a:t>
            </a:r>
          </a:p>
        </p:txBody>
      </p:sp>
      <p:pic>
        <p:nvPicPr>
          <p:cNvPr id="6" name="Picture 5" descr="A black and white logo&#10;&#10;Description automatically generated">
            <a:extLst>
              <a:ext uri="{FF2B5EF4-FFF2-40B4-BE49-F238E27FC236}">
                <a16:creationId xmlns:a16="http://schemas.microsoft.com/office/drawing/2014/main" id="{80FC6CAB-3992-0685-0837-381264F601A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Tree>
    <p:extLst>
      <p:ext uri="{BB962C8B-B14F-4D97-AF65-F5344CB8AC3E}">
        <p14:creationId xmlns:p14="http://schemas.microsoft.com/office/powerpoint/2010/main" val="31136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1836"/>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66E519B-5EE0-FEB1-85A7-94B92E046568}"/>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8C4E1AF5-8EB1-AA2D-7CF4-9F00101ABB1F}"/>
              </a:ext>
            </a:extLst>
          </p:cNvPr>
          <p:cNvSpPr txBox="1"/>
          <p:nvPr/>
        </p:nvSpPr>
        <p:spPr>
          <a:xfrm>
            <a:off x="2392685" y="1855557"/>
            <a:ext cx="7379499" cy="3608039"/>
          </a:xfrm>
          <a:prstGeom prst="rect">
            <a:avLst/>
          </a:prstGeom>
          <a:noFill/>
        </p:spPr>
        <p:txBody>
          <a:bodyPr vert="horz" wrap="square" lIns="0" tIns="67945" rIns="0" bIns="0" rtlCol="0" anchor="t">
            <a:spAutoFit/>
          </a:bodyPr>
          <a:lstStyle/>
          <a:p>
            <a:pPr marL="12700" marR="5080"/>
            <a:endParaRPr lang="en-US" sz="4400" b="1" kern="100" dirty="0">
              <a:solidFill>
                <a:srgbClr val="234747"/>
              </a:solidFill>
              <a:latin typeface="Boston Black"/>
              <a:cs typeface="Times New Roman"/>
            </a:endParaRPr>
          </a:p>
          <a:p>
            <a:pPr marL="12700" marR="5080"/>
            <a:endParaRPr lang="en-US" sz="4000" b="1" kern="100" dirty="0">
              <a:solidFill>
                <a:srgbClr val="234747"/>
              </a:solidFill>
              <a:latin typeface="Boston Black" panose="00000900000000000000"/>
              <a:ea typeface="+mn-lt"/>
              <a:cs typeface="+mn-lt"/>
            </a:endParaRPr>
          </a:p>
          <a:p>
            <a:pPr marL="12700" marR="5080" algn="ctr"/>
            <a:r>
              <a:rPr lang="en-US" sz="4000" b="1" kern="100" dirty="0">
                <a:solidFill>
                  <a:srgbClr val="197074"/>
                </a:solidFill>
                <a:latin typeface="Boston Black" panose="00000900000000000000"/>
                <a:ea typeface="+mn-lt"/>
                <a:cs typeface="+mn-lt"/>
              </a:rPr>
              <a:t>Part I : What is the right to Food?</a:t>
            </a:r>
            <a:endParaRPr lang="en-US" sz="4000" b="1" kern="100" dirty="0">
              <a:solidFill>
                <a:srgbClr val="197074"/>
              </a:solidFill>
              <a:latin typeface="Boston Black" panose="00000900000000000000"/>
            </a:endParaRPr>
          </a:p>
          <a:p>
            <a:pPr>
              <a:lnSpc>
                <a:spcPct val="150000"/>
              </a:lnSpc>
            </a:pPr>
            <a:endParaRPr lang="en-US" sz="2800" kern="100" dirty="0">
              <a:solidFill>
                <a:srgbClr val="1A7074"/>
              </a:solidFill>
              <a:latin typeface="Boston Black" panose="00000900000000000000"/>
              <a:ea typeface="+mn-lt"/>
              <a:cs typeface="Times"/>
            </a:endParaRPr>
          </a:p>
          <a:p>
            <a:pPr marL="12700" marR="5080"/>
            <a:endParaRPr lang="en-US" sz="3200" kern="100" dirty="0">
              <a:solidFill>
                <a:srgbClr val="1A7074"/>
              </a:solidFill>
              <a:latin typeface="Boston Black" panose="00000900000000000000"/>
              <a:cs typeface="Times New Roman" panose="02020603050405020304" pitchFamily="18" charset="0"/>
            </a:endParaRPr>
          </a:p>
          <a:p>
            <a:pPr marL="12700" marR="5080"/>
            <a:endParaRPr lang="en-US" sz="3200" kern="100" dirty="0">
              <a:solidFill>
                <a:srgbClr val="234747"/>
              </a:solidFill>
              <a:latin typeface="Boston Black" panose="00000900000000000000"/>
              <a:cs typeface="Times New Roman" panose="02020603050405020304" pitchFamily="18" charset="0"/>
            </a:endParaRPr>
          </a:p>
        </p:txBody>
      </p:sp>
      <p:sp>
        <p:nvSpPr>
          <p:cNvPr id="11" name="CuadroTexto 10">
            <a:extLst>
              <a:ext uri="{FF2B5EF4-FFF2-40B4-BE49-F238E27FC236}">
                <a16:creationId xmlns:a16="http://schemas.microsoft.com/office/drawing/2014/main" id="{2AD88C24-55ED-10F7-0897-C5DCA2AFA32C}"/>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59F92F87-DEDB-956C-6078-E921FE28F951}"/>
              </a:ext>
            </a:extLst>
          </p:cNvPr>
          <p:cNvGrpSpPr/>
          <p:nvPr/>
        </p:nvGrpSpPr>
        <p:grpSpPr>
          <a:xfrm>
            <a:off x="0" y="-106929"/>
            <a:ext cx="12192000" cy="1245132"/>
            <a:chOff x="0" y="-106929"/>
            <a:chExt cx="12192000" cy="1245132"/>
          </a:xfrm>
          <a:effectLst>
            <a:glow>
              <a:schemeClr val="accent1">
                <a:alpha val="0"/>
              </a:schemeClr>
            </a:glow>
          </a:effectLst>
        </p:grpSpPr>
        <p:pic>
          <p:nvPicPr>
            <p:cNvPr id="2" name="Picture 1" descr="A blue square with white dots&#10;&#10;Description automatically generated with medium confidence">
              <a:extLst>
                <a:ext uri="{FF2B5EF4-FFF2-40B4-BE49-F238E27FC236}">
                  <a16:creationId xmlns:a16="http://schemas.microsoft.com/office/drawing/2014/main" id="{1DFE0728-49CB-A24D-F3CE-6F83649023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566EB875-8C2A-9AD8-9189-087990DFA8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7F354FC0-576C-DEBA-FCE7-069BB1ECF2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Tree>
    <p:extLst>
      <p:ext uri="{BB962C8B-B14F-4D97-AF65-F5344CB8AC3E}">
        <p14:creationId xmlns:p14="http://schemas.microsoft.com/office/powerpoint/2010/main" val="261451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DAC9F-EBCF-1BA4-B0D8-1FAA9AF87033}"/>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FFAC0026-F552-9304-7C01-26B7BB5AFE09}"/>
              </a:ext>
            </a:extLst>
          </p:cNvPr>
          <p:cNvSpPr txBox="1"/>
          <p:nvPr/>
        </p:nvSpPr>
        <p:spPr>
          <a:xfrm>
            <a:off x="456104" y="1138203"/>
            <a:ext cx="5459082" cy="4716035"/>
          </a:xfrm>
          <a:prstGeom prst="rect">
            <a:avLst/>
          </a:prstGeom>
        </p:spPr>
        <p:txBody>
          <a:bodyPr vert="horz" wrap="square" lIns="0" tIns="67945" rIns="0" bIns="0" rtlCol="0" anchor="t">
            <a:spAutoFit/>
          </a:bodyPr>
          <a:lstStyle/>
          <a:p>
            <a:pPr marL="12700" marR="5080"/>
            <a:endParaRPr lang="en-US" sz="3200" b="1" kern="100" dirty="0">
              <a:solidFill>
                <a:srgbClr val="234747"/>
              </a:solidFill>
              <a:latin typeface="Aptos"/>
              <a:cs typeface="Times New Roman"/>
            </a:endParaRPr>
          </a:p>
          <a:p>
            <a:pPr marL="12700" marR="5080"/>
            <a:r>
              <a:rPr lang="en-US" sz="3200" b="1" kern="100" dirty="0">
                <a:solidFill>
                  <a:srgbClr val="234747"/>
                </a:solidFill>
                <a:latin typeface="Boston Black" panose="00000900000000000000"/>
                <a:cs typeface="Times New Roman"/>
              </a:rPr>
              <a:t>What is the Right to Food?</a:t>
            </a:r>
            <a:endParaRPr lang="en-GB" sz="2400" noProof="1">
              <a:latin typeface="Fira Sans" panose="020B0503050000020004" pitchFamily="34" charset="0"/>
            </a:endParaRPr>
          </a:p>
          <a:p>
            <a:pPr marL="12700" marR="5080"/>
            <a:endParaRPr lang="en-GB" sz="1600" noProof="1">
              <a:latin typeface="Fira Sans" panose="020B0503050000020004" pitchFamily="34" charset="0"/>
            </a:endParaRPr>
          </a:p>
          <a:p>
            <a:pPr marL="12700" marR="5080"/>
            <a:endParaRPr lang="en-GB" sz="2000" noProof="1">
              <a:solidFill>
                <a:srgbClr val="197074"/>
              </a:solidFill>
              <a:latin typeface="Boston Black" panose="00000900000000000000"/>
            </a:endParaRPr>
          </a:p>
          <a:p>
            <a:pPr marL="12700" marR="5080"/>
            <a:r>
              <a:rPr lang="en-GB" sz="2000" i="1" noProof="1">
                <a:solidFill>
                  <a:srgbClr val="197074"/>
                </a:solidFill>
                <a:latin typeface="Boston Black" panose="00000900000000000000"/>
              </a:rPr>
              <a:t>The right to food is realized when every man, woman and child alone or in community with others (all people) have physical </a:t>
            </a:r>
            <a:r>
              <a:rPr lang="en-NL" sz="2000" i="1" noProof="1">
                <a:solidFill>
                  <a:srgbClr val="197074"/>
                </a:solidFill>
                <a:latin typeface="Boston Black" panose="00000900000000000000"/>
              </a:rPr>
              <a:t>and</a:t>
            </a:r>
            <a:r>
              <a:rPr lang="en-GB" sz="2000" i="1" noProof="1">
                <a:solidFill>
                  <a:srgbClr val="197074"/>
                </a:solidFill>
                <a:latin typeface="Boston Black" panose="00000900000000000000"/>
              </a:rPr>
              <a:t> economic access at all times to adequate food or the means for its procurement.</a:t>
            </a:r>
          </a:p>
          <a:p>
            <a:pPr marL="12700" marR="5080"/>
            <a:endParaRPr lang="en-NL" sz="2000" i="1" noProof="1">
              <a:solidFill>
                <a:srgbClr val="197074"/>
              </a:solidFill>
              <a:latin typeface="Boston Black" panose="00000900000000000000"/>
            </a:endParaRPr>
          </a:p>
          <a:p>
            <a:pPr marL="12700" marR="5080"/>
            <a:r>
              <a:rPr lang="en-GB" sz="2000" i="1" noProof="1">
                <a:solidFill>
                  <a:srgbClr val="197074"/>
                </a:solidFill>
                <a:latin typeface="Boston Black" panose="00000900000000000000"/>
              </a:rPr>
              <a:t>Everyone has the right - there can be no discrimination. </a:t>
            </a:r>
            <a:endParaRPr lang="en-NL" sz="2000" i="1" noProof="1">
              <a:solidFill>
                <a:srgbClr val="197074"/>
              </a:solidFill>
              <a:latin typeface="Boston Black" panose="00000900000000000000"/>
            </a:endParaRPr>
          </a:p>
          <a:p>
            <a:pPr marL="12700" marR="5080" algn="just">
              <a:lnSpc>
                <a:spcPct val="150000"/>
              </a:lnSpc>
            </a:pPr>
            <a:r>
              <a:rPr lang="en-NL" sz="1200" noProof="1">
                <a:solidFill>
                  <a:srgbClr val="197074"/>
                </a:solidFill>
                <a:latin typeface="Boston Black" panose="00000900000000000000"/>
              </a:rPr>
              <a:t>(Committee on Economic, Social, and Cultural Rights, General Comment 12, 1999)</a:t>
            </a:r>
            <a:endParaRPr lang="en-GB" sz="1200" noProof="1">
              <a:solidFill>
                <a:srgbClr val="197074"/>
              </a:solidFill>
              <a:latin typeface="Boston Black" panose="00000900000000000000"/>
            </a:endParaRPr>
          </a:p>
          <a:p>
            <a:pPr marL="12700" marR="5080"/>
            <a:endParaRPr lang="en-GB" sz="2400" noProof="1">
              <a:latin typeface="Fira Sans" panose="020B0503050000020004" pitchFamily="34" charset="0"/>
            </a:endParaRPr>
          </a:p>
        </p:txBody>
      </p:sp>
      <p:sp>
        <p:nvSpPr>
          <p:cNvPr id="11" name="CuadroTexto 10">
            <a:extLst>
              <a:ext uri="{FF2B5EF4-FFF2-40B4-BE49-F238E27FC236}">
                <a16:creationId xmlns:a16="http://schemas.microsoft.com/office/drawing/2014/main" id="{212A5BF3-C318-3966-4C75-99CF7950C7EE}"/>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1598E576-EC06-A3CA-3232-52FBB597B6D8}"/>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A0137E19-1E93-7C98-156D-8B385BA45C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682D5B57-F0E3-71CB-9CF6-EC1DD489AF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DB30E8B2-63CA-DF03-E5B6-2762090C8E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cxnSp>
        <p:nvCxnSpPr>
          <p:cNvPr id="6" name="Connecteur droit avec flèche 5">
            <a:extLst>
              <a:ext uri="{FF2B5EF4-FFF2-40B4-BE49-F238E27FC236}">
                <a16:creationId xmlns:a16="http://schemas.microsoft.com/office/drawing/2014/main" id="{8A7652AF-6E3B-ACEF-2BE9-FB495E48519C}"/>
              </a:ext>
            </a:extLst>
          </p:cNvPr>
          <p:cNvCxnSpPr/>
          <p:nvPr/>
        </p:nvCxnSpPr>
        <p:spPr>
          <a:xfrm flipV="1">
            <a:off x="404487" y="2258635"/>
            <a:ext cx="5510699" cy="14638"/>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sp>
        <p:nvSpPr>
          <p:cNvPr id="7" name="Freeform 6" descr="Un dibujo de un grupo de personas en una montaña  Descripción generada automáticamente con confianza media">
            <a:extLst>
              <a:ext uri="{FF2B5EF4-FFF2-40B4-BE49-F238E27FC236}">
                <a16:creationId xmlns:a16="http://schemas.microsoft.com/office/drawing/2014/main" id="{65F10C94-51B2-EA11-8639-2F386BFDAAB6}"/>
              </a:ext>
            </a:extLst>
          </p:cNvPr>
          <p:cNvSpPr/>
          <p:nvPr/>
        </p:nvSpPr>
        <p:spPr>
          <a:xfrm>
            <a:off x="6248399" y="2724979"/>
            <a:ext cx="5690385" cy="3291144"/>
          </a:xfrm>
          <a:custGeom>
            <a:avLst/>
            <a:gdLst/>
            <a:ahLst/>
            <a:cxnLst/>
            <a:rect l="l" t="t" r="r" b="b"/>
            <a:pathLst>
              <a:path w="10806546" h="5976165">
                <a:moveTo>
                  <a:pt x="0" y="0"/>
                </a:moveTo>
                <a:lnTo>
                  <a:pt x="10806546" y="0"/>
                </a:lnTo>
                <a:lnTo>
                  <a:pt x="10806546" y="5976166"/>
                </a:lnTo>
                <a:lnTo>
                  <a:pt x="0" y="59761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IT"/>
          </a:p>
        </p:txBody>
      </p:sp>
    </p:spTree>
    <p:extLst>
      <p:ext uri="{BB962C8B-B14F-4D97-AF65-F5344CB8AC3E}">
        <p14:creationId xmlns:p14="http://schemas.microsoft.com/office/powerpoint/2010/main" val="228501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505C-59BB-3AB9-E70A-672713F6F5A0}"/>
              </a:ext>
            </a:extLst>
          </p:cNvPr>
          <p:cNvSpPr>
            <a:spLocks noGrp="1"/>
          </p:cNvSpPr>
          <p:nvPr>
            <p:ph type="title"/>
          </p:nvPr>
        </p:nvSpPr>
        <p:spPr>
          <a:xfrm>
            <a:off x="264368" y="1164396"/>
            <a:ext cx="10515600" cy="1325563"/>
          </a:xfrm>
        </p:spPr>
        <p:txBody>
          <a:bodyPr>
            <a:normAutofit fontScale="90000"/>
          </a:bodyPr>
          <a:lstStyle/>
          <a:p>
            <a:br>
              <a:rPr lang="en-GB" sz="3200" b="1" kern="100" noProof="1">
                <a:latin typeface="Boston Black" panose="00000900000000000000"/>
                <a:ea typeface="+mn-ea"/>
                <a:cs typeface="Times New Roman"/>
              </a:rPr>
            </a:br>
            <a:r>
              <a:rPr lang="en-GB" sz="3200" b="1" kern="100" noProof="1">
                <a:solidFill>
                  <a:srgbClr val="234747"/>
                </a:solidFill>
                <a:latin typeface="Boston Black" panose="00000900000000000000"/>
                <a:ea typeface="+mn-ea"/>
                <a:cs typeface="Times New Roman"/>
              </a:rPr>
              <a:t>  </a:t>
            </a:r>
            <a:br>
              <a:rPr lang="en-GB" sz="3200" b="1" kern="100" noProof="1">
                <a:solidFill>
                  <a:srgbClr val="234747"/>
                </a:solidFill>
                <a:latin typeface="Boston Black" panose="00000900000000000000"/>
                <a:ea typeface="+mn-ea"/>
                <a:cs typeface="Times New Roman"/>
              </a:rPr>
            </a:br>
            <a:br>
              <a:rPr lang="en-GB" sz="3200" b="1" kern="100" noProof="1">
                <a:solidFill>
                  <a:srgbClr val="234747"/>
                </a:solidFill>
                <a:latin typeface="Boston Black" panose="00000900000000000000"/>
                <a:ea typeface="+mn-ea"/>
                <a:cs typeface="Times New Roman"/>
              </a:rPr>
            </a:br>
            <a:r>
              <a:rPr lang="en-GB" sz="4000" b="1" kern="100" noProof="1">
                <a:solidFill>
                  <a:srgbClr val="234747"/>
                </a:solidFill>
                <a:latin typeface="Boston Black" panose="00000900000000000000"/>
                <a:ea typeface="+mn-ea"/>
                <a:cs typeface="Times New Roman"/>
              </a:rPr>
              <a:t>The Right to Food and Food Security </a:t>
            </a:r>
            <a:br>
              <a:rPr lang="en-GB" sz="4000" b="1" kern="100" noProof="1">
                <a:latin typeface="Boston Black"/>
                <a:cs typeface="Times New Roman"/>
              </a:rPr>
            </a:br>
            <a:br>
              <a:rPr lang="en-GB" sz="2000" b="1" kern="100" noProof="1">
                <a:latin typeface="Boston Black"/>
                <a:cs typeface="Times New Roman"/>
              </a:rPr>
            </a:br>
            <a:br>
              <a:rPr lang="en-GB" noProof="1"/>
            </a:br>
            <a:endParaRPr lang="fr-CH"/>
          </a:p>
        </p:txBody>
      </p:sp>
      <p:grpSp>
        <p:nvGrpSpPr>
          <p:cNvPr id="4" name="Group 3">
            <a:extLst>
              <a:ext uri="{FF2B5EF4-FFF2-40B4-BE49-F238E27FC236}">
                <a16:creationId xmlns:a16="http://schemas.microsoft.com/office/drawing/2014/main" id="{CD2E4864-1FDB-1585-4F76-BCF4DE5F078C}"/>
              </a:ext>
            </a:extLst>
          </p:cNvPr>
          <p:cNvGrpSpPr/>
          <p:nvPr/>
        </p:nvGrpSpPr>
        <p:grpSpPr>
          <a:xfrm>
            <a:off x="0" y="-106929"/>
            <a:ext cx="12192000" cy="1245132"/>
            <a:chOff x="0" y="-106929"/>
            <a:chExt cx="12192000" cy="1245132"/>
          </a:xfrm>
        </p:grpSpPr>
        <p:pic>
          <p:nvPicPr>
            <p:cNvPr id="5" name="Picture 4" descr="A blue square with white dots&#10;&#10;Description automatically generated with medium confidence">
              <a:extLst>
                <a:ext uri="{FF2B5EF4-FFF2-40B4-BE49-F238E27FC236}">
                  <a16:creationId xmlns:a16="http://schemas.microsoft.com/office/drawing/2014/main" id="{2FFAE06B-ADD5-D645-AEB9-4AFDD97C6B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6" name="Picture 5" descr="A black and white logo&#10;&#10;Description automatically generated">
              <a:extLst>
                <a:ext uri="{FF2B5EF4-FFF2-40B4-BE49-F238E27FC236}">
                  <a16:creationId xmlns:a16="http://schemas.microsoft.com/office/drawing/2014/main" id="{4ED0A7D3-F2B3-6166-B55F-494D9DBF9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7" name="Picture 6" descr="A black and white logo&#10;&#10;Description automatically generated">
            <a:extLst>
              <a:ext uri="{FF2B5EF4-FFF2-40B4-BE49-F238E27FC236}">
                <a16:creationId xmlns:a16="http://schemas.microsoft.com/office/drawing/2014/main" id="{1FB8C1B2-1772-6E4F-BF9F-4C42399B81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grpSp>
        <p:nvGrpSpPr>
          <p:cNvPr id="9" name="组合 3">
            <a:extLst>
              <a:ext uri="{FF2B5EF4-FFF2-40B4-BE49-F238E27FC236}">
                <a16:creationId xmlns:a16="http://schemas.microsoft.com/office/drawing/2014/main" id="{1F0C9DE5-7DAD-6C4D-4AFC-368F170278E6}"/>
              </a:ext>
            </a:extLst>
          </p:cNvPr>
          <p:cNvGrpSpPr/>
          <p:nvPr/>
        </p:nvGrpSpPr>
        <p:grpSpPr>
          <a:xfrm>
            <a:off x="655625" y="2662197"/>
            <a:ext cx="10647139" cy="3411689"/>
            <a:chOff x="-651509" y="1941892"/>
            <a:chExt cx="9097219" cy="3755646"/>
          </a:xfrm>
          <a:solidFill>
            <a:srgbClr val="197074"/>
          </a:solidFill>
        </p:grpSpPr>
        <p:grpSp>
          <p:nvGrpSpPr>
            <p:cNvPr id="10" name="组合 5">
              <a:extLst>
                <a:ext uri="{FF2B5EF4-FFF2-40B4-BE49-F238E27FC236}">
                  <a16:creationId xmlns:a16="http://schemas.microsoft.com/office/drawing/2014/main" id="{8BBDAE4F-BC45-867D-1D1C-ED9C05288F8F}"/>
                </a:ext>
              </a:extLst>
            </p:cNvPr>
            <p:cNvGrpSpPr/>
            <p:nvPr/>
          </p:nvGrpSpPr>
          <p:grpSpPr>
            <a:xfrm>
              <a:off x="2570632" y="2341994"/>
              <a:ext cx="2726865" cy="2721231"/>
              <a:chOff x="3781425" y="1700213"/>
              <a:chExt cx="4610100" cy="4600575"/>
            </a:xfrm>
            <a:grpFill/>
          </p:grpSpPr>
          <p:sp>
            <p:nvSpPr>
              <p:cNvPr id="16" name="Freeform 5">
                <a:extLst>
                  <a:ext uri="{FF2B5EF4-FFF2-40B4-BE49-F238E27FC236}">
                    <a16:creationId xmlns:a16="http://schemas.microsoft.com/office/drawing/2014/main" id="{8935F403-AB73-8F97-ACE8-B5C1E4BFBC54}"/>
                  </a:ext>
                </a:extLst>
              </p:cNvPr>
              <p:cNvSpPr>
                <a:spLocks/>
              </p:cNvSpPr>
              <p:nvPr/>
            </p:nvSpPr>
            <p:spPr bwMode="auto">
              <a:xfrm>
                <a:off x="3781425" y="3805238"/>
                <a:ext cx="2476500" cy="2495550"/>
              </a:xfrm>
              <a:custGeom>
                <a:avLst/>
                <a:gdLst>
                  <a:gd name="T0" fmla="*/ 91 w 260"/>
                  <a:gd name="T1" fmla="*/ 262 h 262"/>
                  <a:gd name="T2" fmla="*/ 72 w 260"/>
                  <a:gd name="T3" fmla="*/ 259 h 262"/>
                  <a:gd name="T4" fmla="*/ 2 w 260"/>
                  <a:gd name="T5" fmla="*/ 177 h 262"/>
                  <a:gd name="T6" fmla="*/ 30 w 260"/>
                  <a:gd name="T7" fmla="*/ 99 h 262"/>
                  <a:gd name="T8" fmla="*/ 97 w 260"/>
                  <a:gd name="T9" fmla="*/ 33 h 262"/>
                  <a:gd name="T10" fmla="*/ 185 w 260"/>
                  <a:gd name="T11" fmla="*/ 7 h 262"/>
                  <a:gd name="T12" fmla="*/ 187 w 260"/>
                  <a:gd name="T13" fmla="*/ 7 h 262"/>
                  <a:gd name="T14" fmla="*/ 189 w 260"/>
                  <a:gd name="T15" fmla="*/ 9 h 262"/>
                  <a:gd name="T16" fmla="*/ 186 w 260"/>
                  <a:gd name="T17" fmla="*/ 11 h 262"/>
                  <a:gd name="T18" fmla="*/ 64 w 260"/>
                  <a:gd name="T19" fmla="*/ 132 h 262"/>
                  <a:gd name="T20" fmla="*/ 68 w 260"/>
                  <a:gd name="T21" fmla="*/ 205 h 262"/>
                  <a:gd name="T22" fmla="*/ 131 w 260"/>
                  <a:gd name="T23" fmla="*/ 200 h 262"/>
                  <a:gd name="T24" fmla="*/ 216 w 260"/>
                  <a:gd name="T25" fmla="*/ 115 h 262"/>
                  <a:gd name="T26" fmla="*/ 253 w 260"/>
                  <a:gd name="T27" fmla="*/ 78 h 262"/>
                  <a:gd name="T28" fmla="*/ 256 w 260"/>
                  <a:gd name="T29" fmla="*/ 75 h 262"/>
                  <a:gd name="T30" fmla="*/ 259 w 260"/>
                  <a:gd name="T31" fmla="*/ 96 h 262"/>
                  <a:gd name="T32" fmla="*/ 231 w 260"/>
                  <a:gd name="T33" fmla="*/ 167 h 262"/>
                  <a:gd name="T34" fmla="*/ 164 w 260"/>
                  <a:gd name="T35" fmla="*/ 234 h 262"/>
                  <a:gd name="T36" fmla="*/ 104 w 260"/>
                  <a:gd name="T37" fmla="*/ 262 h 262"/>
                  <a:gd name="T38" fmla="*/ 102 w 260"/>
                  <a:gd name="T39" fmla="*/ 262 h 262"/>
                  <a:gd name="T40" fmla="*/ 91 w 260"/>
                  <a:gd name="T41"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0" h="262">
                    <a:moveTo>
                      <a:pt x="91" y="262"/>
                    </a:moveTo>
                    <a:cubicBezTo>
                      <a:pt x="85" y="261"/>
                      <a:pt x="79" y="260"/>
                      <a:pt x="72" y="259"/>
                    </a:cubicBezTo>
                    <a:cubicBezTo>
                      <a:pt x="35" y="249"/>
                      <a:pt x="6" y="216"/>
                      <a:pt x="2" y="177"/>
                    </a:cubicBezTo>
                    <a:cubicBezTo>
                      <a:pt x="0" y="147"/>
                      <a:pt x="9" y="121"/>
                      <a:pt x="30" y="99"/>
                    </a:cubicBezTo>
                    <a:cubicBezTo>
                      <a:pt x="52" y="77"/>
                      <a:pt x="74" y="55"/>
                      <a:pt x="97" y="33"/>
                    </a:cubicBezTo>
                    <a:cubicBezTo>
                      <a:pt x="121" y="8"/>
                      <a:pt x="151" y="0"/>
                      <a:pt x="185" y="7"/>
                    </a:cubicBezTo>
                    <a:cubicBezTo>
                      <a:pt x="186" y="7"/>
                      <a:pt x="187" y="7"/>
                      <a:pt x="187" y="7"/>
                    </a:cubicBezTo>
                    <a:cubicBezTo>
                      <a:pt x="188" y="8"/>
                      <a:pt x="188" y="8"/>
                      <a:pt x="189" y="9"/>
                    </a:cubicBezTo>
                    <a:cubicBezTo>
                      <a:pt x="188" y="10"/>
                      <a:pt x="186" y="10"/>
                      <a:pt x="186" y="11"/>
                    </a:cubicBezTo>
                    <a:cubicBezTo>
                      <a:pt x="145" y="51"/>
                      <a:pt x="105" y="92"/>
                      <a:pt x="64" y="132"/>
                    </a:cubicBezTo>
                    <a:cubicBezTo>
                      <a:pt x="43" y="154"/>
                      <a:pt x="45" y="187"/>
                      <a:pt x="68" y="205"/>
                    </a:cubicBezTo>
                    <a:cubicBezTo>
                      <a:pt x="87" y="219"/>
                      <a:pt x="113" y="218"/>
                      <a:pt x="131" y="200"/>
                    </a:cubicBezTo>
                    <a:cubicBezTo>
                      <a:pt x="159" y="172"/>
                      <a:pt x="187" y="143"/>
                      <a:pt x="216" y="115"/>
                    </a:cubicBezTo>
                    <a:cubicBezTo>
                      <a:pt x="228" y="102"/>
                      <a:pt x="241" y="90"/>
                      <a:pt x="253" y="78"/>
                    </a:cubicBezTo>
                    <a:cubicBezTo>
                      <a:pt x="254" y="77"/>
                      <a:pt x="255" y="76"/>
                      <a:pt x="256" y="75"/>
                    </a:cubicBezTo>
                    <a:cubicBezTo>
                      <a:pt x="257" y="82"/>
                      <a:pt x="259" y="89"/>
                      <a:pt x="259" y="96"/>
                    </a:cubicBezTo>
                    <a:cubicBezTo>
                      <a:pt x="260" y="123"/>
                      <a:pt x="251" y="147"/>
                      <a:pt x="231" y="167"/>
                    </a:cubicBezTo>
                    <a:cubicBezTo>
                      <a:pt x="209" y="189"/>
                      <a:pt x="187" y="212"/>
                      <a:pt x="164" y="234"/>
                    </a:cubicBezTo>
                    <a:cubicBezTo>
                      <a:pt x="148" y="251"/>
                      <a:pt x="128" y="260"/>
                      <a:pt x="104" y="262"/>
                    </a:cubicBezTo>
                    <a:cubicBezTo>
                      <a:pt x="104" y="262"/>
                      <a:pt x="103" y="262"/>
                      <a:pt x="102" y="262"/>
                    </a:cubicBezTo>
                    <a:cubicBezTo>
                      <a:pt x="99" y="262"/>
                      <a:pt x="95" y="262"/>
                      <a:pt x="91" y="2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6">
                <a:extLst>
                  <a:ext uri="{FF2B5EF4-FFF2-40B4-BE49-F238E27FC236}">
                    <a16:creationId xmlns:a16="http://schemas.microsoft.com/office/drawing/2014/main" id="{23342FCE-FBB1-D0C1-CF6F-2E32B88E4448}"/>
                  </a:ext>
                </a:extLst>
              </p:cNvPr>
              <p:cNvSpPr>
                <a:spLocks/>
              </p:cNvSpPr>
              <p:nvPr/>
            </p:nvSpPr>
            <p:spPr bwMode="auto">
              <a:xfrm>
                <a:off x="5924550" y="1700213"/>
                <a:ext cx="2466975" cy="2495550"/>
              </a:xfrm>
              <a:custGeom>
                <a:avLst/>
                <a:gdLst>
                  <a:gd name="T0" fmla="*/ 259 w 259"/>
                  <a:gd name="T1" fmla="*/ 102 h 262"/>
                  <a:gd name="T2" fmla="*/ 257 w 259"/>
                  <a:gd name="T3" fmla="*/ 116 h 262"/>
                  <a:gd name="T4" fmla="*/ 231 w 259"/>
                  <a:gd name="T5" fmla="*/ 164 h 262"/>
                  <a:gd name="T6" fmla="*/ 165 w 259"/>
                  <a:gd name="T7" fmla="*/ 229 h 262"/>
                  <a:gd name="T8" fmla="*/ 76 w 259"/>
                  <a:gd name="T9" fmla="*/ 255 h 262"/>
                  <a:gd name="T10" fmla="*/ 73 w 259"/>
                  <a:gd name="T11" fmla="*/ 254 h 262"/>
                  <a:gd name="T12" fmla="*/ 74 w 259"/>
                  <a:gd name="T13" fmla="*/ 253 h 262"/>
                  <a:gd name="T14" fmla="*/ 127 w 259"/>
                  <a:gd name="T15" fmla="*/ 199 h 262"/>
                  <a:gd name="T16" fmla="*/ 197 w 259"/>
                  <a:gd name="T17" fmla="*/ 130 h 262"/>
                  <a:gd name="T18" fmla="*/ 195 w 259"/>
                  <a:gd name="T19" fmla="*/ 59 h 262"/>
                  <a:gd name="T20" fmla="*/ 131 w 259"/>
                  <a:gd name="T21" fmla="*/ 61 h 262"/>
                  <a:gd name="T22" fmla="*/ 72 w 259"/>
                  <a:gd name="T23" fmla="*/ 121 h 262"/>
                  <a:gd name="T24" fmla="*/ 8 w 259"/>
                  <a:gd name="T25" fmla="*/ 185 h 262"/>
                  <a:gd name="T26" fmla="*/ 5 w 259"/>
                  <a:gd name="T27" fmla="*/ 187 h 262"/>
                  <a:gd name="T28" fmla="*/ 3 w 259"/>
                  <a:gd name="T29" fmla="*/ 174 h 262"/>
                  <a:gd name="T30" fmla="*/ 29 w 259"/>
                  <a:gd name="T31" fmla="*/ 97 h 262"/>
                  <a:gd name="T32" fmla="*/ 98 w 259"/>
                  <a:gd name="T33" fmla="*/ 28 h 262"/>
                  <a:gd name="T34" fmla="*/ 166 w 259"/>
                  <a:gd name="T35" fmla="*/ 0 h 262"/>
                  <a:gd name="T36" fmla="*/ 259 w 259"/>
                  <a:gd name="T37" fmla="*/ 85 h 262"/>
                  <a:gd name="T38" fmla="*/ 259 w 259"/>
                  <a:gd name="T39" fmla="*/ 88 h 262"/>
                  <a:gd name="T40" fmla="*/ 259 w 259"/>
                  <a:gd name="T41" fmla="*/ 10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9" h="262">
                    <a:moveTo>
                      <a:pt x="259" y="102"/>
                    </a:moveTo>
                    <a:cubicBezTo>
                      <a:pt x="259" y="107"/>
                      <a:pt x="258" y="111"/>
                      <a:pt x="257" y="116"/>
                    </a:cubicBezTo>
                    <a:cubicBezTo>
                      <a:pt x="253" y="134"/>
                      <a:pt x="244" y="150"/>
                      <a:pt x="231" y="164"/>
                    </a:cubicBezTo>
                    <a:cubicBezTo>
                      <a:pt x="209" y="186"/>
                      <a:pt x="187" y="208"/>
                      <a:pt x="165" y="229"/>
                    </a:cubicBezTo>
                    <a:cubicBezTo>
                      <a:pt x="140" y="254"/>
                      <a:pt x="110" y="262"/>
                      <a:pt x="76" y="255"/>
                    </a:cubicBezTo>
                    <a:cubicBezTo>
                      <a:pt x="75" y="255"/>
                      <a:pt x="74" y="255"/>
                      <a:pt x="73" y="254"/>
                    </a:cubicBezTo>
                    <a:cubicBezTo>
                      <a:pt x="73" y="254"/>
                      <a:pt x="74" y="253"/>
                      <a:pt x="74" y="253"/>
                    </a:cubicBezTo>
                    <a:cubicBezTo>
                      <a:pt x="92" y="235"/>
                      <a:pt x="109" y="217"/>
                      <a:pt x="127" y="199"/>
                    </a:cubicBezTo>
                    <a:cubicBezTo>
                      <a:pt x="151" y="176"/>
                      <a:pt x="174" y="153"/>
                      <a:pt x="197" y="130"/>
                    </a:cubicBezTo>
                    <a:cubicBezTo>
                      <a:pt x="218" y="109"/>
                      <a:pt x="216" y="78"/>
                      <a:pt x="195" y="59"/>
                    </a:cubicBezTo>
                    <a:cubicBezTo>
                      <a:pt x="177" y="43"/>
                      <a:pt x="149" y="44"/>
                      <a:pt x="131" y="61"/>
                    </a:cubicBezTo>
                    <a:cubicBezTo>
                      <a:pt x="111" y="81"/>
                      <a:pt x="92" y="101"/>
                      <a:pt x="72" y="121"/>
                    </a:cubicBezTo>
                    <a:cubicBezTo>
                      <a:pt x="51" y="142"/>
                      <a:pt x="29" y="164"/>
                      <a:pt x="8" y="185"/>
                    </a:cubicBezTo>
                    <a:cubicBezTo>
                      <a:pt x="7" y="186"/>
                      <a:pt x="6" y="186"/>
                      <a:pt x="5" y="187"/>
                    </a:cubicBezTo>
                    <a:cubicBezTo>
                      <a:pt x="4" y="182"/>
                      <a:pt x="3" y="178"/>
                      <a:pt x="3" y="174"/>
                    </a:cubicBezTo>
                    <a:cubicBezTo>
                      <a:pt x="0" y="144"/>
                      <a:pt x="8" y="118"/>
                      <a:pt x="29" y="97"/>
                    </a:cubicBezTo>
                    <a:cubicBezTo>
                      <a:pt x="51" y="73"/>
                      <a:pt x="75" y="51"/>
                      <a:pt x="98" y="28"/>
                    </a:cubicBezTo>
                    <a:cubicBezTo>
                      <a:pt x="116" y="9"/>
                      <a:pt x="139" y="0"/>
                      <a:pt x="166" y="0"/>
                    </a:cubicBezTo>
                    <a:cubicBezTo>
                      <a:pt x="214" y="1"/>
                      <a:pt x="254" y="37"/>
                      <a:pt x="259" y="85"/>
                    </a:cubicBezTo>
                    <a:cubicBezTo>
                      <a:pt x="259" y="86"/>
                      <a:pt x="259" y="87"/>
                      <a:pt x="259" y="88"/>
                    </a:cubicBezTo>
                    <a:cubicBezTo>
                      <a:pt x="259" y="93"/>
                      <a:pt x="259" y="98"/>
                      <a:pt x="259"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18">
                <a:extLst>
                  <a:ext uri="{FF2B5EF4-FFF2-40B4-BE49-F238E27FC236}">
                    <a16:creationId xmlns:a16="http://schemas.microsoft.com/office/drawing/2014/main" id="{9F5CD5AF-15D0-211D-E912-323330F1D2ED}"/>
                  </a:ext>
                </a:extLst>
              </p:cNvPr>
              <p:cNvSpPr/>
              <p:nvPr/>
            </p:nvSpPr>
            <p:spPr bwMode="gray">
              <a:xfrm>
                <a:off x="6057900" y="3077686"/>
                <a:ext cx="1039597" cy="1291095"/>
              </a:xfrm>
              <a:custGeom>
                <a:avLst/>
                <a:gdLst>
                  <a:gd name="connsiteX0" fmla="*/ 967062 w 1039597"/>
                  <a:gd name="connsiteY0" fmla="*/ 0 h 1291095"/>
                  <a:gd name="connsiteX1" fmla="*/ 967401 w 1039597"/>
                  <a:gd name="connsiteY1" fmla="*/ 268 h 1291095"/>
                  <a:gd name="connsiteX2" fmla="*/ 1000125 w 1039597"/>
                  <a:gd name="connsiteY2" fmla="*/ 41754 h 1291095"/>
                  <a:gd name="connsiteX3" fmla="*/ 952500 w 1039597"/>
                  <a:gd name="connsiteY3" fmla="*/ 337029 h 1291095"/>
                  <a:gd name="connsiteX4" fmla="*/ 152400 w 1039597"/>
                  <a:gd name="connsiteY4" fmla="*/ 1137129 h 1291095"/>
                  <a:gd name="connsiteX5" fmla="*/ 0 w 1039597"/>
                  <a:gd name="connsiteY5" fmla="*/ 1291095 h 1291095"/>
                  <a:gd name="connsiteX6" fmla="*/ 0 w 1039597"/>
                  <a:gd name="connsiteY6" fmla="*/ 960071 h 1291095"/>
                  <a:gd name="connsiteX7" fmla="*/ 967062 w 1039597"/>
                  <a:gd name="connsiteY7" fmla="*/ 0 h 129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597" h="1291095">
                    <a:moveTo>
                      <a:pt x="967062" y="0"/>
                    </a:moveTo>
                    <a:lnTo>
                      <a:pt x="967401" y="268"/>
                    </a:lnTo>
                    <a:cubicBezTo>
                      <a:pt x="979587" y="12435"/>
                      <a:pt x="990600" y="26276"/>
                      <a:pt x="1000125" y="41754"/>
                    </a:cubicBezTo>
                    <a:cubicBezTo>
                      <a:pt x="1066800" y="137004"/>
                      <a:pt x="1047750" y="251304"/>
                      <a:pt x="952500" y="337029"/>
                    </a:cubicBezTo>
                    <a:cubicBezTo>
                      <a:pt x="685800" y="603729"/>
                      <a:pt x="419100" y="870429"/>
                      <a:pt x="152400" y="1137129"/>
                    </a:cubicBezTo>
                    <a:lnTo>
                      <a:pt x="0" y="1291095"/>
                    </a:lnTo>
                    <a:lnTo>
                      <a:pt x="0" y="960071"/>
                    </a:lnTo>
                    <a:lnTo>
                      <a:pt x="967062" y="0"/>
                    </a:lnTo>
                    <a:close/>
                  </a:path>
                </a:pathLst>
              </a:custGeom>
              <a:gr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sp>
            <p:nvSpPr>
              <p:cNvPr id="19" name="Freeform 119">
                <a:extLst>
                  <a:ext uri="{FF2B5EF4-FFF2-40B4-BE49-F238E27FC236}">
                    <a16:creationId xmlns:a16="http://schemas.microsoft.com/office/drawing/2014/main" id="{C0B49428-A69D-60D6-2311-5CBE2B20199B}"/>
                  </a:ext>
                </a:extLst>
              </p:cNvPr>
              <p:cNvSpPr/>
              <p:nvPr/>
            </p:nvSpPr>
            <p:spPr bwMode="gray">
              <a:xfrm>
                <a:off x="5164515" y="4037756"/>
                <a:ext cx="893385" cy="959566"/>
              </a:xfrm>
              <a:custGeom>
                <a:avLst/>
                <a:gdLst>
                  <a:gd name="connsiteX0" fmla="*/ 893385 w 893385"/>
                  <a:gd name="connsiteY0" fmla="*/ 0 h 959566"/>
                  <a:gd name="connsiteX1" fmla="*/ 893385 w 893385"/>
                  <a:gd name="connsiteY1" fmla="*/ 331024 h 959566"/>
                  <a:gd name="connsiteX2" fmla="*/ 698123 w 893385"/>
                  <a:gd name="connsiteY2" fmla="*/ 528292 h 959566"/>
                  <a:gd name="connsiteX3" fmla="*/ 350460 w 893385"/>
                  <a:gd name="connsiteY3" fmla="*/ 872383 h 959566"/>
                  <a:gd name="connsiteX4" fmla="*/ 188535 w 893385"/>
                  <a:gd name="connsiteY4" fmla="*/ 958108 h 959566"/>
                  <a:gd name="connsiteX5" fmla="*/ 45660 w 893385"/>
                  <a:gd name="connsiteY5" fmla="*/ 927152 h 959566"/>
                  <a:gd name="connsiteX6" fmla="*/ 0 w 893385"/>
                  <a:gd name="connsiteY6" fmla="*/ 886927 h 959566"/>
                  <a:gd name="connsiteX7" fmla="*/ 893385 w 893385"/>
                  <a:gd name="connsiteY7" fmla="*/ 0 h 95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385" h="959566">
                    <a:moveTo>
                      <a:pt x="893385" y="0"/>
                    </a:moveTo>
                    <a:lnTo>
                      <a:pt x="893385" y="331024"/>
                    </a:lnTo>
                    <a:lnTo>
                      <a:pt x="698123" y="528292"/>
                    </a:lnTo>
                    <a:cubicBezTo>
                      <a:pt x="581441" y="643783"/>
                      <a:pt x="464760" y="758083"/>
                      <a:pt x="350460" y="872383"/>
                    </a:cubicBezTo>
                    <a:cubicBezTo>
                      <a:pt x="302835" y="929533"/>
                      <a:pt x="245685" y="967633"/>
                      <a:pt x="188535" y="958108"/>
                    </a:cubicBezTo>
                    <a:cubicBezTo>
                      <a:pt x="131385" y="962871"/>
                      <a:pt x="83760" y="950964"/>
                      <a:pt x="45660" y="927152"/>
                    </a:cubicBezTo>
                    <a:lnTo>
                      <a:pt x="0" y="886927"/>
                    </a:lnTo>
                    <a:lnTo>
                      <a:pt x="893385" y="0"/>
                    </a:lnTo>
                    <a:close/>
                  </a:path>
                </a:pathLst>
              </a:custGeom>
              <a:gr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sp>
            <p:nvSpPr>
              <p:cNvPr id="20" name="Freeform 120">
                <a:extLst>
                  <a:ext uri="{FF2B5EF4-FFF2-40B4-BE49-F238E27FC236}">
                    <a16:creationId xmlns:a16="http://schemas.microsoft.com/office/drawing/2014/main" id="{DF204966-BDD0-408F-90E1-587979A15F86}"/>
                  </a:ext>
                </a:extLst>
              </p:cNvPr>
              <p:cNvSpPr/>
              <p:nvPr/>
            </p:nvSpPr>
            <p:spPr bwMode="gray">
              <a:xfrm>
                <a:off x="6057900" y="3013328"/>
                <a:ext cx="967063" cy="1024428"/>
              </a:xfrm>
              <a:custGeom>
                <a:avLst/>
                <a:gdLst>
                  <a:gd name="connsiteX0" fmla="*/ 834629 w 967063"/>
                  <a:gd name="connsiteY0" fmla="*/ 1335 h 1024428"/>
                  <a:gd name="connsiteX1" fmla="*/ 927647 w 967063"/>
                  <a:gd name="connsiteY1" fmla="*/ 33184 h 1024428"/>
                  <a:gd name="connsiteX2" fmla="*/ 967063 w 967063"/>
                  <a:gd name="connsiteY2" fmla="*/ 64356 h 1024428"/>
                  <a:gd name="connsiteX3" fmla="*/ 0 w 967063"/>
                  <a:gd name="connsiteY3" fmla="*/ 1024428 h 1024428"/>
                  <a:gd name="connsiteX4" fmla="*/ 0 w 967063"/>
                  <a:gd name="connsiteY4" fmla="*/ 715417 h 1024428"/>
                  <a:gd name="connsiteX5" fmla="*/ 38101 w 967063"/>
                  <a:gd name="connsiteY5" fmla="*/ 677610 h 1024428"/>
                  <a:gd name="connsiteX6" fmla="*/ 647701 w 967063"/>
                  <a:gd name="connsiteY6" fmla="*/ 68010 h 1024428"/>
                  <a:gd name="connsiteX7" fmla="*/ 834629 w 967063"/>
                  <a:gd name="connsiteY7" fmla="*/ 1335 h 102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063" h="1024428">
                    <a:moveTo>
                      <a:pt x="834629" y="1335"/>
                    </a:moveTo>
                    <a:cubicBezTo>
                      <a:pt x="867372" y="4907"/>
                      <a:pt x="899221" y="15623"/>
                      <a:pt x="927647" y="33184"/>
                    </a:cubicBezTo>
                    <a:lnTo>
                      <a:pt x="967063" y="64356"/>
                    </a:lnTo>
                    <a:lnTo>
                      <a:pt x="0" y="1024428"/>
                    </a:lnTo>
                    <a:lnTo>
                      <a:pt x="0" y="715417"/>
                    </a:lnTo>
                    <a:lnTo>
                      <a:pt x="38101" y="677610"/>
                    </a:lnTo>
                    <a:cubicBezTo>
                      <a:pt x="238126" y="468060"/>
                      <a:pt x="438151" y="268035"/>
                      <a:pt x="647701" y="68010"/>
                    </a:cubicBezTo>
                    <a:cubicBezTo>
                      <a:pt x="700089" y="15623"/>
                      <a:pt x="769145" y="-5809"/>
                      <a:pt x="834629" y="1335"/>
                    </a:cubicBezTo>
                    <a:close/>
                  </a:path>
                </a:pathLst>
              </a:custGeom>
              <a:gr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sp>
            <p:nvSpPr>
              <p:cNvPr id="21" name="Freeform 121">
                <a:extLst>
                  <a:ext uri="{FF2B5EF4-FFF2-40B4-BE49-F238E27FC236}">
                    <a16:creationId xmlns:a16="http://schemas.microsoft.com/office/drawing/2014/main" id="{6D855CE0-FC08-C855-96FB-D20D4BE8C988}"/>
                  </a:ext>
                </a:extLst>
              </p:cNvPr>
              <p:cNvSpPr/>
              <p:nvPr/>
            </p:nvSpPr>
            <p:spPr bwMode="gray">
              <a:xfrm>
                <a:off x="5105033" y="3728746"/>
                <a:ext cx="952867" cy="1195937"/>
              </a:xfrm>
              <a:custGeom>
                <a:avLst/>
                <a:gdLst>
                  <a:gd name="connsiteX0" fmla="*/ 952867 w 952867"/>
                  <a:gd name="connsiteY0" fmla="*/ 0 h 1195937"/>
                  <a:gd name="connsiteX1" fmla="*/ 952867 w 952867"/>
                  <a:gd name="connsiteY1" fmla="*/ 309011 h 1195937"/>
                  <a:gd name="connsiteX2" fmla="*/ 59483 w 952867"/>
                  <a:gd name="connsiteY2" fmla="*/ 1195937 h 1195937"/>
                  <a:gd name="connsiteX3" fmla="*/ 55137 w 952867"/>
                  <a:gd name="connsiteY3" fmla="*/ 1192109 h 1195937"/>
                  <a:gd name="connsiteX4" fmla="*/ 19418 w 952867"/>
                  <a:gd name="connsiteY4" fmla="*/ 1133768 h 1195937"/>
                  <a:gd name="connsiteX5" fmla="*/ 67043 w 952867"/>
                  <a:gd name="connsiteY5" fmla="*/ 886118 h 1195937"/>
                  <a:gd name="connsiteX6" fmla="*/ 529005 w 952867"/>
                  <a:gd name="connsiteY6" fmla="*/ 420584 h 1195937"/>
                  <a:gd name="connsiteX7" fmla="*/ 952867 w 952867"/>
                  <a:gd name="connsiteY7" fmla="*/ 0 h 11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867" h="1195937">
                    <a:moveTo>
                      <a:pt x="952867" y="0"/>
                    </a:moveTo>
                    <a:lnTo>
                      <a:pt x="952867" y="309011"/>
                    </a:lnTo>
                    <a:lnTo>
                      <a:pt x="59483" y="1195937"/>
                    </a:lnTo>
                    <a:lnTo>
                      <a:pt x="55137" y="1192109"/>
                    </a:lnTo>
                    <a:cubicBezTo>
                      <a:pt x="40849" y="1174845"/>
                      <a:pt x="28943" y="1155199"/>
                      <a:pt x="19418" y="1133768"/>
                    </a:cubicBezTo>
                    <a:cubicBezTo>
                      <a:pt x="-18682" y="1048043"/>
                      <a:pt x="368" y="952793"/>
                      <a:pt x="67043" y="886118"/>
                    </a:cubicBezTo>
                    <a:cubicBezTo>
                      <a:pt x="219443" y="728956"/>
                      <a:pt x="374224" y="574174"/>
                      <a:pt x="529005" y="420584"/>
                    </a:cubicBezTo>
                    <a:lnTo>
                      <a:pt x="952867" y="0"/>
                    </a:lnTo>
                    <a:close/>
                  </a:path>
                </a:pathLst>
              </a:custGeom>
              <a:gr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grpSp>
        <p:sp>
          <p:nvSpPr>
            <p:cNvPr id="11" name="Pentagon 138">
              <a:extLst>
                <a:ext uri="{FF2B5EF4-FFF2-40B4-BE49-F238E27FC236}">
                  <a16:creationId xmlns:a16="http://schemas.microsoft.com/office/drawing/2014/main" id="{0C5A9F9A-8FE6-13ED-1F3C-DEDEE2500BF3}"/>
                </a:ext>
              </a:extLst>
            </p:cNvPr>
            <p:cNvSpPr/>
            <p:nvPr/>
          </p:nvSpPr>
          <p:spPr bwMode="gray">
            <a:xfrm>
              <a:off x="-651509" y="1941892"/>
              <a:ext cx="3634661" cy="1366412"/>
            </a:xfrm>
            <a:prstGeom prst="homePlate">
              <a:avLst/>
            </a:prstGeom>
            <a:gr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da-DK" sz="1800" b="1">
                  <a:solidFill>
                    <a:schemeClr val="bg1"/>
                  </a:solidFill>
                </a:rPr>
                <a:t>Right to Food</a:t>
              </a:r>
            </a:p>
            <a:p>
              <a:pPr algn="ctr">
                <a:lnSpc>
                  <a:spcPct val="106000"/>
                </a:lnSpc>
                <a:buFont typeface="Wingdings 2" pitchFamily="18" charset="2"/>
                <a:buNone/>
              </a:pPr>
              <a:r>
                <a:rPr lang="da-DK" sz="1800" b="1">
                  <a:solidFill>
                    <a:schemeClr val="bg1"/>
                  </a:solidFill>
                </a:rPr>
                <a:t> </a:t>
              </a:r>
              <a:r>
                <a:rPr lang="en-GB" b="1" i="1" kern="100" noProof="1">
                  <a:solidFill>
                    <a:schemeClr val="bg1"/>
                  </a:solidFill>
                  <a:latin typeface="Boston Black"/>
                  <a:cs typeface="Times New Roman"/>
                </a:rPr>
                <a:t>Legal obligation/entitlement </a:t>
              </a:r>
              <a:endParaRPr lang="en-GB" sz="1800" b="1">
                <a:solidFill>
                  <a:schemeClr val="bg1"/>
                </a:solidFill>
              </a:endParaRPr>
            </a:p>
          </p:txBody>
        </p:sp>
        <p:sp>
          <p:nvSpPr>
            <p:cNvPr id="12" name="Chevron 140">
              <a:extLst>
                <a:ext uri="{FF2B5EF4-FFF2-40B4-BE49-F238E27FC236}">
                  <a16:creationId xmlns:a16="http://schemas.microsoft.com/office/drawing/2014/main" id="{13B85B88-07DF-DEA8-E8E6-BE01B442C8B8}"/>
                </a:ext>
              </a:extLst>
            </p:cNvPr>
            <p:cNvSpPr/>
            <p:nvPr/>
          </p:nvSpPr>
          <p:spPr bwMode="gray">
            <a:xfrm>
              <a:off x="2530762" y="1941892"/>
              <a:ext cx="1263460" cy="1366412"/>
            </a:xfrm>
            <a:prstGeom prst="chevron">
              <a:avLst>
                <a:gd name="adj" fmla="val 52469"/>
              </a:avLst>
            </a:prstGeom>
            <a:gr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grpSp>
          <p:nvGrpSpPr>
            <p:cNvPr id="13" name="组合 16">
              <a:extLst>
                <a:ext uri="{FF2B5EF4-FFF2-40B4-BE49-F238E27FC236}">
                  <a16:creationId xmlns:a16="http://schemas.microsoft.com/office/drawing/2014/main" id="{F04AEA3F-F378-FC14-613A-9EBF0E5100F4}"/>
                </a:ext>
              </a:extLst>
            </p:cNvPr>
            <p:cNvGrpSpPr/>
            <p:nvPr/>
          </p:nvGrpSpPr>
          <p:grpSpPr>
            <a:xfrm flipH="1">
              <a:off x="3999979" y="4331126"/>
              <a:ext cx="4445731" cy="1366412"/>
              <a:chOff x="3018473" y="4229651"/>
              <a:chExt cx="4445731" cy="1366412"/>
            </a:xfrm>
            <a:grpFill/>
          </p:grpSpPr>
          <p:sp>
            <p:nvSpPr>
              <p:cNvPr id="14" name="Pentagon 138">
                <a:extLst>
                  <a:ext uri="{FF2B5EF4-FFF2-40B4-BE49-F238E27FC236}">
                    <a16:creationId xmlns:a16="http://schemas.microsoft.com/office/drawing/2014/main" id="{D24E60CF-C5F8-FA03-6BFF-3E21B3EB4CC5}"/>
                  </a:ext>
                </a:extLst>
              </p:cNvPr>
              <p:cNvSpPr/>
              <p:nvPr/>
            </p:nvSpPr>
            <p:spPr bwMode="gray">
              <a:xfrm>
                <a:off x="3018473" y="4229651"/>
                <a:ext cx="3634661" cy="1366412"/>
              </a:xfrm>
              <a:prstGeom prst="homePlate">
                <a:avLst/>
              </a:prstGeom>
              <a:gr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da-DK" sz="1800" b="1">
                    <a:solidFill>
                      <a:schemeClr val="bg1"/>
                    </a:solidFill>
                  </a:rPr>
                  <a:t>Food Secu</a:t>
                </a:r>
                <a:r>
                  <a:rPr lang="da-DK" b="1">
                    <a:solidFill>
                      <a:schemeClr val="bg1"/>
                    </a:solidFill>
                  </a:rPr>
                  <a:t>rity </a:t>
                </a:r>
              </a:p>
              <a:p>
                <a:pPr algn="ctr">
                  <a:lnSpc>
                    <a:spcPct val="106000"/>
                  </a:lnSpc>
                  <a:buFont typeface="Wingdings 2" pitchFamily="18" charset="2"/>
                  <a:buNone/>
                </a:pPr>
                <a:r>
                  <a:rPr lang="en-GB" b="1" i="1" kern="100" noProof="1">
                    <a:solidFill>
                      <a:schemeClr val="bg1"/>
                    </a:solidFill>
                    <a:latin typeface="Boston Black"/>
                    <a:cs typeface="Times New Roman"/>
                  </a:rPr>
                  <a:t>State of being/situation</a:t>
                </a:r>
                <a:endParaRPr lang="en-GB" sz="1800" b="1">
                  <a:solidFill>
                    <a:schemeClr val="bg1"/>
                  </a:solidFill>
                </a:endParaRPr>
              </a:p>
            </p:txBody>
          </p:sp>
          <p:sp>
            <p:nvSpPr>
              <p:cNvPr id="15" name="Chevron 140">
                <a:extLst>
                  <a:ext uri="{FF2B5EF4-FFF2-40B4-BE49-F238E27FC236}">
                    <a16:creationId xmlns:a16="http://schemas.microsoft.com/office/drawing/2014/main" id="{687806B8-348B-5096-3E37-F3DCC1F07449}"/>
                  </a:ext>
                </a:extLst>
              </p:cNvPr>
              <p:cNvSpPr/>
              <p:nvPr/>
            </p:nvSpPr>
            <p:spPr bwMode="gray">
              <a:xfrm>
                <a:off x="6200744" y="4229651"/>
                <a:ext cx="1263460" cy="1366412"/>
              </a:xfrm>
              <a:prstGeom prst="chevron">
                <a:avLst>
                  <a:gd name="adj" fmla="val 52469"/>
                </a:avLst>
              </a:prstGeom>
              <a:grp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grpSp>
      </p:grpSp>
      <p:cxnSp>
        <p:nvCxnSpPr>
          <p:cNvPr id="8" name="Connecteur droit avec flèche 5">
            <a:extLst>
              <a:ext uri="{FF2B5EF4-FFF2-40B4-BE49-F238E27FC236}">
                <a16:creationId xmlns:a16="http://schemas.microsoft.com/office/drawing/2014/main" id="{DD198BB7-4F97-BE3E-C3E7-394AE0FB2A18}"/>
              </a:ext>
            </a:extLst>
          </p:cNvPr>
          <p:cNvCxnSpPr/>
          <p:nvPr/>
        </p:nvCxnSpPr>
        <p:spPr>
          <a:xfrm flipV="1">
            <a:off x="364382" y="2108242"/>
            <a:ext cx="7295383" cy="44716"/>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50350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97980-9305-AAB1-3896-A4C92024A7CE}"/>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46C60AB6-6E65-904C-9319-7C0A91F7CE67}"/>
              </a:ext>
            </a:extLst>
          </p:cNvPr>
          <p:cNvSpPr txBox="1"/>
          <p:nvPr/>
        </p:nvSpPr>
        <p:spPr>
          <a:xfrm>
            <a:off x="609081" y="1155514"/>
            <a:ext cx="10291274" cy="5239255"/>
          </a:xfrm>
          <a:prstGeom prst="rect">
            <a:avLst/>
          </a:prstGeom>
        </p:spPr>
        <p:txBody>
          <a:bodyPr vert="horz" wrap="square" lIns="0" tIns="67945" rIns="0" bIns="0" rtlCol="0" anchor="t">
            <a:spAutoFit/>
          </a:bodyPr>
          <a:lstStyle/>
          <a:p>
            <a:pPr marL="12700" marR="5080"/>
            <a:r>
              <a:rPr lang="en-US" sz="3200" b="1" kern="100">
                <a:solidFill>
                  <a:srgbClr val="234747"/>
                </a:solidFill>
                <a:latin typeface="Boston Black"/>
                <a:cs typeface="Times New Roman"/>
              </a:rPr>
              <a:t>The Right to Food is all about two words</a:t>
            </a:r>
            <a:endParaRPr lang="en-GB" sz="2400" noProof="1">
              <a:latin typeface="Boston Black" panose="00000900000000000000"/>
            </a:endParaRPr>
          </a:p>
          <a:p>
            <a:pPr marL="12700" marR="5080"/>
            <a:endParaRPr lang="en-GB" sz="2400" noProof="1">
              <a:latin typeface="Boston Black" panose="00000900000000000000"/>
            </a:endParaRPr>
          </a:p>
          <a:p>
            <a:pPr marL="12700" marR="5080"/>
            <a:r>
              <a:rPr lang="en-GB" sz="2800" b="1" i="1" noProof="1">
                <a:solidFill>
                  <a:srgbClr val="1A7074"/>
                </a:solidFill>
                <a:latin typeface="Boston Black" panose="00000900000000000000"/>
              </a:rPr>
              <a:t>         </a:t>
            </a:r>
          </a:p>
          <a:p>
            <a:pPr marL="12700" marR="5080"/>
            <a:r>
              <a:rPr lang="en-GB" sz="2800" b="1" i="1" noProof="1">
                <a:solidFill>
                  <a:srgbClr val="1A7074"/>
                </a:solidFill>
                <a:latin typeface="Boston Black" panose="00000900000000000000"/>
              </a:rPr>
              <a:t>         Dignity</a:t>
            </a:r>
          </a:p>
          <a:p>
            <a:pPr marL="12700" marR="5080"/>
            <a:endParaRPr lang="en-GB" sz="2800" b="1" noProof="1">
              <a:solidFill>
                <a:schemeClr val="tx2">
                  <a:lumMod val="75000"/>
                  <a:lumOff val="25000"/>
                </a:schemeClr>
              </a:solidFill>
              <a:latin typeface="Boston Black" panose="00000900000000000000"/>
            </a:endParaRPr>
          </a:p>
          <a:p>
            <a:pPr marL="12700" marR="5080"/>
            <a:r>
              <a:rPr lang="en-GB" sz="2800" noProof="1">
                <a:latin typeface="Boston Black" panose="00000900000000000000"/>
              </a:rPr>
              <a:t>The right to food ensures access to food in a way that respects people’s self-worth, not as charity. </a:t>
            </a:r>
          </a:p>
          <a:p>
            <a:pPr marL="12700" marR="5080"/>
            <a:endParaRPr lang="en-GB" sz="2800" noProof="1">
              <a:latin typeface="Boston Black" panose="00000900000000000000"/>
            </a:endParaRPr>
          </a:p>
          <a:p>
            <a:pPr marL="12700" marR="5080"/>
            <a:endParaRPr lang="en-GB" sz="2800" b="1" i="1" noProof="1">
              <a:solidFill>
                <a:srgbClr val="1A7074"/>
              </a:solidFill>
              <a:latin typeface="Boston Black" panose="00000900000000000000"/>
            </a:endParaRPr>
          </a:p>
          <a:p>
            <a:pPr marL="12700" marR="5080"/>
            <a:r>
              <a:rPr lang="en-GB" sz="2800" b="1" i="1" noProof="1">
                <a:solidFill>
                  <a:srgbClr val="1A7074"/>
                </a:solidFill>
                <a:latin typeface="Boston Black" panose="00000900000000000000"/>
              </a:rPr>
              <a:t>         Entitlement</a:t>
            </a:r>
          </a:p>
          <a:p>
            <a:pPr marL="12700" marR="5080"/>
            <a:endParaRPr lang="en-GB" sz="2800" b="1" noProof="1">
              <a:solidFill>
                <a:schemeClr val="tx2">
                  <a:lumMod val="75000"/>
                  <a:lumOff val="25000"/>
                </a:schemeClr>
              </a:solidFill>
              <a:latin typeface="Boston Black" panose="00000900000000000000"/>
            </a:endParaRPr>
          </a:p>
          <a:p>
            <a:pPr marL="12700" marR="5080"/>
            <a:r>
              <a:rPr lang="en-GB" sz="2800" noProof="1">
                <a:latin typeface="Boston Black" panose="00000900000000000000"/>
              </a:rPr>
              <a:t>It gives individuals a legal claim to food, making it a State’s obligation. </a:t>
            </a:r>
          </a:p>
        </p:txBody>
      </p:sp>
      <p:sp>
        <p:nvSpPr>
          <p:cNvPr id="11" name="CuadroTexto 10">
            <a:extLst>
              <a:ext uri="{FF2B5EF4-FFF2-40B4-BE49-F238E27FC236}">
                <a16:creationId xmlns:a16="http://schemas.microsoft.com/office/drawing/2014/main" id="{850777C6-4225-7EC0-2ADD-D4F6EC416976}"/>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FFC30683-E71B-24BD-C36C-913C08048BB1}"/>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8DF5B261-6564-76BC-9210-C67668DE1C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35C23425-F467-2928-5F34-E74EE2EA20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219BA862-930E-989C-EA47-E79AA612F1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cxnSp>
        <p:nvCxnSpPr>
          <p:cNvPr id="3" name="Connecteur droit avec flèche 2">
            <a:extLst>
              <a:ext uri="{FF2B5EF4-FFF2-40B4-BE49-F238E27FC236}">
                <a16:creationId xmlns:a16="http://schemas.microsoft.com/office/drawing/2014/main" id="{2C798B56-1400-5329-DA00-6E399724AEAA}"/>
              </a:ext>
            </a:extLst>
          </p:cNvPr>
          <p:cNvCxnSpPr>
            <a:cxnSpLocks/>
          </p:cNvCxnSpPr>
          <p:nvPr/>
        </p:nvCxnSpPr>
        <p:spPr>
          <a:xfrm>
            <a:off x="609081" y="1948788"/>
            <a:ext cx="7446348" cy="0"/>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8" name="Graphique 7" descr="Index pointant vers la droite vu du côté du dos de la main contour">
            <a:extLst>
              <a:ext uri="{FF2B5EF4-FFF2-40B4-BE49-F238E27FC236}">
                <a16:creationId xmlns:a16="http://schemas.microsoft.com/office/drawing/2014/main" id="{62ED172C-4DBB-6E09-3971-911E505E8A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081" y="2435858"/>
            <a:ext cx="662095" cy="662095"/>
          </a:xfrm>
          <a:prstGeom prst="rect">
            <a:avLst/>
          </a:prstGeom>
        </p:spPr>
      </p:pic>
      <p:pic>
        <p:nvPicPr>
          <p:cNvPr id="9" name="Graphique 8" descr="Index pointant vers la droite vu du côté du dos de la main contour">
            <a:extLst>
              <a:ext uri="{FF2B5EF4-FFF2-40B4-BE49-F238E27FC236}">
                <a16:creationId xmlns:a16="http://schemas.microsoft.com/office/drawing/2014/main" id="{009FA642-FBC7-C5F2-6952-2B839A1D71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081" y="4973220"/>
            <a:ext cx="662095" cy="662095"/>
          </a:xfrm>
          <a:prstGeom prst="rect">
            <a:avLst/>
          </a:prstGeom>
        </p:spPr>
      </p:pic>
    </p:spTree>
    <p:extLst>
      <p:ext uri="{BB962C8B-B14F-4D97-AF65-F5344CB8AC3E}">
        <p14:creationId xmlns:p14="http://schemas.microsoft.com/office/powerpoint/2010/main" val="68256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9D172-DB99-D9D6-E1D6-151E2F3990D2}"/>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F056597A-B3D5-2E00-3533-A7A60119005E}"/>
              </a:ext>
            </a:extLst>
          </p:cNvPr>
          <p:cNvSpPr txBox="1"/>
          <p:nvPr/>
        </p:nvSpPr>
        <p:spPr>
          <a:xfrm>
            <a:off x="476216" y="1155910"/>
            <a:ext cx="11239568" cy="1268937"/>
          </a:xfrm>
          <a:prstGeom prst="rect">
            <a:avLst/>
          </a:prstGeom>
        </p:spPr>
        <p:txBody>
          <a:bodyPr vert="horz" wrap="square" lIns="0" tIns="67945" rIns="0" bIns="0" rtlCol="0" anchor="t">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00" cap="none" spc="0" normalizeH="0" baseline="0" noProof="0">
                <a:ln>
                  <a:noFill/>
                </a:ln>
                <a:solidFill>
                  <a:srgbClr val="234747"/>
                </a:solidFill>
                <a:effectLst/>
                <a:uLnTx/>
                <a:uFillTx/>
                <a:latin typeface="Boston Black" panose="00000900000000000000"/>
                <a:cs typeface="Segoe UI"/>
              </a:rPr>
              <a:t>Human Rights Principles</a:t>
            </a:r>
            <a:endParaRPr kumimoji="0" lang="en-US" sz="3200" b="0" i="0" u="none" strike="noStrike" kern="100" cap="none" spc="0" normalizeH="0" baseline="0" noProof="0">
              <a:ln>
                <a:noFill/>
              </a:ln>
              <a:solidFill>
                <a:srgbClr val="000000"/>
              </a:solidFill>
              <a:effectLst/>
              <a:uLnTx/>
              <a:uFillTx/>
              <a:latin typeface="Boston Black" panose="00000900000000000000"/>
              <a:cs typeface="Segoe UI"/>
            </a:endParaRPr>
          </a:p>
          <a:p>
            <a:pPr marL="12700" marR="5080"/>
            <a:r>
              <a:rPr lang="en-US">
                <a:solidFill>
                  <a:srgbClr val="197074"/>
                </a:solidFill>
                <a:latin typeface="Boston Black" panose="00000900000000000000"/>
              </a:rPr>
              <a:t>Rights-based principles to guide legislative and policy development and implementation</a:t>
            </a: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NL" sz="2800" b="0" i="0" u="none" strike="noStrike" kern="100" cap="none" spc="0" normalizeH="0" baseline="0" noProof="0">
                <a:ln>
                  <a:noFill/>
                </a:ln>
                <a:solidFill>
                  <a:srgbClr val="387C7F"/>
                </a:solidFill>
                <a:effectLst/>
                <a:uLnTx/>
                <a:uFillTx/>
                <a:latin typeface="Aptos"/>
                <a:ea typeface="+mn-ea"/>
                <a:cs typeface="Segoe UI"/>
              </a:rPr>
              <a:t> </a:t>
            </a:r>
            <a:endParaRPr kumimoji="0" lang="en-GB" sz="2800" b="0" i="0" u="none" strike="noStrike" kern="100" cap="none" spc="0" normalizeH="0" baseline="0" noProof="0">
              <a:ln>
                <a:noFill/>
              </a:ln>
              <a:solidFill>
                <a:srgbClr val="387C7F"/>
              </a:solidFill>
              <a:effectLst/>
              <a:uLnTx/>
              <a:uFillTx/>
              <a:latin typeface="Aptos"/>
              <a:ea typeface="+mn-ea"/>
              <a:cs typeface="Segoe UI"/>
            </a:endParaRPr>
          </a:p>
        </p:txBody>
      </p:sp>
      <p:sp>
        <p:nvSpPr>
          <p:cNvPr id="11" name="CuadroTexto 10">
            <a:extLst>
              <a:ext uri="{FF2B5EF4-FFF2-40B4-BE49-F238E27FC236}">
                <a16:creationId xmlns:a16="http://schemas.microsoft.com/office/drawing/2014/main" id="{73B01A0E-1027-B748-8F75-EC4C4B64D55E}"/>
              </a:ext>
            </a:extLst>
          </p:cNvPr>
          <p:cNvSpPr txBox="1"/>
          <p:nvPr/>
        </p:nvSpPr>
        <p:spPr>
          <a:xfrm>
            <a:off x="8953500" y="8610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D73DACEB-8FFD-2B21-1D8B-42DD02CCB0AA}"/>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8412191F-8EC4-CE6B-C84C-D6D36D15A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C714D06E-965D-F945-10C5-DBA90F409C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97FA905D-184A-246A-FD2D-91C7F1FE4B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
        <p:nvSpPr>
          <p:cNvPr id="3" name="TextBox 2">
            <a:extLst>
              <a:ext uri="{FF2B5EF4-FFF2-40B4-BE49-F238E27FC236}">
                <a16:creationId xmlns:a16="http://schemas.microsoft.com/office/drawing/2014/main" id="{66C1337F-0E4B-96DC-F833-657B089A14A2}"/>
              </a:ext>
            </a:extLst>
          </p:cNvPr>
          <p:cNvSpPr txBox="1"/>
          <p:nvPr/>
        </p:nvSpPr>
        <p:spPr>
          <a:xfrm>
            <a:off x="5935493" y="2763401"/>
            <a:ext cx="583433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87C7F"/>
                </a:solidFill>
                <a:effectLst/>
                <a:uLnTx/>
                <a:uFillTx/>
                <a:latin typeface="Boston Black" panose="00000900000000000000"/>
              </a:rPr>
              <a:t>P</a:t>
            </a:r>
            <a:r>
              <a:rPr kumimoji="0" lang="en-US" sz="2800" b="0" i="0" u="none" strike="noStrike" kern="1200" cap="none" spc="0" normalizeH="0" baseline="0" noProof="0">
                <a:ln>
                  <a:noFill/>
                </a:ln>
                <a:solidFill>
                  <a:prstClr val="black"/>
                </a:solidFill>
                <a:effectLst/>
                <a:uLnTx/>
                <a:uFillTx/>
                <a:latin typeface="Boston Black" panose="00000900000000000000"/>
              </a:rPr>
              <a:t>articipation and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87C7F"/>
                </a:solidFill>
                <a:effectLst/>
                <a:uLnTx/>
                <a:uFillTx/>
                <a:latin typeface="Boston Black" panose="00000900000000000000"/>
              </a:rPr>
              <a:t>A</a:t>
            </a:r>
            <a:r>
              <a:rPr kumimoji="0" lang="en-US" sz="2800" b="0" i="0" u="none" strike="noStrike" kern="1200" cap="none" spc="0" normalizeH="0" baseline="0" noProof="0">
                <a:ln>
                  <a:noFill/>
                </a:ln>
                <a:solidFill>
                  <a:prstClr val="black"/>
                </a:solidFill>
                <a:effectLst/>
                <a:uLnTx/>
                <a:uFillTx/>
                <a:latin typeface="Boston Black" panose="00000900000000000000"/>
              </a:rPr>
              <a:t>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87C7F"/>
                </a:solidFill>
                <a:effectLst/>
                <a:uLnTx/>
                <a:uFillTx/>
                <a:latin typeface="Boston Black" panose="00000900000000000000"/>
              </a:rPr>
              <a:t>N</a:t>
            </a:r>
            <a:r>
              <a:rPr kumimoji="0" lang="en-US" sz="2800" b="0" i="0" u="none" strike="noStrike" kern="1200" cap="none" spc="0" normalizeH="0" baseline="0" noProof="0">
                <a:ln>
                  <a:noFill/>
                </a:ln>
                <a:solidFill>
                  <a:prstClr val="black"/>
                </a:solidFill>
                <a:effectLst/>
                <a:uLnTx/>
                <a:uFillTx/>
                <a:latin typeface="Boston Black" panose="00000900000000000000"/>
              </a:rPr>
              <a:t>on-discrimination and Equality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87C7F"/>
                </a:solidFill>
                <a:effectLst/>
                <a:uLnTx/>
                <a:uFillTx/>
                <a:latin typeface="Boston Black" panose="00000900000000000000"/>
              </a:rPr>
              <a:t>T</a:t>
            </a:r>
            <a:r>
              <a:rPr kumimoji="0" lang="en-US" sz="2800" b="0" i="0" u="none" strike="noStrike" kern="1200" cap="none" spc="0" normalizeH="0" baseline="0" noProof="0">
                <a:ln>
                  <a:noFill/>
                </a:ln>
                <a:solidFill>
                  <a:prstClr val="black"/>
                </a:solidFill>
                <a:effectLst/>
                <a:uLnTx/>
                <a:uFillTx/>
                <a:latin typeface="Boston Black" panose="00000900000000000000"/>
              </a:rPr>
              <a:t>ransparency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87C7F"/>
                </a:solidFill>
                <a:effectLst/>
                <a:uLnTx/>
                <a:uFillTx/>
                <a:latin typeface="Boston Black" panose="00000900000000000000"/>
              </a:rPr>
              <a:t>H</a:t>
            </a:r>
            <a:r>
              <a:rPr kumimoji="0" lang="en-US" sz="2800" b="0" i="0" u="none" strike="noStrike" kern="1200" cap="none" spc="0" normalizeH="0" baseline="0" noProof="0">
                <a:ln>
                  <a:noFill/>
                </a:ln>
                <a:solidFill>
                  <a:prstClr val="black"/>
                </a:solidFill>
                <a:effectLst/>
                <a:uLnTx/>
                <a:uFillTx/>
                <a:latin typeface="Boston Black" panose="00000900000000000000"/>
              </a:rPr>
              <a:t>uman dignity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87C7F"/>
                </a:solidFill>
                <a:effectLst/>
                <a:uLnTx/>
                <a:uFillTx/>
                <a:latin typeface="Boston Black" panose="00000900000000000000"/>
              </a:rPr>
              <a:t>E</a:t>
            </a:r>
            <a:r>
              <a:rPr kumimoji="0" lang="en-US" sz="2800" b="0" i="0" u="none" strike="noStrike" kern="1200" cap="none" spc="0" normalizeH="0" baseline="0" noProof="0">
                <a:ln>
                  <a:noFill/>
                </a:ln>
                <a:solidFill>
                  <a:prstClr val="black"/>
                </a:solidFill>
                <a:effectLst/>
                <a:uLnTx/>
                <a:uFillTx/>
                <a:latin typeface="Boston Black" panose="00000900000000000000"/>
              </a:rPr>
              <a:t>mpowerment and Agency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87C7F"/>
                </a:solidFill>
                <a:effectLst/>
                <a:uLnTx/>
                <a:uFillTx/>
                <a:latin typeface="Boston Black" panose="00000900000000000000"/>
              </a:rPr>
              <a:t>R</a:t>
            </a:r>
            <a:r>
              <a:rPr kumimoji="0" lang="en-US" sz="2800" b="0" i="0" u="none" strike="noStrike" kern="1200" cap="none" spc="0" normalizeH="0" baseline="0" noProof="0">
                <a:ln>
                  <a:noFill/>
                </a:ln>
                <a:solidFill>
                  <a:prstClr val="black"/>
                </a:solidFill>
                <a:effectLst/>
                <a:uLnTx/>
                <a:uFillTx/>
                <a:latin typeface="Boston Black" panose="00000900000000000000"/>
              </a:rPr>
              <a:t>ule of law</a:t>
            </a:r>
          </a:p>
        </p:txBody>
      </p:sp>
      <p:pic>
        <p:nvPicPr>
          <p:cNvPr id="6" name="Picture 5" descr="A person holding baskets of food&#10;&#10;Description automatically generated">
            <a:extLst>
              <a:ext uri="{FF2B5EF4-FFF2-40B4-BE49-F238E27FC236}">
                <a16:creationId xmlns:a16="http://schemas.microsoft.com/office/drawing/2014/main" id="{3AB8B3D8-AED0-2908-0FE6-82C8529D5DCE}"/>
              </a:ext>
            </a:extLst>
          </p:cNvPr>
          <p:cNvPicPr>
            <a:picLocks noChangeAspect="1"/>
          </p:cNvPicPr>
          <p:nvPr/>
        </p:nvPicPr>
        <p:blipFill>
          <a:blip r:embed="rId6">
            <a:alphaModFix amt="25000"/>
          </a:blip>
          <a:stretch>
            <a:fillRect/>
          </a:stretch>
        </p:blipFill>
        <p:spPr>
          <a:xfrm>
            <a:off x="925897" y="2741564"/>
            <a:ext cx="3984431" cy="3837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Connecteur droit avec flèche 5">
            <a:extLst>
              <a:ext uri="{FF2B5EF4-FFF2-40B4-BE49-F238E27FC236}">
                <a16:creationId xmlns:a16="http://schemas.microsoft.com/office/drawing/2014/main" id="{48FFD3A7-73D7-4F0B-92DB-11241B02EB5E}"/>
              </a:ext>
            </a:extLst>
          </p:cNvPr>
          <p:cNvCxnSpPr>
            <a:cxnSpLocks/>
          </p:cNvCxnSpPr>
          <p:nvPr/>
        </p:nvCxnSpPr>
        <p:spPr>
          <a:xfrm>
            <a:off x="402122" y="2241695"/>
            <a:ext cx="11053545" cy="0"/>
          </a:xfrm>
          <a:prstGeom prst="straightConnector1">
            <a:avLst/>
          </a:prstGeom>
          <a:ln>
            <a:solidFill>
              <a:srgbClr val="FFC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78029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9628E-19D0-ECCA-9393-124B9E7B9A6E}"/>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1E1EB1D3-01B6-CA93-CE29-B721B51FC3A3}"/>
              </a:ext>
            </a:extLst>
          </p:cNvPr>
          <p:cNvSpPr txBox="1"/>
          <p:nvPr/>
        </p:nvSpPr>
        <p:spPr>
          <a:xfrm>
            <a:off x="609081" y="1126623"/>
            <a:ext cx="3999495" cy="1545936"/>
          </a:xfrm>
          <a:prstGeom prst="rect">
            <a:avLst/>
          </a:prstGeom>
        </p:spPr>
        <p:txBody>
          <a:bodyPr vert="horz" wrap="square" lIns="0" tIns="67945" rIns="0" bIns="0" rtlCol="0" anchor="t">
            <a:spAutoFit/>
          </a:bodyPr>
          <a:lstStyle/>
          <a:p>
            <a:pPr marL="12700" marR="5080"/>
            <a:r>
              <a:rPr lang="en-US" sz="3200" b="1" kern="100">
                <a:solidFill>
                  <a:srgbClr val="234747"/>
                </a:solidFill>
                <a:latin typeface="Aptos"/>
                <a:cs typeface="Times New Roman"/>
              </a:rPr>
              <a:t>Rights Holders</a:t>
            </a:r>
          </a:p>
          <a:p>
            <a:pPr marL="12700" marR="5080"/>
            <a:r>
              <a:rPr lang="en-US" sz="3200" kern="100">
                <a:solidFill>
                  <a:srgbClr val="234747"/>
                </a:solidFill>
                <a:latin typeface="apthos"/>
                <a:cs typeface="Times New Roman"/>
              </a:rPr>
              <a:t>(including groups in vulnerable situations)</a:t>
            </a:r>
          </a:p>
        </p:txBody>
      </p:sp>
      <p:sp>
        <p:nvSpPr>
          <p:cNvPr id="11" name="CuadroTexto 10">
            <a:extLst>
              <a:ext uri="{FF2B5EF4-FFF2-40B4-BE49-F238E27FC236}">
                <a16:creationId xmlns:a16="http://schemas.microsoft.com/office/drawing/2014/main" id="{EC787993-96B4-4CBF-7C4C-A4029B7A1621}"/>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7DBCBD0B-5B74-D1EC-4109-24F5EA571E24}"/>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E33035F3-D704-D1EE-79EB-EAD2199BC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E3F6021C-735A-9501-32DF-7338CB9F43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D8C679A3-DF8A-B2AE-22F2-5A81855B37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
        <p:nvSpPr>
          <p:cNvPr id="6" name="object 7">
            <a:extLst>
              <a:ext uri="{FF2B5EF4-FFF2-40B4-BE49-F238E27FC236}">
                <a16:creationId xmlns:a16="http://schemas.microsoft.com/office/drawing/2014/main" id="{14914F26-B484-1D50-DAEF-E6DD50491008}"/>
              </a:ext>
            </a:extLst>
          </p:cNvPr>
          <p:cNvSpPr txBox="1"/>
          <p:nvPr/>
        </p:nvSpPr>
        <p:spPr>
          <a:xfrm>
            <a:off x="6181961" y="1126623"/>
            <a:ext cx="3999495" cy="561051"/>
          </a:xfrm>
          <a:prstGeom prst="rect">
            <a:avLst/>
          </a:prstGeom>
        </p:spPr>
        <p:txBody>
          <a:bodyPr vert="horz" wrap="square" lIns="0" tIns="67945" rIns="0" bIns="0" rtlCol="0" anchor="t">
            <a:spAutoFit/>
          </a:bodyPr>
          <a:lstStyle/>
          <a:p>
            <a:pPr marL="12700" marR="5080"/>
            <a:r>
              <a:rPr lang="en-US" sz="3200" b="1" kern="100">
                <a:solidFill>
                  <a:srgbClr val="234747"/>
                </a:solidFill>
                <a:latin typeface="Aptos"/>
                <a:cs typeface="Times New Roman"/>
              </a:rPr>
              <a:t>Duty Bearers</a:t>
            </a:r>
          </a:p>
        </p:txBody>
      </p:sp>
      <p:sp>
        <p:nvSpPr>
          <p:cNvPr id="7" name="Freeform 9" descr="Un dibujo de un grupo de personas en una montaña  Descripción generada automáticamente con confianza media">
            <a:extLst>
              <a:ext uri="{FF2B5EF4-FFF2-40B4-BE49-F238E27FC236}">
                <a16:creationId xmlns:a16="http://schemas.microsoft.com/office/drawing/2014/main" id="{3ECF548A-8794-9D5A-0F40-A5B7F7BA2798}"/>
              </a:ext>
            </a:extLst>
          </p:cNvPr>
          <p:cNvSpPr/>
          <p:nvPr/>
        </p:nvSpPr>
        <p:spPr>
          <a:xfrm>
            <a:off x="609081" y="2754785"/>
            <a:ext cx="1126472" cy="1273260"/>
          </a:xfrm>
          <a:custGeom>
            <a:avLst/>
            <a:gdLst/>
            <a:ahLst/>
            <a:cxnLst/>
            <a:rect l="l" t="t" r="r" b="b"/>
            <a:pathLst>
              <a:path w="2223564" h="2467782">
                <a:moveTo>
                  <a:pt x="0" y="0"/>
                </a:moveTo>
                <a:lnTo>
                  <a:pt x="2223564" y="0"/>
                </a:lnTo>
                <a:lnTo>
                  <a:pt x="2223564" y="2467782"/>
                </a:lnTo>
                <a:lnTo>
                  <a:pt x="0" y="246778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8" name="Freeform 8" descr="Imagen que contiene persona, mujer, parado, sostener  Descripción generada automáticamente">
            <a:extLst>
              <a:ext uri="{FF2B5EF4-FFF2-40B4-BE49-F238E27FC236}">
                <a16:creationId xmlns:a16="http://schemas.microsoft.com/office/drawing/2014/main" id="{64C241DF-4481-6415-9195-EA31FAD578FF}"/>
              </a:ext>
            </a:extLst>
          </p:cNvPr>
          <p:cNvSpPr/>
          <p:nvPr/>
        </p:nvSpPr>
        <p:spPr>
          <a:xfrm>
            <a:off x="609082" y="4185442"/>
            <a:ext cx="1126472" cy="1099790"/>
          </a:xfrm>
          <a:custGeom>
            <a:avLst/>
            <a:gdLst/>
            <a:ahLst/>
            <a:cxnLst/>
            <a:rect l="l" t="t" r="r" b="b"/>
            <a:pathLst>
              <a:path w="2175836" h="2303408">
                <a:moveTo>
                  <a:pt x="0" y="0"/>
                </a:moveTo>
                <a:lnTo>
                  <a:pt x="2175835" y="0"/>
                </a:lnTo>
                <a:lnTo>
                  <a:pt x="2175835" y="2303408"/>
                </a:lnTo>
                <a:lnTo>
                  <a:pt x="0" y="2303408"/>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2" name="Freeform 10" descr="Un grupo de personas alrededor de una mesa con platos de comida  Descripción generada automáticamente con confianza baja">
            <a:extLst>
              <a:ext uri="{FF2B5EF4-FFF2-40B4-BE49-F238E27FC236}">
                <a16:creationId xmlns:a16="http://schemas.microsoft.com/office/drawing/2014/main" id="{3FCB5D8C-4AF8-2A94-8B24-640E585513C1}"/>
              </a:ext>
            </a:extLst>
          </p:cNvPr>
          <p:cNvSpPr/>
          <p:nvPr/>
        </p:nvSpPr>
        <p:spPr>
          <a:xfrm>
            <a:off x="609081" y="5442629"/>
            <a:ext cx="1126472" cy="1257187"/>
          </a:xfrm>
          <a:custGeom>
            <a:avLst/>
            <a:gdLst/>
            <a:ahLst/>
            <a:cxnLst/>
            <a:rect l="l" t="t" r="r" b="b"/>
            <a:pathLst>
              <a:path w="2176230" h="2499921">
                <a:moveTo>
                  <a:pt x="0" y="0"/>
                </a:moveTo>
                <a:lnTo>
                  <a:pt x="2176230" y="0"/>
                </a:lnTo>
                <a:lnTo>
                  <a:pt x="2176230" y="2499921"/>
                </a:lnTo>
                <a:lnTo>
                  <a:pt x="0" y="2499921"/>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4" name="Freeform 15">
            <a:extLst>
              <a:ext uri="{FF2B5EF4-FFF2-40B4-BE49-F238E27FC236}">
                <a16:creationId xmlns:a16="http://schemas.microsoft.com/office/drawing/2014/main" id="{55A72305-1C8D-2083-A667-F1B871EF43BD}"/>
              </a:ext>
            </a:extLst>
          </p:cNvPr>
          <p:cNvSpPr/>
          <p:nvPr/>
        </p:nvSpPr>
        <p:spPr>
          <a:xfrm>
            <a:off x="6092359" y="1652865"/>
            <a:ext cx="962598" cy="1019694"/>
          </a:xfrm>
          <a:custGeom>
            <a:avLst/>
            <a:gdLst/>
            <a:ahLst/>
            <a:cxnLst/>
            <a:rect l="l" t="t" r="r" b="b"/>
            <a:pathLst>
              <a:path w="1690081" h="1720134">
                <a:moveTo>
                  <a:pt x="0" y="0"/>
                </a:moveTo>
                <a:lnTo>
                  <a:pt x="1690081" y="0"/>
                </a:lnTo>
                <a:lnTo>
                  <a:pt x="1690081" y="1720134"/>
                </a:lnTo>
                <a:lnTo>
                  <a:pt x="0" y="1720134"/>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6" name="Freeform 13">
            <a:extLst>
              <a:ext uri="{FF2B5EF4-FFF2-40B4-BE49-F238E27FC236}">
                <a16:creationId xmlns:a16="http://schemas.microsoft.com/office/drawing/2014/main" id="{861314FA-4D27-0B7A-356C-8D82A0FFDB1C}"/>
              </a:ext>
            </a:extLst>
          </p:cNvPr>
          <p:cNvSpPr/>
          <p:nvPr/>
        </p:nvSpPr>
        <p:spPr>
          <a:xfrm>
            <a:off x="6131066" y="3833802"/>
            <a:ext cx="955525" cy="917313"/>
          </a:xfrm>
          <a:custGeom>
            <a:avLst/>
            <a:gdLst/>
            <a:ahLst/>
            <a:cxnLst/>
            <a:rect l="l" t="t" r="r" b="b"/>
            <a:pathLst>
              <a:path w="1398897" h="1398897">
                <a:moveTo>
                  <a:pt x="0" y="0"/>
                </a:moveTo>
                <a:lnTo>
                  <a:pt x="1398897" y="0"/>
                </a:lnTo>
                <a:lnTo>
                  <a:pt x="1398897" y="1398897"/>
                </a:lnTo>
                <a:lnTo>
                  <a:pt x="0" y="1398897"/>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7" name="Freeform 14">
            <a:extLst>
              <a:ext uri="{FF2B5EF4-FFF2-40B4-BE49-F238E27FC236}">
                <a16:creationId xmlns:a16="http://schemas.microsoft.com/office/drawing/2014/main" id="{17E59ED2-AB4D-96FE-228E-90AC15077810}"/>
              </a:ext>
            </a:extLst>
          </p:cNvPr>
          <p:cNvSpPr/>
          <p:nvPr/>
        </p:nvSpPr>
        <p:spPr>
          <a:xfrm>
            <a:off x="6177184" y="4904867"/>
            <a:ext cx="877124" cy="760730"/>
          </a:xfrm>
          <a:custGeom>
            <a:avLst/>
            <a:gdLst/>
            <a:ahLst/>
            <a:cxnLst/>
            <a:rect l="l" t="t" r="r" b="b"/>
            <a:pathLst>
              <a:path w="1205519" h="1211022">
                <a:moveTo>
                  <a:pt x="0" y="0"/>
                </a:moveTo>
                <a:lnTo>
                  <a:pt x="1205519" y="0"/>
                </a:lnTo>
                <a:lnTo>
                  <a:pt x="1205519" y="1211022"/>
                </a:lnTo>
                <a:lnTo>
                  <a:pt x="0" y="1211022"/>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8" name="Freeform 12">
            <a:extLst>
              <a:ext uri="{FF2B5EF4-FFF2-40B4-BE49-F238E27FC236}">
                <a16:creationId xmlns:a16="http://schemas.microsoft.com/office/drawing/2014/main" id="{559C60F8-34E0-7117-F43A-DD319C2E6309}"/>
              </a:ext>
            </a:extLst>
          </p:cNvPr>
          <p:cNvSpPr/>
          <p:nvPr/>
        </p:nvSpPr>
        <p:spPr>
          <a:xfrm>
            <a:off x="6177184" y="5845658"/>
            <a:ext cx="870700" cy="760731"/>
          </a:xfrm>
          <a:custGeom>
            <a:avLst/>
            <a:gdLst/>
            <a:ahLst/>
            <a:cxnLst/>
            <a:rect l="l" t="t" r="r" b="b"/>
            <a:pathLst>
              <a:path w="1398897" h="1398897">
                <a:moveTo>
                  <a:pt x="0" y="0"/>
                </a:moveTo>
                <a:lnTo>
                  <a:pt x="1398897" y="0"/>
                </a:lnTo>
                <a:lnTo>
                  <a:pt x="1398897" y="1398897"/>
                </a:lnTo>
                <a:lnTo>
                  <a:pt x="0" y="1398897"/>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IT"/>
          </a:p>
        </p:txBody>
      </p:sp>
      <p:sp>
        <p:nvSpPr>
          <p:cNvPr id="19" name="TextBox 18">
            <a:extLst>
              <a:ext uri="{FF2B5EF4-FFF2-40B4-BE49-F238E27FC236}">
                <a16:creationId xmlns:a16="http://schemas.microsoft.com/office/drawing/2014/main" id="{057F2B5D-A95D-90C8-6C95-0F1EFE075E43}"/>
              </a:ext>
            </a:extLst>
          </p:cNvPr>
          <p:cNvSpPr txBox="1"/>
          <p:nvPr/>
        </p:nvSpPr>
        <p:spPr>
          <a:xfrm>
            <a:off x="1902136" y="2969762"/>
            <a:ext cx="3356615" cy="954107"/>
          </a:xfrm>
          <a:prstGeom prst="rect">
            <a:avLst/>
          </a:prstGeom>
          <a:noFill/>
        </p:spPr>
        <p:txBody>
          <a:bodyPr wrap="square" lIns="91440" tIns="45720" rIns="91440" bIns="45720" rtlCol="0" anchor="t">
            <a:spAutoFit/>
          </a:bodyPr>
          <a:lstStyle/>
          <a:p>
            <a:r>
              <a:rPr lang="en-US" sz="2800">
                <a:solidFill>
                  <a:srgbClr val="1A7074"/>
                </a:solidFill>
              </a:rPr>
              <a:t>Producers and </a:t>
            </a:r>
            <a:br>
              <a:rPr lang="en-US" sz="2800">
                <a:solidFill>
                  <a:srgbClr val="1A7074"/>
                </a:solidFill>
              </a:rPr>
            </a:br>
            <a:r>
              <a:rPr lang="en-US" sz="2800">
                <a:solidFill>
                  <a:srgbClr val="1A7074"/>
                </a:solidFill>
              </a:rPr>
              <a:t>rural populations</a:t>
            </a:r>
          </a:p>
        </p:txBody>
      </p:sp>
      <p:sp>
        <p:nvSpPr>
          <p:cNvPr id="20" name="TextBox 19">
            <a:extLst>
              <a:ext uri="{FF2B5EF4-FFF2-40B4-BE49-F238E27FC236}">
                <a16:creationId xmlns:a16="http://schemas.microsoft.com/office/drawing/2014/main" id="{6FEF059B-D69B-68E2-866A-971E049D7401}"/>
              </a:ext>
            </a:extLst>
          </p:cNvPr>
          <p:cNvSpPr txBox="1"/>
          <p:nvPr/>
        </p:nvSpPr>
        <p:spPr>
          <a:xfrm>
            <a:off x="1902136" y="4489505"/>
            <a:ext cx="1990930" cy="523220"/>
          </a:xfrm>
          <a:prstGeom prst="rect">
            <a:avLst/>
          </a:prstGeom>
          <a:noFill/>
        </p:spPr>
        <p:txBody>
          <a:bodyPr wrap="none" rtlCol="0">
            <a:spAutoFit/>
          </a:bodyPr>
          <a:lstStyle/>
          <a:p>
            <a:r>
              <a:rPr lang="en-US" sz="2800">
                <a:solidFill>
                  <a:srgbClr val="1A7074"/>
                </a:solidFill>
              </a:rPr>
              <a:t>Consumers</a:t>
            </a:r>
          </a:p>
        </p:txBody>
      </p:sp>
      <p:sp>
        <p:nvSpPr>
          <p:cNvPr id="21" name="TextBox 20">
            <a:extLst>
              <a:ext uri="{FF2B5EF4-FFF2-40B4-BE49-F238E27FC236}">
                <a16:creationId xmlns:a16="http://schemas.microsoft.com/office/drawing/2014/main" id="{D1237BE7-0323-24A1-BFC9-44BC8FA063C2}"/>
              </a:ext>
            </a:extLst>
          </p:cNvPr>
          <p:cNvSpPr txBox="1"/>
          <p:nvPr/>
        </p:nvSpPr>
        <p:spPr>
          <a:xfrm>
            <a:off x="1902136" y="5648599"/>
            <a:ext cx="4112681" cy="523220"/>
          </a:xfrm>
          <a:prstGeom prst="rect">
            <a:avLst/>
          </a:prstGeom>
          <a:noFill/>
        </p:spPr>
        <p:txBody>
          <a:bodyPr wrap="square" rtlCol="0">
            <a:spAutoFit/>
          </a:bodyPr>
          <a:lstStyle/>
          <a:p>
            <a:r>
              <a:rPr lang="en-US" sz="2800">
                <a:solidFill>
                  <a:srgbClr val="1A7074"/>
                </a:solidFill>
              </a:rPr>
              <a:t>Agrifood systems workers</a:t>
            </a:r>
          </a:p>
        </p:txBody>
      </p:sp>
      <p:sp>
        <p:nvSpPr>
          <p:cNvPr id="22" name="TextBox 21">
            <a:extLst>
              <a:ext uri="{FF2B5EF4-FFF2-40B4-BE49-F238E27FC236}">
                <a16:creationId xmlns:a16="http://schemas.microsoft.com/office/drawing/2014/main" id="{F23BBD1F-152A-6577-43A4-53246215D7FB}"/>
              </a:ext>
            </a:extLst>
          </p:cNvPr>
          <p:cNvSpPr txBox="1"/>
          <p:nvPr/>
        </p:nvSpPr>
        <p:spPr>
          <a:xfrm>
            <a:off x="7565461" y="2010123"/>
            <a:ext cx="3666581" cy="523220"/>
          </a:xfrm>
          <a:prstGeom prst="rect">
            <a:avLst/>
          </a:prstGeom>
          <a:noFill/>
        </p:spPr>
        <p:txBody>
          <a:bodyPr wrap="none" rtlCol="0">
            <a:spAutoFit/>
          </a:bodyPr>
          <a:lstStyle/>
          <a:p>
            <a:r>
              <a:rPr lang="en-US" sz="2800">
                <a:solidFill>
                  <a:srgbClr val="1A7074"/>
                </a:solidFill>
              </a:rPr>
              <a:t>National governments</a:t>
            </a:r>
          </a:p>
        </p:txBody>
      </p:sp>
      <p:sp>
        <p:nvSpPr>
          <p:cNvPr id="23" name="TextBox 22">
            <a:extLst>
              <a:ext uri="{FF2B5EF4-FFF2-40B4-BE49-F238E27FC236}">
                <a16:creationId xmlns:a16="http://schemas.microsoft.com/office/drawing/2014/main" id="{F37CBD1F-0FA3-0D69-41E9-7AE80C5967B0}"/>
              </a:ext>
            </a:extLst>
          </p:cNvPr>
          <p:cNvSpPr txBox="1"/>
          <p:nvPr/>
        </p:nvSpPr>
        <p:spPr>
          <a:xfrm>
            <a:off x="7684627" y="2969280"/>
            <a:ext cx="2502545" cy="523220"/>
          </a:xfrm>
          <a:prstGeom prst="rect">
            <a:avLst/>
          </a:prstGeom>
          <a:noFill/>
        </p:spPr>
        <p:txBody>
          <a:bodyPr wrap="none" lIns="91440" tIns="45720" rIns="91440" bIns="45720" rtlCol="0" anchor="t">
            <a:spAutoFit/>
          </a:bodyPr>
          <a:lstStyle/>
          <a:p>
            <a:r>
              <a:rPr lang="en-US" sz="2800">
                <a:solidFill>
                  <a:srgbClr val="1A7074"/>
                </a:solidFill>
              </a:rPr>
              <a:t>United Nations</a:t>
            </a:r>
          </a:p>
        </p:txBody>
      </p:sp>
      <p:sp>
        <p:nvSpPr>
          <p:cNvPr id="24" name="TextBox 23">
            <a:extLst>
              <a:ext uri="{FF2B5EF4-FFF2-40B4-BE49-F238E27FC236}">
                <a16:creationId xmlns:a16="http://schemas.microsoft.com/office/drawing/2014/main" id="{0AC67F99-F8B3-047A-0C12-A94FC6C3C662}"/>
              </a:ext>
            </a:extLst>
          </p:cNvPr>
          <p:cNvSpPr txBox="1"/>
          <p:nvPr/>
        </p:nvSpPr>
        <p:spPr>
          <a:xfrm>
            <a:off x="7570125" y="3923832"/>
            <a:ext cx="1317668" cy="523220"/>
          </a:xfrm>
          <a:prstGeom prst="rect">
            <a:avLst/>
          </a:prstGeom>
          <a:noFill/>
        </p:spPr>
        <p:txBody>
          <a:bodyPr wrap="none" rtlCol="0">
            <a:spAutoFit/>
          </a:bodyPr>
          <a:lstStyle/>
          <a:p>
            <a:r>
              <a:rPr lang="en-US" sz="2800">
                <a:solidFill>
                  <a:srgbClr val="1A7074"/>
                </a:solidFill>
              </a:rPr>
              <a:t>Donors</a:t>
            </a:r>
          </a:p>
        </p:txBody>
      </p:sp>
      <p:sp>
        <p:nvSpPr>
          <p:cNvPr id="25" name="TextBox 24">
            <a:extLst>
              <a:ext uri="{FF2B5EF4-FFF2-40B4-BE49-F238E27FC236}">
                <a16:creationId xmlns:a16="http://schemas.microsoft.com/office/drawing/2014/main" id="{98F1E867-BEA0-CAB8-1752-9946AFC25139}"/>
              </a:ext>
            </a:extLst>
          </p:cNvPr>
          <p:cNvSpPr txBox="1"/>
          <p:nvPr/>
        </p:nvSpPr>
        <p:spPr>
          <a:xfrm>
            <a:off x="7570125" y="4886795"/>
            <a:ext cx="3195618" cy="523220"/>
          </a:xfrm>
          <a:prstGeom prst="rect">
            <a:avLst/>
          </a:prstGeom>
          <a:noFill/>
        </p:spPr>
        <p:txBody>
          <a:bodyPr wrap="none" rtlCol="0">
            <a:spAutoFit/>
          </a:bodyPr>
          <a:lstStyle/>
          <a:p>
            <a:r>
              <a:rPr lang="en-US" sz="2800">
                <a:solidFill>
                  <a:srgbClr val="1A7074"/>
                </a:solidFill>
              </a:rPr>
              <a:t>Local governments</a:t>
            </a:r>
          </a:p>
        </p:txBody>
      </p:sp>
      <p:sp>
        <p:nvSpPr>
          <p:cNvPr id="26" name="TextBox 25">
            <a:extLst>
              <a:ext uri="{FF2B5EF4-FFF2-40B4-BE49-F238E27FC236}">
                <a16:creationId xmlns:a16="http://schemas.microsoft.com/office/drawing/2014/main" id="{03535BCD-809C-42C8-35D7-7B0D0C57E264}"/>
              </a:ext>
            </a:extLst>
          </p:cNvPr>
          <p:cNvSpPr txBox="1"/>
          <p:nvPr/>
        </p:nvSpPr>
        <p:spPr>
          <a:xfrm>
            <a:off x="7570125" y="5964413"/>
            <a:ext cx="2303708" cy="523220"/>
          </a:xfrm>
          <a:prstGeom prst="rect">
            <a:avLst/>
          </a:prstGeom>
          <a:noFill/>
        </p:spPr>
        <p:txBody>
          <a:bodyPr wrap="none" rtlCol="0">
            <a:spAutoFit/>
          </a:bodyPr>
          <a:lstStyle/>
          <a:p>
            <a:r>
              <a:rPr lang="en-US" sz="2800">
                <a:solidFill>
                  <a:srgbClr val="1A7074"/>
                </a:solidFill>
              </a:rPr>
              <a:t>Private sector</a:t>
            </a:r>
          </a:p>
        </p:txBody>
      </p:sp>
      <p:sp>
        <p:nvSpPr>
          <p:cNvPr id="15" name="Freeform 11">
            <a:extLst>
              <a:ext uri="{FF2B5EF4-FFF2-40B4-BE49-F238E27FC236}">
                <a16:creationId xmlns:a16="http://schemas.microsoft.com/office/drawing/2014/main" id="{3CFB4A44-4C66-A199-999C-358F2773414E}"/>
              </a:ext>
            </a:extLst>
          </p:cNvPr>
          <p:cNvSpPr/>
          <p:nvPr/>
        </p:nvSpPr>
        <p:spPr>
          <a:xfrm>
            <a:off x="6137267" y="2758650"/>
            <a:ext cx="955525" cy="917313"/>
          </a:xfrm>
          <a:custGeom>
            <a:avLst/>
            <a:gdLst/>
            <a:ahLst/>
            <a:cxnLst/>
            <a:rect l="l" t="t" r="r" b="b"/>
            <a:pathLst>
              <a:path w="1427296" h="1427297">
                <a:moveTo>
                  <a:pt x="0" y="0"/>
                </a:moveTo>
                <a:lnTo>
                  <a:pt x="1427296" y="0"/>
                </a:lnTo>
                <a:lnTo>
                  <a:pt x="1427296" y="1427296"/>
                </a:lnTo>
                <a:lnTo>
                  <a:pt x="0" y="1427296"/>
                </a:lnTo>
                <a:lnTo>
                  <a:pt x="0" y="0"/>
                </a:lnTo>
                <a:close/>
              </a:path>
            </a:pathLst>
          </a:custGeom>
          <a:blipFill>
            <a:blip r:embed="rId13" cstate="screen">
              <a:biLevel thresh="75000"/>
              <a:extLst>
                <a:ext uri="{28A0092B-C50C-407E-A947-70E740481C1C}">
                  <a14:useLocalDpi xmlns:a14="http://schemas.microsoft.com/office/drawing/2010/main"/>
                </a:ext>
              </a:extLst>
            </a:blip>
            <a:stretch>
              <a:fillRect/>
            </a:stretch>
          </a:blipFill>
        </p:spPr>
        <p:txBody>
          <a:bodyPr/>
          <a:lstStyle/>
          <a:p>
            <a:endParaRPr lang="en-IT"/>
          </a:p>
        </p:txBody>
      </p:sp>
    </p:spTree>
    <p:extLst>
      <p:ext uri="{BB962C8B-B14F-4D97-AF65-F5344CB8AC3E}">
        <p14:creationId xmlns:p14="http://schemas.microsoft.com/office/powerpoint/2010/main" val="2245620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BDB5C-06DD-3AA8-317C-6C86D50CE49B}"/>
            </a:ext>
          </a:extLst>
        </p:cNvPr>
        <p:cNvGrpSpPr/>
        <p:nvPr/>
      </p:nvGrpSpPr>
      <p:grpSpPr>
        <a:xfrm>
          <a:off x="0" y="0"/>
          <a:ext cx="0" cy="0"/>
          <a:chOff x="0" y="0"/>
          <a:chExt cx="0" cy="0"/>
        </a:xfrm>
      </p:grpSpPr>
      <p:sp>
        <p:nvSpPr>
          <p:cNvPr id="10" name="object 7">
            <a:extLst>
              <a:ext uri="{FF2B5EF4-FFF2-40B4-BE49-F238E27FC236}">
                <a16:creationId xmlns:a16="http://schemas.microsoft.com/office/drawing/2014/main" id="{D4A7FAEE-2769-AF2C-04A3-D1B4C10948B1}"/>
              </a:ext>
            </a:extLst>
          </p:cNvPr>
          <p:cNvSpPr txBox="1"/>
          <p:nvPr/>
        </p:nvSpPr>
        <p:spPr>
          <a:xfrm>
            <a:off x="609081" y="1126623"/>
            <a:ext cx="6865145" cy="838050"/>
          </a:xfrm>
          <a:prstGeom prst="rect">
            <a:avLst/>
          </a:prstGeom>
        </p:spPr>
        <p:txBody>
          <a:bodyPr vert="horz" wrap="square" lIns="0" tIns="67945" rIns="0" bIns="0" rtlCol="0" anchor="t">
            <a:spAutoFit/>
          </a:bodyPr>
          <a:lstStyle/>
          <a:p>
            <a:pPr marL="12700" marR="5080"/>
            <a:r>
              <a:rPr lang="en-US" sz="3200" b="1" kern="100">
                <a:solidFill>
                  <a:srgbClr val="234747"/>
                </a:solidFill>
                <a:latin typeface="Aptos"/>
                <a:cs typeface="Times New Roman"/>
              </a:rPr>
              <a:t>Key State obligations under the RTF</a:t>
            </a:r>
          </a:p>
          <a:p>
            <a:pPr marL="12700" marR="5080"/>
            <a:r>
              <a:rPr lang="en-US" kern="100">
                <a:solidFill>
                  <a:srgbClr val="234747"/>
                </a:solidFill>
                <a:latin typeface="Boston Black"/>
                <a:cs typeface="Times New Roman"/>
              </a:rPr>
              <a:t>ICESCR and General Comment 12</a:t>
            </a:r>
            <a:endParaRPr lang="en-US" kern="100">
              <a:solidFill>
                <a:srgbClr val="1A7074"/>
              </a:solidFill>
              <a:latin typeface="Boston Black"/>
              <a:cs typeface="Times New Roman"/>
            </a:endParaRPr>
          </a:p>
        </p:txBody>
      </p:sp>
      <p:sp>
        <p:nvSpPr>
          <p:cNvPr id="11" name="CuadroTexto 10">
            <a:extLst>
              <a:ext uri="{FF2B5EF4-FFF2-40B4-BE49-F238E27FC236}">
                <a16:creationId xmlns:a16="http://schemas.microsoft.com/office/drawing/2014/main" id="{E97CB467-A3EF-929F-3BB7-F324983A1305}"/>
              </a:ext>
            </a:extLst>
          </p:cNvPr>
          <p:cNvSpPr txBox="1"/>
          <p:nvPr/>
        </p:nvSpPr>
        <p:spPr>
          <a:xfrm>
            <a:off x="8953500" y="8610600"/>
            <a:ext cx="184731" cy="369332"/>
          </a:xfrm>
          <a:prstGeom prst="rect">
            <a:avLst/>
          </a:prstGeom>
          <a:noFill/>
        </p:spPr>
        <p:txBody>
          <a:bodyPr wrap="none" rtlCol="0">
            <a:spAutoFit/>
          </a:bodyPr>
          <a:lstStyle/>
          <a:p>
            <a:endParaRPr lang="es-ES"/>
          </a:p>
        </p:txBody>
      </p:sp>
      <p:grpSp>
        <p:nvGrpSpPr>
          <p:cNvPr id="13" name="Group 12">
            <a:extLst>
              <a:ext uri="{FF2B5EF4-FFF2-40B4-BE49-F238E27FC236}">
                <a16:creationId xmlns:a16="http://schemas.microsoft.com/office/drawing/2014/main" id="{2C7F2B95-582F-716C-AC5F-61E6ECEBA71A}"/>
              </a:ext>
            </a:extLst>
          </p:cNvPr>
          <p:cNvGrpSpPr/>
          <p:nvPr/>
        </p:nvGrpSpPr>
        <p:grpSpPr>
          <a:xfrm>
            <a:off x="0" y="-106929"/>
            <a:ext cx="12192000" cy="1245132"/>
            <a:chOff x="0" y="-106929"/>
            <a:chExt cx="12192000" cy="1245132"/>
          </a:xfrm>
        </p:grpSpPr>
        <p:pic>
          <p:nvPicPr>
            <p:cNvPr id="2" name="Picture 1" descr="A blue square with white dots&#10;&#10;Description automatically generated with medium confidence">
              <a:extLst>
                <a:ext uri="{FF2B5EF4-FFF2-40B4-BE49-F238E27FC236}">
                  <a16:creationId xmlns:a16="http://schemas.microsoft.com/office/drawing/2014/main" id="{2035AD10-3E33-C34E-2D6A-8B0CB60738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019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DC9CF26A-7F7E-A813-EE00-ADE14C98CE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163" y="-106929"/>
              <a:ext cx="3576217" cy="1245132"/>
            </a:xfrm>
            <a:prstGeom prst="rect">
              <a:avLst/>
            </a:prstGeom>
          </p:spPr>
        </p:pic>
      </p:grpSp>
      <p:pic>
        <p:nvPicPr>
          <p:cNvPr id="5" name="Picture 4" descr="A black and white logo&#10;&#10;Description automatically generated">
            <a:extLst>
              <a:ext uri="{FF2B5EF4-FFF2-40B4-BE49-F238E27FC236}">
                <a16:creationId xmlns:a16="http://schemas.microsoft.com/office/drawing/2014/main" id="{B0561526-E8BA-D46D-4F05-799EFC0830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7311"/>
            <a:ext cx="2392685" cy="966218"/>
          </a:xfrm>
          <a:prstGeom prst="rect">
            <a:avLst/>
          </a:prstGeom>
        </p:spPr>
      </p:pic>
      <p:sp>
        <p:nvSpPr>
          <p:cNvPr id="3" name="Freeform 8">
            <a:extLst>
              <a:ext uri="{FF2B5EF4-FFF2-40B4-BE49-F238E27FC236}">
                <a16:creationId xmlns:a16="http://schemas.microsoft.com/office/drawing/2014/main" id="{88BAC344-4D07-15B2-03AE-041BFA24C891}"/>
              </a:ext>
            </a:extLst>
          </p:cNvPr>
          <p:cNvSpPr/>
          <p:nvPr/>
        </p:nvSpPr>
        <p:spPr>
          <a:xfrm>
            <a:off x="609081" y="2071603"/>
            <a:ext cx="762519" cy="826310"/>
          </a:xfrm>
          <a:custGeom>
            <a:avLst/>
            <a:gdLst/>
            <a:ahLst/>
            <a:cxnLst/>
            <a:rect l="l" t="t" r="r" b="b"/>
            <a:pathLst>
              <a:path w="933237" h="933237">
                <a:moveTo>
                  <a:pt x="0" y="0"/>
                </a:moveTo>
                <a:lnTo>
                  <a:pt x="933237" y="0"/>
                </a:lnTo>
                <a:lnTo>
                  <a:pt x="933237" y="933237"/>
                </a:lnTo>
                <a:lnTo>
                  <a:pt x="0" y="933237"/>
                </a:lnTo>
                <a:lnTo>
                  <a:pt x="0" y="0"/>
                </a:lnTo>
                <a:close/>
              </a:path>
            </a:pathLst>
          </a:custGeom>
          <a:blipFill>
            <a:blip r:embed="rId6">
              <a:biLevel thresh="75000"/>
            </a:blip>
            <a:stretch>
              <a:fillRect/>
            </a:stretch>
          </a:blipFill>
        </p:spPr>
        <p:txBody>
          <a:bodyPr/>
          <a:lstStyle/>
          <a:p>
            <a:endParaRPr lang="en-IT"/>
          </a:p>
        </p:txBody>
      </p:sp>
      <p:sp>
        <p:nvSpPr>
          <p:cNvPr id="7" name="Freeform 9">
            <a:extLst>
              <a:ext uri="{FF2B5EF4-FFF2-40B4-BE49-F238E27FC236}">
                <a16:creationId xmlns:a16="http://schemas.microsoft.com/office/drawing/2014/main" id="{1EB9425A-2A97-C5F1-B0D1-FD66D610A33E}"/>
              </a:ext>
            </a:extLst>
          </p:cNvPr>
          <p:cNvSpPr/>
          <p:nvPr/>
        </p:nvSpPr>
        <p:spPr>
          <a:xfrm>
            <a:off x="644502" y="3002437"/>
            <a:ext cx="762519" cy="838050"/>
          </a:xfrm>
          <a:custGeom>
            <a:avLst/>
            <a:gdLst/>
            <a:ahLst/>
            <a:cxnLst/>
            <a:rect l="l" t="t" r="r" b="b"/>
            <a:pathLst>
              <a:path w="933237" h="933237">
                <a:moveTo>
                  <a:pt x="0" y="0"/>
                </a:moveTo>
                <a:lnTo>
                  <a:pt x="933237" y="0"/>
                </a:lnTo>
                <a:lnTo>
                  <a:pt x="933237" y="933237"/>
                </a:lnTo>
                <a:lnTo>
                  <a:pt x="0" y="933237"/>
                </a:lnTo>
                <a:lnTo>
                  <a:pt x="0" y="0"/>
                </a:lnTo>
                <a:close/>
              </a:path>
            </a:pathLst>
          </a:custGeom>
          <a:blipFill>
            <a:blip r:embed="rId7"/>
            <a:stretch>
              <a:fillRect/>
            </a:stretch>
          </a:blipFill>
        </p:spPr>
        <p:txBody>
          <a:bodyPr/>
          <a:lstStyle/>
          <a:p>
            <a:endParaRPr lang="en-IT"/>
          </a:p>
        </p:txBody>
      </p:sp>
      <p:sp>
        <p:nvSpPr>
          <p:cNvPr id="8" name="Freeform 10">
            <a:extLst>
              <a:ext uri="{FF2B5EF4-FFF2-40B4-BE49-F238E27FC236}">
                <a16:creationId xmlns:a16="http://schemas.microsoft.com/office/drawing/2014/main" id="{19D5AA12-A0D8-B7A2-24A3-89E8CB3DD443}"/>
              </a:ext>
            </a:extLst>
          </p:cNvPr>
          <p:cNvSpPr/>
          <p:nvPr/>
        </p:nvSpPr>
        <p:spPr>
          <a:xfrm>
            <a:off x="609081" y="3935677"/>
            <a:ext cx="797940" cy="826311"/>
          </a:xfrm>
          <a:custGeom>
            <a:avLst/>
            <a:gdLst/>
            <a:ahLst/>
            <a:cxnLst/>
            <a:rect l="l" t="t" r="r" b="b"/>
            <a:pathLst>
              <a:path w="1018458" h="933239">
                <a:moveTo>
                  <a:pt x="0" y="0"/>
                </a:moveTo>
                <a:lnTo>
                  <a:pt x="1018457" y="0"/>
                </a:lnTo>
                <a:lnTo>
                  <a:pt x="1018457" y="933239"/>
                </a:lnTo>
                <a:lnTo>
                  <a:pt x="0" y="933239"/>
                </a:lnTo>
                <a:lnTo>
                  <a:pt x="0" y="0"/>
                </a:lnTo>
                <a:close/>
              </a:path>
            </a:pathLst>
          </a:custGeom>
          <a:blipFill>
            <a:blip r:embed="rId8" cstate="screen">
              <a:extLst>
                <a:ext uri="{28A0092B-C50C-407E-A947-70E740481C1C}">
                  <a14:useLocalDpi xmlns:a14="http://schemas.microsoft.com/office/drawing/2010/main"/>
                </a:ext>
              </a:extLst>
            </a:blip>
            <a:stretch>
              <a:fillRect t="-4565" b="-4565"/>
            </a:stretch>
          </a:blipFill>
        </p:spPr>
        <p:txBody>
          <a:bodyPr/>
          <a:lstStyle/>
          <a:p>
            <a:endParaRPr lang="en-IT"/>
          </a:p>
        </p:txBody>
      </p:sp>
      <p:sp>
        <p:nvSpPr>
          <p:cNvPr id="9" name="Freeform 12">
            <a:extLst>
              <a:ext uri="{FF2B5EF4-FFF2-40B4-BE49-F238E27FC236}">
                <a16:creationId xmlns:a16="http://schemas.microsoft.com/office/drawing/2014/main" id="{E058D60D-A9A1-5A60-DD72-986345D410AE}"/>
              </a:ext>
            </a:extLst>
          </p:cNvPr>
          <p:cNvSpPr/>
          <p:nvPr/>
        </p:nvSpPr>
        <p:spPr>
          <a:xfrm>
            <a:off x="539808" y="4954916"/>
            <a:ext cx="971761" cy="969389"/>
          </a:xfrm>
          <a:custGeom>
            <a:avLst/>
            <a:gdLst/>
            <a:ahLst/>
            <a:cxnLst/>
            <a:rect l="l" t="t" r="r" b="b"/>
            <a:pathLst>
              <a:path w="1195439" h="1195439">
                <a:moveTo>
                  <a:pt x="0" y="0"/>
                </a:moveTo>
                <a:lnTo>
                  <a:pt x="1195438" y="0"/>
                </a:lnTo>
                <a:lnTo>
                  <a:pt x="1195438" y="1195438"/>
                </a:lnTo>
                <a:lnTo>
                  <a:pt x="0" y="1195438"/>
                </a:lnTo>
                <a:lnTo>
                  <a:pt x="0" y="0"/>
                </a:lnTo>
                <a:close/>
              </a:path>
            </a:pathLst>
          </a:custGeom>
          <a:blipFill>
            <a:blip r:embed="rId9"/>
            <a:stretch>
              <a:fillRect/>
            </a:stretch>
          </a:blipFill>
        </p:spPr>
        <p:txBody>
          <a:bodyPr/>
          <a:lstStyle/>
          <a:p>
            <a:endParaRPr lang="en-IT"/>
          </a:p>
        </p:txBody>
      </p:sp>
      <p:sp>
        <p:nvSpPr>
          <p:cNvPr id="12" name="Freeform 11">
            <a:extLst>
              <a:ext uri="{FF2B5EF4-FFF2-40B4-BE49-F238E27FC236}">
                <a16:creationId xmlns:a16="http://schemas.microsoft.com/office/drawing/2014/main" id="{06FAE585-0FE0-AF78-61E4-F745DC125041}"/>
              </a:ext>
            </a:extLst>
          </p:cNvPr>
          <p:cNvSpPr/>
          <p:nvPr/>
        </p:nvSpPr>
        <p:spPr>
          <a:xfrm>
            <a:off x="520495" y="5920960"/>
            <a:ext cx="971761" cy="921501"/>
          </a:xfrm>
          <a:custGeom>
            <a:avLst/>
            <a:gdLst/>
            <a:ahLst/>
            <a:cxnLst/>
            <a:rect l="l" t="t" r="r" b="b"/>
            <a:pathLst>
              <a:path w="1195440" h="1195440">
                <a:moveTo>
                  <a:pt x="0" y="0"/>
                </a:moveTo>
                <a:lnTo>
                  <a:pt x="1195441" y="0"/>
                </a:lnTo>
                <a:lnTo>
                  <a:pt x="1195441" y="1195440"/>
                </a:lnTo>
                <a:lnTo>
                  <a:pt x="0" y="1195440"/>
                </a:lnTo>
                <a:lnTo>
                  <a:pt x="0" y="0"/>
                </a:lnTo>
                <a:close/>
              </a:path>
            </a:pathLst>
          </a:custGeom>
          <a:blipFill>
            <a:blip r:embed="rId10"/>
            <a:stretch>
              <a:fillRect/>
            </a:stretch>
          </a:blipFill>
        </p:spPr>
        <p:txBody>
          <a:bodyPr/>
          <a:lstStyle/>
          <a:p>
            <a:endParaRPr lang="en-IT"/>
          </a:p>
        </p:txBody>
      </p:sp>
      <p:graphicFrame>
        <p:nvGraphicFramePr>
          <p:cNvPr id="14" name="TextBox 7">
            <a:extLst>
              <a:ext uri="{FF2B5EF4-FFF2-40B4-BE49-F238E27FC236}">
                <a16:creationId xmlns:a16="http://schemas.microsoft.com/office/drawing/2014/main" id="{B57497D4-4FAC-8478-2AF7-3182465F82EC}"/>
              </a:ext>
            </a:extLst>
          </p:cNvPr>
          <p:cNvGraphicFramePr/>
          <p:nvPr/>
        </p:nvGraphicFramePr>
        <p:xfrm>
          <a:off x="1596165" y="2084262"/>
          <a:ext cx="10568122" cy="476004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0693439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TotalTime>
  <Words>2254</Words>
  <Application>Microsoft Macintosh PowerPoint</Application>
  <PresentationFormat>Panorámica</PresentationFormat>
  <Paragraphs>408</Paragraphs>
  <Slides>26</Slides>
  <Notes>24</Notes>
  <HiddenSlides>0</HiddenSlides>
  <MMClips>0</MMClips>
  <ScaleCrop>false</ScaleCrop>
  <HeadingPairs>
    <vt:vector size="8" baseType="variant">
      <vt:variant>
        <vt:lpstr>Fuentes usadas</vt:lpstr>
      </vt:variant>
      <vt:variant>
        <vt:i4>12</vt:i4>
      </vt:variant>
      <vt:variant>
        <vt:lpstr>Tema</vt:lpstr>
      </vt:variant>
      <vt:variant>
        <vt:i4>2</vt:i4>
      </vt:variant>
      <vt:variant>
        <vt:lpstr>Servidores OLE incrustados</vt:lpstr>
      </vt:variant>
      <vt:variant>
        <vt:i4>1</vt:i4>
      </vt:variant>
      <vt:variant>
        <vt:lpstr>Títulos de diapositiva</vt:lpstr>
      </vt:variant>
      <vt:variant>
        <vt:i4>26</vt:i4>
      </vt:variant>
    </vt:vector>
  </HeadingPairs>
  <TitlesOfParts>
    <vt:vector size="41" baseType="lpstr">
      <vt:lpstr>apthos</vt:lpstr>
      <vt:lpstr>Aptos</vt:lpstr>
      <vt:lpstr>Aptos Display</vt:lpstr>
      <vt:lpstr>Arial</vt:lpstr>
      <vt:lpstr>Arial,Sans-Serif</vt:lpstr>
      <vt:lpstr>Boston Black</vt:lpstr>
      <vt:lpstr>Calibri</vt:lpstr>
      <vt:lpstr>Fira Sans</vt:lpstr>
      <vt:lpstr>Fira Sans Condensed</vt:lpstr>
      <vt:lpstr>Segoe UI</vt:lpstr>
      <vt:lpstr>Wingdings</vt:lpstr>
      <vt:lpstr>Wingdings 2</vt:lpstr>
      <vt:lpstr>Thème Office</vt:lpstr>
      <vt:lpstr>Tema de Office</vt:lpstr>
      <vt:lpstr>think-cell Slide</vt:lpstr>
      <vt:lpstr>Presentación de PowerPoint</vt:lpstr>
      <vt:lpstr>Presentación de PowerPoint</vt:lpstr>
      <vt:lpstr>Presentación de PowerPoint</vt:lpstr>
      <vt:lpstr>Presentación de PowerPoint</vt:lpstr>
      <vt:lpstr>     The Right to Food and Food Security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Yasmine Slimani</dc:creator>
  <cp:lastModifiedBy>Microsoft Office User</cp:lastModifiedBy>
  <cp:revision>10</cp:revision>
  <dcterms:created xsi:type="dcterms:W3CDTF">2025-03-05T11:08:41Z</dcterms:created>
  <dcterms:modified xsi:type="dcterms:W3CDTF">2025-09-11T11:24:59Z</dcterms:modified>
</cp:coreProperties>
</file>