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6357" autoAdjust="0"/>
  </p:normalViewPr>
  <p:slideViewPr>
    <p:cSldViewPr snapToGrid="0">
      <p:cViewPr varScale="1">
        <p:scale>
          <a:sx n="116" d="100"/>
          <a:sy n="116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54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5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957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14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01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944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1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75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66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08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931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80BE515-D8EB-4BC3-98C3-088567624A7B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15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584896925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69" y="0"/>
            <a:ext cx="881529" cy="88152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855133" y="440764"/>
            <a:ext cx="1121833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>
              <a:lnSpc>
                <a:spcPct val="150000"/>
              </a:lnSpc>
            </a:pPr>
            <a:r>
              <a:rPr lang="it-IT" sz="1600" i="1" dirty="0"/>
              <a:t>The </a:t>
            </a:r>
            <a:r>
              <a:rPr lang="it-IT" sz="1600" i="1" dirty="0" err="1"/>
              <a:t>Centesimus</a:t>
            </a:r>
            <a:r>
              <a:rPr lang="it-IT" sz="1600" i="1" dirty="0"/>
              <a:t> Annus Pro </a:t>
            </a:r>
            <a:r>
              <a:rPr lang="it-IT" sz="1600" i="1" dirty="0" err="1"/>
              <a:t>Pontifice</a:t>
            </a:r>
            <a:r>
              <a:rPr lang="it-IT" sz="1600" i="1" dirty="0"/>
              <a:t> Foundation (FCAPP)</a:t>
            </a:r>
          </a:p>
          <a:p>
            <a:pPr algn="ctr">
              <a:lnSpc>
                <a:spcPct val="150000"/>
              </a:lnSpc>
            </a:pPr>
            <a:r>
              <a:rPr lang="it-IT" sz="1600" i="1" dirty="0" err="1"/>
              <a:t>is</a:t>
            </a:r>
            <a:r>
              <a:rPr lang="it-IT" sz="1600" i="1" dirty="0"/>
              <a:t> </a:t>
            </a:r>
            <a:r>
              <a:rPr lang="it-IT" sz="1600" i="1" dirty="0" err="1"/>
              <a:t>pleased</a:t>
            </a:r>
            <a:r>
              <a:rPr lang="it-IT" sz="1600" i="1" dirty="0"/>
              <a:t> to </a:t>
            </a:r>
            <a:r>
              <a:rPr lang="it-IT" sz="1600" i="1" dirty="0" err="1"/>
              <a:t>invite</a:t>
            </a:r>
            <a:r>
              <a:rPr lang="it-IT" sz="1600" i="1" dirty="0"/>
              <a:t> </a:t>
            </a:r>
            <a:r>
              <a:rPr lang="it-IT" sz="1600" i="1" dirty="0" err="1"/>
              <a:t>you</a:t>
            </a:r>
            <a:r>
              <a:rPr lang="it-IT" sz="1600" i="1" dirty="0"/>
              <a:t> to the Webinar:</a:t>
            </a:r>
            <a:r>
              <a:rPr lang="it-IT" sz="1600" b="1" dirty="0"/>
              <a:t>«</a:t>
            </a:r>
            <a:r>
              <a:rPr lang="en-US" sz="1600" b="1" dirty="0"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Abrahamic perspectives on universal values and human rights:</a:t>
            </a:r>
          </a:p>
          <a:p>
            <a:pPr algn="ctr">
              <a:lnSpc>
                <a:spcPct val="150000"/>
              </a:lnSpc>
            </a:pPr>
            <a:r>
              <a:rPr lang="en-US" sz="1600" b="1" dirty="0"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a conversation with Recep Senturk on the publication of his book “</a:t>
            </a:r>
            <a:r>
              <a:rPr lang="en-US" sz="1600" b="1" dirty="0" err="1"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Adamiyyah</a:t>
            </a:r>
            <a:r>
              <a:rPr lang="en-US" sz="1600" b="1" dirty="0"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: I Am Therefore I Have Rights and Duties</a:t>
            </a:r>
            <a:r>
              <a:rPr lang="it-IT" sz="1600" b="1" dirty="0"/>
              <a:t>»</a:t>
            </a:r>
          </a:p>
          <a:p>
            <a:pPr algn="ctr">
              <a:lnSpc>
                <a:spcPct val="150000"/>
              </a:lnSpc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</a:rPr>
              <a:t>Organized by the FCAPP in cooperation with the Gregorian University and the Catholic Institute of the Mediterranean</a:t>
            </a:r>
            <a:endParaRPr lang="en-US" sz="1600" b="1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</a:rPr>
              <a:t>Wednesday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10 December 2025, 3 p.m. to 5 p.m., Rome time (CET)</a:t>
            </a:r>
          </a:p>
          <a:p>
            <a:pPr algn="ctr"/>
            <a:endParaRPr lang="it-IT" sz="2400" b="1" dirty="0"/>
          </a:p>
          <a:p>
            <a:r>
              <a:rPr lang="en-US" sz="1400" u="sng" dirty="0"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Introduction:</a:t>
            </a:r>
            <a:r>
              <a:rPr lang="it-IT" sz="1400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>
                <a:effectLst/>
                <a:latin typeface="Aptos"/>
                <a:ea typeface="Times New Roman" panose="02020603050405020304" pitchFamily="18" charset="0"/>
                <a:cs typeface="Calibri" panose="020F0502020204030204" pitchFamily="34" charset="0"/>
              </a:rPr>
              <a:t>Paolo Garonna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  <a:cs typeface="Calibri" panose="020F0502020204030204" pitchFamily="34" charset="0"/>
              </a:rPr>
              <a:t>, FCAPP President</a:t>
            </a:r>
            <a:endParaRPr lang="it-IT" sz="1400" dirty="0"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400" u="sng" dirty="0"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u="sng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Main Speaker:</a:t>
            </a:r>
            <a:r>
              <a:rPr lang="en-US" sz="1400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400" b="1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Recep</a:t>
            </a:r>
            <a:r>
              <a:rPr lang="en-US" sz="1400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>
                <a:latin typeface="Aptos"/>
                <a:cs typeface="Calibri" panose="020F0502020204030204" pitchFamily="34" charset="0"/>
              </a:rPr>
              <a:t>Senturk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,</a:t>
            </a: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Dean of Islamic Studies, College of Islamic Studies, Hamad Bin Khalifa University, Qatar</a:t>
            </a:r>
          </a:p>
          <a:p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u="sng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Panel discussion: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ptos"/>
              <a:buChar char="-"/>
            </a:pPr>
            <a:r>
              <a:rPr lang="en-US" sz="1400" b="1" dirty="0">
                <a:latin typeface="Aptos"/>
                <a:cs typeface="Calibri" panose="020F0502020204030204" pitchFamily="34" charset="0"/>
              </a:rPr>
              <a:t>Alexis </a:t>
            </a:r>
            <a:r>
              <a:rPr lang="en-US" sz="1400" b="1" dirty="0" err="1">
                <a:latin typeface="Aptos"/>
                <a:cs typeface="Calibri" panose="020F0502020204030204" pitchFamily="34" charset="0"/>
              </a:rPr>
              <a:t>Leproux</a:t>
            </a:r>
            <a:r>
              <a:rPr lang="en-US" sz="1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President, Catholic Institute of the Mediterranean, Marseille (France)</a:t>
            </a:r>
          </a:p>
          <a:p>
            <a:pPr marL="342900" lvl="0" indent="-342900">
              <a:buFont typeface="Aptos"/>
              <a:buChar char="-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ptos"/>
              <a:buChar char="-"/>
            </a:pPr>
            <a:r>
              <a:rPr lang="en-US" sz="1400" b="1" dirty="0">
                <a:latin typeface="Aptos"/>
                <a:cs typeface="Calibri" panose="020F0502020204030204" pitchFamily="34" charset="0"/>
              </a:rPr>
              <a:t>Mariangela </a:t>
            </a:r>
            <a:r>
              <a:rPr lang="en-US" sz="1400" b="1" dirty="0" err="1">
                <a:latin typeface="Aptos"/>
                <a:cs typeface="Calibri" panose="020F0502020204030204" pitchFamily="34" charset="0"/>
              </a:rPr>
              <a:t>Laviano</a:t>
            </a:r>
            <a:r>
              <a:rPr lang="en-US" sz="1400" b="1" dirty="0">
                <a:latin typeface="Aptos"/>
                <a:cs typeface="Calibri" panose="020F0502020204030204" pitchFamily="34" charset="0"/>
              </a:rPr>
              <a:t>, 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Pontifical Institute for Arab and Islamic Studies, Rome (Italy)</a:t>
            </a:r>
          </a:p>
          <a:p>
            <a:pPr marL="342900" indent="-342900">
              <a:buFont typeface="Aptos"/>
              <a:buChar char="-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ptos"/>
              <a:buChar char="-"/>
            </a:pPr>
            <a:r>
              <a:rPr lang="en-US" sz="1400" b="1" dirty="0">
                <a:latin typeface="Aptos"/>
                <a:cs typeface="Calibri" panose="020F0502020204030204" pitchFamily="34" charset="0"/>
              </a:rPr>
              <a:t>Stephen B. Young, </a:t>
            </a:r>
            <a:r>
              <a:rPr lang="en-US" sz="1400" dirty="0" err="1">
                <a:latin typeface="Aptos"/>
                <a:cs typeface="Calibri" panose="020F0502020204030204" pitchFamily="34" charset="0"/>
              </a:rPr>
              <a:t>Caux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 Round Table, St. Paul, Minnesota (USA)</a:t>
            </a:r>
          </a:p>
          <a:p>
            <a:pPr marL="342900" lvl="0" indent="-342900">
              <a:buFont typeface="Aptos"/>
              <a:buChar char="-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ptos"/>
              <a:buChar char="-"/>
            </a:pPr>
            <a:r>
              <a:rPr lang="en-US" sz="1400" b="1" dirty="0">
                <a:latin typeface="Aptos"/>
                <a:cs typeface="Calibri" panose="020F0502020204030204" pitchFamily="34" charset="0"/>
              </a:rPr>
              <a:t>Michele </a:t>
            </a:r>
            <a:r>
              <a:rPr lang="en-US" sz="1400" b="1" dirty="0" err="1">
                <a:latin typeface="Aptos"/>
                <a:cs typeface="Calibri" panose="020F0502020204030204" pitchFamily="34" charset="0"/>
              </a:rPr>
              <a:t>Coduri</a:t>
            </a:r>
            <a:r>
              <a:rPr lang="en-US" sz="1400" b="1" dirty="0">
                <a:latin typeface="Aptos"/>
                <a:cs typeface="Calibri" panose="020F0502020204030204" pitchFamily="34" charset="0"/>
              </a:rPr>
              <a:t>, </a:t>
            </a:r>
            <a:r>
              <a:rPr lang="en-US" sz="1400" dirty="0">
                <a:latin typeface="Aptos"/>
                <a:cs typeface="Calibri" panose="020F0502020204030204" pitchFamily="34" charset="0"/>
              </a:rPr>
              <a:t>former Deputy Ambassador of Switzerland to Italy and expert in international relations</a:t>
            </a:r>
          </a:p>
          <a:p>
            <a:pPr marL="342900" indent="-342900">
              <a:buFont typeface="Aptos"/>
              <a:buChar char="-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it-IT" sz="1400" u="sng" dirty="0" err="1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r>
              <a:rPr lang="it-IT" sz="1400" u="sng" dirty="0"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it-IT" sz="1400" b="1" dirty="0">
                <a:latin typeface="Aptos"/>
                <a:cs typeface="Calibri" panose="020F0502020204030204" pitchFamily="34" charset="0"/>
              </a:rPr>
              <a:t>Massimo Gargiulo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, </a:t>
            </a:r>
            <a:r>
              <a:rPr lang="it-IT" sz="1400" dirty="0" err="1">
                <a:latin typeface="Aptos"/>
                <a:cs typeface="Calibri" panose="020F0502020204030204" pitchFamily="34" charset="0"/>
              </a:rPr>
              <a:t>Gregorian</a:t>
            </a:r>
            <a:r>
              <a:rPr lang="it-IT" sz="1400" dirty="0">
                <a:latin typeface="Aptos"/>
                <a:cs typeface="Calibri" panose="020F0502020204030204" pitchFamily="34" charset="0"/>
              </a:rPr>
              <a:t> University, Rome (</a:t>
            </a:r>
            <a:r>
              <a:rPr lang="it-IT" sz="1400" dirty="0" err="1">
                <a:latin typeface="Aptos"/>
                <a:cs typeface="Calibri" panose="020F0502020204030204" pitchFamily="34" charset="0"/>
              </a:rPr>
              <a:t>Italy</a:t>
            </a:r>
            <a:r>
              <a:rPr lang="it-IT" sz="1400" dirty="0">
                <a:latin typeface="Aptos"/>
                <a:cs typeface="Calibri" panose="020F0502020204030204" pitchFamily="34" charset="0"/>
              </a:rPr>
              <a:t>)</a:t>
            </a:r>
          </a:p>
          <a:p>
            <a:endParaRPr lang="it-IT" sz="1400" dirty="0">
              <a:latin typeface="Aptos"/>
              <a:cs typeface="Calibri" panose="020F0502020204030204" pitchFamily="34" charset="0"/>
            </a:endParaRPr>
          </a:p>
          <a:p>
            <a:pPr algn="ctr"/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 </a:t>
            </a:r>
            <a:r>
              <a:rPr lang="it-IT" sz="1600" b="1" dirty="0"/>
              <a:t>Link  zoom</a:t>
            </a:r>
            <a:r>
              <a:rPr lang="it-IT" sz="1600" b="1" dirty="0">
                <a:solidFill>
                  <a:srgbClr val="00B0F0"/>
                </a:solidFill>
              </a:rPr>
              <a:t>:</a:t>
            </a:r>
            <a:r>
              <a:rPr lang="it-IT" sz="1600" u="sng" dirty="0">
                <a:solidFill>
                  <a:srgbClr val="8C8C8C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it-IT" sz="1400" b="1" u="sng" dirty="0">
                <a:solidFill>
                  <a:srgbClr val="00B0F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https://us02web.zoom.us/j/85848969259</a:t>
            </a:r>
            <a:r>
              <a:rPr lang="it-IT" sz="1400" b="1" u="sng" dirty="0">
                <a:solidFill>
                  <a:srgbClr val="00B0F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it-IT" sz="1600" b="1" dirty="0"/>
              <a:t>ID riunione: 858 4896 9259- </a:t>
            </a:r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1225</TotalTime>
  <Words>194</Words>
  <Application>Microsoft Macintosh PowerPoint</Application>
  <PresentationFormat>Panorámica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Book Antiqua</vt:lpstr>
      <vt:lpstr>Calibri</vt:lpstr>
      <vt:lpstr>Calibri Light</vt:lpstr>
      <vt:lpstr>Retrospettivo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41</cp:revision>
  <cp:lastPrinted>2025-11-27T13:13:30Z</cp:lastPrinted>
  <dcterms:created xsi:type="dcterms:W3CDTF">2020-05-17T09:35:07Z</dcterms:created>
  <dcterms:modified xsi:type="dcterms:W3CDTF">2025-11-27T16:13:30Z</dcterms:modified>
</cp:coreProperties>
</file>