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15"/>
  </p:notesMasterIdLst>
  <p:sldIdLst>
    <p:sldId id="1278" r:id="rId2"/>
    <p:sldId id="1373" r:id="rId3"/>
    <p:sldId id="1328" r:id="rId4"/>
    <p:sldId id="1379" r:id="rId5"/>
    <p:sldId id="1378" r:id="rId6"/>
    <p:sldId id="1377" r:id="rId7"/>
    <p:sldId id="1376" r:id="rId8"/>
    <p:sldId id="1383" r:id="rId9"/>
    <p:sldId id="1375" r:id="rId10"/>
    <p:sldId id="1380" r:id="rId11"/>
    <p:sldId id="1354" r:id="rId12"/>
    <p:sldId id="1361" r:id="rId13"/>
    <p:sldId id="1335" r:id="rId14"/>
  </p:sldIdLst>
  <p:sldSz cx="9144000" cy="5143500" type="screen16x9"/>
  <p:notesSz cx="6797675" cy="9926638"/>
  <p:embeddedFontLst>
    <p:embeddedFont>
      <p:font typeface="Avenir Next LT Pro Demi" panose="020B0503020202020204" pitchFamily="34" charset="0"/>
      <p:regular r:id="rId16"/>
      <p:bold r:id="rId17"/>
      <p:italic r:id="rId18"/>
      <p:boldItalic r:id="rId19"/>
    </p:embeddedFont>
    <p:embeddedFont>
      <p:font typeface="Helvetica" pitchFamily="2" charset="0"/>
      <p:regular r:id="rId20"/>
      <p:bold r:id="rId21"/>
      <p:italic r:id="rId22"/>
      <p:boldItalic r:id="rId23"/>
    </p:embeddedFont>
    <p:embeddedFont>
      <p:font typeface="Helvetica Neue" panose="02000503000000020004" pitchFamily="2" charset="0"/>
      <p:regular r:id="rId24"/>
      <p:bold r:id="rId25"/>
      <p:italic r:id="rId26"/>
      <p:boldItalic r:id="rId27"/>
    </p:embeddedFont>
    <p:embeddedFont>
      <p:font typeface="Helvetica Neue Light" panose="02000403000000020004"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ezione predefinita" id="{DE640A9A-64B9-4CA7-A79A-172E19582C79}">
          <p14:sldIdLst>
            <p14:sldId id="1278"/>
            <p14:sldId id="1373"/>
            <p14:sldId id="1328"/>
            <p14:sldId id="1379"/>
            <p14:sldId id="1378"/>
            <p14:sldId id="1377"/>
            <p14:sldId id="1376"/>
            <p14:sldId id="1383"/>
            <p14:sldId id="1375"/>
            <p14:sldId id="1380"/>
            <p14:sldId id="1354"/>
            <p14:sldId id="1361"/>
            <p14:sldId id="1335"/>
          </p14:sldIdLst>
        </p14:section>
        <p14:section name="Sezione senza titolo" id="{0EB37E98-D1B5-45F8-A678-AD6F93BA451A}">
          <p14:sldIdLst/>
        </p14:section>
      </p14:sectionLst>
    </p:ext>
    <p:ext uri="{EFAFB233-063F-42B5-8137-9DF3F51BA10A}">
      <p15:sldGuideLst xmlns:p15="http://schemas.microsoft.com/office/powerpoint/2012/main">
        <p15:guide id="1" pos="2880">
          <p15:clr>
            <a:srgbClr val="A4A3A4"/>
          </p15:clr>
        </p15:guide>
        <p15:guide id="2"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69760" autoAdjust="0"/>
  </p:normalViewPr>
  <p:slideViewPr>
    <p:cSldViewPr snapToGrid="0">
      <p:cViewPr varScale="1">
        <p:scale>
          <a:sx n="105" d="100"/>
          <a:sy n="105" d="100"/>
        </p:scale>
        <p:origin x="752" y="176"/>
      </p:cViewPr>
      <p:guideLst>
        <p:guide pos="2880"/>
        <p:guide orient="horz" pos="1620"/>
      </p:guideLst>
    </p:cSldViewPr>
  </p:slideViewPr>
  <p:outlineViewPr>
    <p:cViewPr>
      <p:scale>
        <a:sx n="33" d="100"/>
        <a:sy n="33" d="100"/>
      </p:scale>
      <p:origin x="0" y="-1253"/>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61" d="100"/>
          <a:sy n="61" d="100"/>
        </p:scale>
        <p:origin x="3254"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06104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30" name="Google Shape;126;ge0074a6779_0_558:notes"/>
          <p:cNvSpPr>
            <a:spLocks noGrp="1" noRot="1" noChangeAspect="1" noTextEdit="1"/>
          </p:cNvSpPr>
          <p:nvPr>
            <p:ph type="sldImg" idx="2"/>
          </p:nvPr>
        </p:nvSpPr>
        <p:spPr>
          <a:xfrm>
            <a:off x="90488" y="744538"/>
            <a:ext cx="6616700" cy="3722687"/>
          </a:xfrm>
          <a:noFill/>
          <a:ln>
            <a:headEnd/>
            <a:tailEnd/>
          </a:ln>
        </p:spPr>
      </p:sp>
      <p:sp>
        <p:nvSpPr>
          <p:cNvPr id="48131" name="Google Shape;127;ge0074a6779_0_558:notes"/>
          <p:cNvSpPr txBox="1">
            <a:spLocks noGrp="1"/>
          </p:cNvSpPr>
          <p:nvPr>
            <p:ph type="body" idx="1"/>
          </p:nvPr>
        </p:nvSpPr>
        <p:spPr/>
        <p:txBody>
          <a:bodyPr/>
          <a:lstStyle/>
          <a:p>
            <a:r>
              <a:rPr lang="en-US" sz="1100" b="1" i="0" u="none" strike="noStrike" cap="none" dirty="0">
                <a:solidFill>
                  <a:srgbClr val="000000"/>
                </a:solidFill>
                <a:effectLst/>
                <a:latin typeface="Arial"/>
                <a:ea typeface="Arial"/>
                <a:cs typeface="Arial"/>
                <a:sym typeface="Arial"/>
              </a:rPr>
              <a:t>Current developments, key challenges and future perspectives of </a:t>
            </a:r>
            <a:r>
              <a:rPr lang="en-US" sz="1100" b="1" i="0" u="none" strike="noStrike" cap="none" dirty="0" err="1">
                <a:solidFill>
                  <a:srgbClr val="000000"/>
                </a:solidFill>
                <a:effectLst/>
                <a:latin typeface="Arial"/>
                <a:ea typeface="Arial"/>
                <a:cs typeface="Arial"/>
                <a:sym typeface="Arial"/>
              </a:rPr>
              <a:t>synodality</a:t>
            </a:r>
            <a:endParaRPr lang="fr-FR" altLang="fr-FR" sz="1100" dirty="0">
              <a:latin typeface="Arial" pitchFamily="34" charset="0"/>
              <a:cs typeface="Arial" pitchFamily="34" charset="0"/>
            </a:endParaRPr>
          </a:p>
        </p:txBody>
      </p:sp>
    </p:spTree>
    <p:extLst>
      <p:ext uri="{BB962C8B-B14F-4D97-AF65-F5344CB8AC3E}">
        <p14:creationId xmlns:p14="http://schemas.microsoft.com/office/powerpoint/2010/main" val="29946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a:p>
        </p:txBody>
      </p:sp>
    </p:spTree>
    <p:extLst>
      <p:ext uri="{BB962C8B-B14F-4D97-AF65-F5344CB8AC3E}">
        <p14:creationId xmlns:p14="http://schemas.microsoft.com/office/powerpoint/2010/main" val="2491951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a:p>
        </p:txBody>
      </p:sp>
    </p:spTree>
    <p:extLst>
      <p:ext uri="{BB962C8B-B14F-4D97-AF65-F5344CB8AC3E}">
        <p14:creationId xmlns:p14="http://schemas.microsoft.com/office/powerpoint/2010/main" val="2330953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D7430FFD-BDB6-E203-2265-F6FBB576E65F}"/>
              </a:ext>
            </a:extLst>
          </p:cNvPr>
          <p:cNvSpPr>
            <a:spLocks noGrp="1" noRot="1" noChangeAspect="1" noTextEdit="1"/>
          </p:cNvSpPr>
          <p:nvPr>
            <p:ph type="sldImg"/>
          </p:nvPr>
        </p:nvSpPr>
        <p:spPr>
          <a:xfrm>
            <a:off x="-560388" y="877888"/>
            <a:ext cx="7797801" cy="4386262"/>
          </a:xfrm>
          <a:noFill/>
          <a:ln>
            <a:headEnd/>
            <a:tailEnd/>
          </a:ln>
        </p:spPr>
      </p:sp>
      <p:sp>
        <p:nvSpPr>
          <p:cNvPr id="71683" name="Notes Placeholder 2">
            <a:extLst>
              <a:ext uri="{FF2B5EF4-FFF2-40B4-BE49-F238E27FC236}">
                <a16:creationId xmlns:a16="http://schemas.microsoft.com/office/drawing/2014/main" id="{7F53F58D-87CF-8BE1-5940-F3A4157203B4}"/>
              </a:ext>
            </a:extLst>
          </p:cNvPr>
          <p:cNvSpPr txBox="1">
            <a:spLocks noGrp="1"/>
          </p:cNvSpPr>
          <p:nvPr>
            <p:ph type="body" idx="1"/>
          </p:nvPr>
        </p:nvSpPr>
        <p:spPr/>
        <p:txBody>
          <a:bodyPr/>
          <a:lstStyle/>
          <a:p>
            <a:r>
              <a:rPr lang="en-US" sz="1050" b="1" dirty="0"/>
              <a:t>A relational anthropology</a:t>
            </a:r>
          </a:p>
          <a:p>
            <a:pPr lvl="1"/>
            <a:r>
              <a:rPr lang="en-US" sz="1050" dirty="0"/>
              <a:t>Convergences between developmental science/neurosciences/ and Christian anthropology</a:t>
            </a:r>
          </a:p>
          <a:p>
            <a:pPr lvl="1"/>
            <a:r>
              <a:rPr lang="en-US" sz="1050" dirty="0"/>
              <a:t>Understanding based on reciprocity, humans are embodied, holistic, relational and non-</a:t>
            </a:r>
            <a:r>
              <a:rPr lang="en-US" sz="1050" dirty="0" err="1"/>
              <a:t>reductible</a:t>
            </a:r>
            <a:r>
              <a:rPr lang="en-US" sz="1050" dirty="0"/>
              <a:t> organisms</a:t>
            </a:r>
          </a:p>
          <a:p>
            <a:r>
              <a:rPr lang="en-US" sz="1050" dirty="0"/>
              <a:t>Human being are created men and women at the image of God, with a vocation for communion</a:t>
            </a:r>
          </a:p>
          <a:p>
            <a:r>
              <a:rPr lang="en-US" sz="1050" dirty="0"/>
              <a:t>human beings are fundamentally relational </a:t>
            </a:r>
          </a:p>
          <a:p>
            <a:r>
              <a:rPr lang="en-US" sz="1050" dirty="0"/>
              <a:t>Human beings are made for love and friendships, for relationships of mutuality</a:t>
            </a:r>
          </a:p>
          <a:p>
            <a:r>
              <a:rPr lang="en-US" sz="1050" dirty="0"/>
              <a:t>Human beings need to be seen holistically as an embodiment spiritual thoughtful being </a:t>
            </a:r>
          </a:p>
          <a:p>
            <a:r>
              <a:rPr lang="en-US" sz="1050" dirty="0"/>
              <a:t>Human beings are vulnerable and fragile, imperfect and incomplete</a:t>
            </a:r>
            <a:r>
              <a:rPr lang="it-IT" sz="1050" dirty="0"/>
              <a:t> and </a:t>
            </a:r>
            <a:r>
              <a:rPr lang="it-IT" sz="1050" dirty="0" err="1"/>
              <a:t>imperfect</a:t>
            </a:r>
            <a:r>
              <a:rPr lang="it-IT" sz="1050" dirty="0"/>
              <a:t> </a:t>
            </a:r>
            <a:r>
              <a:rPr lang="it-IT" sz="1050" dirty="0">
                <a:sym typeface="Wingdings" panose="05000000000000000000" pitchFamily="2" charset="2"/>
              </a:rPr>
              <a:t> </a:t>
            </a:r>
            <a:r>
              <a:rPr lang="en-US" sz="1050" dirty="0"/>
              <a:t>they need the others</a:t>
            </a:r>
          </a:p>
          <a:p>
            <a:r>
              <a:rPr lang="en-US" sz="1050" dirty="0"/>
              <a:t>Human beings are interdependent and interconnected</a:t>
            </a:r>
          </a:p>
          <a:p>
            <a:r>
              <a:rPr lang="en-US" sz="1050" dirty="0"/>
              <a:t>Human beings flourished by participating to network of giving and receiving care</a:t>
            </a:r>
          </a:p>
          <a:p>
            <a:r>
              <a:rPr lang="en-US" sz="1050" dirty="0"/>
              <a:t>Human beings are deeply interconnected with the rest of creation</a:t>
            </a:r>
          </a:p>
          <a:p>
            <a:r>
              <a:rPr lang="en-US" sz="1050" dirty="0"/>
              <a:t>“becoming one’s best self with and for others, and with a higher purpose” </a:t>
            </a:r>
          </a:p>
          <a:p>
            <a:r>
              <a:rPr lang="fr-FR" sz="1050" dirty="0" err="1"/>
              <a:t>Human</a:t>
            </a:r>
            <a:r>
              <a:rPr lang="fr-FR" sz="1050" dirty="0"/>
              <a:t> culture </a:t>
            </a:r>
            <a:r>
              <a:rPr lang="fr-FR" sz="1050" dirty="0" err="1"/>
              <a:t>is</a:t>
            </a:r>
            <a:r>
              <a:rPr lang="fr-FR" sz="1050" dirty="0"/>
              <a:t> </a:t>
            </a:r>
            <a:r>
              <a:rPr lang="fr-FR" sz="1050" dirty="0" err="1"/>
              <a:t>dynamic</a:t>
            </a:r>
            <a:endParaRPr lang="fr-FR" sz="1050" dirty="0"/>
          </a:p>
          <a:p>
            <a:endParaRPr lang="en-US" sz="1050" dirty="0"/>
          </a:p>
          <a:p>
            <a:pPr lvl="2">
              <a:buFont typeface="Wingdings" panose="05000000000000000000" pitchFamily="2" charset="2"/>
              <a:buChar char="Ø"/>
            </a:pPr>
            <a:r>
              <a:rPr lang="en-US" sz="1050" dirty="0"/>
              <a:t>EG “ we are all part of a journeying community”</a:t>
            </a:r>
          </a:p>
          <a:p>
            <a:pPr lvl="2">
              <a:buFont typeface="Wingdings" panose="05000000000000000000" pitchFamily="2" charset="2"/>
              <a:buChar char="Ø"/>
            </a:pPr>
            <a:r>
              <a:rPr lang="en-US" sz="1050" dirty="0"/>
              <a:t>The model of a </a:t>
            </a:r>
            <a:r>
              <a:rPr lang="en-US" sz="1050" dirty="0" err="1"/>
              <a:t>pluriform</a:t>
            </a:r>
            <a:r>
              <a:rPr lang="en-US" sz="1050" dirty="0"/>
              <a:t> unity </a:t>
            </a:r>
            <a:endParaRPr lang="fr-FR" sz="1050" dirty="0"/>
          </a:p>
        </p:txBody>
      </p:sp>
      <p:sp>
        <p:nvSpPr>
          <p:cNvPr id="71684" name="Slide Number Placeholder 3">
            <a:extLst>
              <a:ext uri="{FF2B5EF4-FFF2-40B4-BE49-F238E27FC236}">
                <a16:creationId xmlns:a16="http://schemas.microsoft.com/office/drawing/2014/main" id="{C9925C62-6476-24AD-1093-4AF6E1BB6511}"/>
              </a:ext>
            </a:extLst>
          </p:cNvPr>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4B14541A-8793-408C-B3FB-47B48A48A321}" type="slidenum">
              <a:rPr lang="LID4096" altLang="it-IT"/>
              <a:pPr eaLnBrk="1" hangingPunct="1"/>
              <a:t>12</a:t>
            </a:fld>
            <a:endParaRPr lang="LID4096" altLang="it-IT"/>
          </a:p>
        </p:txBody>
      </p:sp>
    </p:spTree>
    <p:extLst>
      <p:ext uri="{BB962C8B-B14F-4D97-AF65-F5344CB8AC3E}">
        <p14:creationId xmlns:p14="http://schemas.microsoft.com/office/powerpoint/2010/main" val="1690075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4.2. A </a:t>
            </a:r>
            <a:r>
              <a:rPr lang="en-US" dirty="0" err="1"/>
              <a:t>synodal</a:t>
            </a:r>
            <a:r>
              <a:rPr lang="en-US" dirty="0"/>
              <a:t> approach to designing and accompanying processes These methodological guidelines can be applied in a variety of situations and processes, </a:t>
            </a:r>
            <a:r>
              <a:rPr lang="en-US" dirty="0" err="1"/>
              <a:t>characterised</a:t>
            </a:r>
            <a:r>
              <a:rPr lang="en-US" dirty="0"/>
              <a:t> by different objectives, but united by the fact that they are carried out in a </a:t>
            </a:r>
            <a:r>
              <a:rPr lang="en-US" dirty="0" err="1"/>
              <a:t>synodal</a:t>
            </a:r>
            <a:r>
              <a:rPr lang="en-US" dirty="0"/>
              <a:t> way. In order to implement them while avoiding the risk of improvisation and dispersion, it is advisable to invest in the design and accompaniment of these processes. Here are a few examples, without claiming to be in any way exhaustive: a) processes of ecclesial discernment, both to identify the priorities of the mission and to identify forms and procedures of governance appropriate to a </a:t>
            </a:r>
            <a:r>
              <a:rPr lang="en-US" dirty="0" err="1"/>
              <a:t>synodal</a:t>
            </a:r>
            <a:r>
              <a:rPr lang="en-US" dirty="0"/>
              <a:t> Church. Each of these two elements has specific requirements that will need to be taken into account in planning the journey forward. The design and accompaniment of these processes will require the availability of experienced people who are capable of helping to implement the guidelines outlined above; b) processes of training courses on </a:t>
            </a:r>
            <a:r>
              <a:rPr lang="en-US" dirty="0" err="1"/>
              <a:t>synodality</a:t>
            </a:r>
            <a:r>
              <a:rPr lang="en-US" dirty="0"/>
              <a:t> according to the suggestions of Part V of the FD, also with regard to the variety of formation needs to be addressed and, consequently, making an effort to clarify the specific objectives of each path. Often, the most effective formation methodology is sharing and reflection in an atmosphere of prayer on the experiences lived as </a:t>
            </a:r>
            <a:r>
              <a:rPr lang="en-US" dirty="0" err="1"/>
              <a:t>synodal</a:t>
            </a:r>
            <a:r>
              <a:rPr lang="en-US" dirty="0"/>
              <a:t> Church, allowing their strengths and weaknesses to emerge. For this reason, reflection on ecclesial discernment processes, on </a:t>
            </a:r>
            <a:r>
              <a:rPr lang="en-US" dirty="0" err="1"/>
              <a:t>synodal</a:t>
            </a:r>
            <a:r>
              <a:rPr lang="en-US" dirty="0"/>
              <a:t> decision-making processes or on the functioning of participatory bodies can have a stronger formative value than a course </a:t>
            </a:r>
            <a:r>
              <a:rPr lang="en-US" dirty="0" err="1"/>
              <a:t>organised</a:t>
            </a:r>
            <a:r>
              <a:rPr lang="en-US" dirty="0"/>
              <a:t> according to traditional models. Here too, it will be crucial to have expert facilitators. It will therefore also be necessary to provide training for these figures; c) processes and experiences of listening and dialogue in communities, at a local and at a regional level. Experience has shown that digital tools can also be an important resource for this purpose. In the spirit already mentioned, it is important to carry out these experiences in a climate of prayer and to allow time for shared reflection so that their fruits can be appreciated; d) celebrations, encounters and exchanges of experiences between communities within a diocese or between dioceses in the same region. Here too, digital tools can be helpful, but we should not underestimate the potential of events linked to popular piety, such as pilgrimages to shrines, which often bring together large numbers of people. How can these events be animated in such a way that they take on a more explicit </a:t>
            </a:r>
            <a:r>
              <a:rPr lang="en-US" dirty="0" err="1"/>
              <a:t>synodal</a:t>
            </a:r>
            <a:r>
              <a:rPr lang="en-US" dirty="0"/>
              <a:t> character and foster encounter and dialogue among people? e) communication processes and activities, aimed both at Christian communities and at the societies in which they live, using the most appropriate means for each context. It will also be useful to explore the potential of new digital communication channels, which today constitute for some, especially young people, genuine environments in which to live and build relationships, in which the proclamation of the Gospel can be appropriately echoed. The experience of a digital Synod is a resource in this regard; 23 f) paths for renewing pastoral action in a concrete area or on a theme relevant to each local Church (e.g., promoting more lively participation in the Sunday celebration, catechetical </a:t>
            </a:r>
            <a:r>
              <a:rPr lang="en-US" dirty="0" err="1"/>
              <a:t>programmes</a:t>
            </a:r>
            <a:r>
              <a:rPr lang="en-US" dirty="0"/>
              <a:t>, ecumenical dialogue, integration of migrants, commitment to caring for our common home, etc.), implementing initiatives that make the impact of a </a:t>
            </a:r>
            <a:r>
              <a:rPr lang="en-US" dirty="0" err="1"/>
              <a:t>synodal</a:t>
            </a:r>
            <a:r>
              <a:rPr lang="en-US" dirty="0"/>
              <a:t> approach tangible and verifying their results. This can help translate the horizon of </a:t>
            </a:r>
            <a:r>
              <a:rPr lang="en-US" dirty="0" err="1"/>
              <a:t>synodality</a:t>
            </a:r>
            <a:r>
              <a:rPr lang="en-US" dirty="0"/>
              <a:t> into the concrete life of communities; g) theological, pastoral and canonical research paths at the service of the implementation of the Synod in the specific aspects of the local context and in dialogue between the Churches. With this important service, theologians «help the People of God to develop an understanding of reality enlightened by Revelation and to develop suitable responses and the appropriate language for mission» (FD, no. 67). This also generates a particular responsibility on the part of theological institutions to accompany the Church in living the </a:t>
            </a:r>
            <a:r>
              <a:rPr lang="en-US" dirty="0" err="1"/>
              <a:t>synodal</a:t>
            </a:r>
            <a:r>
              <a:rPr lang="en-US" dirty="0"/>
              <a:t> dimension ever more fully. The </a:t>
            </a:r>
            <a:r>
              <a:rPr lang="en-US" dirty="0" err="1"/>
              <a:t>synodal</a:t>
            </a:r>
            <a:r>
              <a:rPr lang="en-US" dirty="0"/>
              <a:t> method allowed us to be surprised by the Holy Spirit and to reap unexpected fruits during the consultation and listening phase, as well as during the sessions of the </a:t>
            </a:r>
            <a:r>
              <a:rPr lang="en-US" dirty="0" err="1"/>
              <a:t>Synodal</a:t>
            </a:r>
            <a:r>
              <a:rPr lang="en-US" dirty="0"/>
              <a:t> Assembly, inspiring the amazement and enthusiasm of many participants, as evidenced by the many summaries and documents received: communion among the faithful, among pastors and among churches was nourished by participation in </a:t>
            </a:r>
            <a:r>
              <a:rPr lang="en-US" dirty="0" err="1"/>
              <a:t>synodal</a:t>
            </a:r>
            <a:r>
              <a:rPr lang="en-US" dirty="0"/>
              <a:t> processes and events, renewing the momentum and sense of shared responsibility for the common mission. This gives us confidence as we look ahead to the journey that awaits us in the coming years, beginning with the Jubilee of the </a:t>
            </a:r>
            <a:r>
              <a:rPr lang="en-US" dirty="0" err="1"/>
              <a:t>Synodal</a:t>
            </a:r>
            <a:r>
              <a:rPr lang="en-US" dirty="0"/>
              <a:t> Teams and Participatory Bodies. We are already working to </a:t>
            </a:r>
            <a:r>
              <a:rPr lang="en-US" dirty="0" err="1"/>
              <a:t>organise</a:t>
            </a:r>
            <a:r>
              <a:rPr lang="en-US" dirty="0"/>
              <a:t> it in the best way possible, so that the opportunity to walk physically together towards the Holy Door may become an opportunity to exchange gifts and celebrate that hope which does not disappoint, the only hope capable of nourishing our commitment to carry forward, as a </a:t>
            </a:r>
            <a:r>
              <a:rPr lang="en-US" dirty="0" err="1"/>
              <a:t>synodal</a:t>
            </a:r>
            <a:r>
              <a:rPr lang="en-US" dirty="0"/>
              <a:t> Church, the mission entrusted by the Lord Jesus to His disciples</a:t>
            </a:r>
            <a:endParaRPr lang="fr-FR" dirty="0"/>
          </a:p>
        </p:txBody>
      </p:sp>
    </p:spTree>
    <p:extLst>
      <p:ext uri="{BB962C8B-B14F-4D97-AF65-F5344CB8AC3E}">
        <p14:creationId xmlns:p14="http://schemas.microsoft.com/office/powerpoint/2010/main" val="2625380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Pope Leo to the Diocese of Rome</a:t>
            </a:r>
          </a:p>
          <a:p>
            <a:r>
              <a:rPr lang="en-US" dirty="0"/>
              <a:t>"Through the </a:t>
            </a:r>
            <a:r>
              <a:rPr lang="en-US" dirty="0" err="1"/>
              <a:t>synodal</a:t>
            </a:r>
            <a:r>
              <a:rPr lang="en-US" dirty="0"/>
              <a:t> process, the Spirit has aroused the hope of an ecclesial renewal, capable of revitalizing communities, so that they may grow in evangelical style, in closeness to God and in a presence of service and witness in the world. The fruit of the </a:t>
            </a:r>
            <a:r>
              <a:rPr lang="en-US" dirty="0" err="1"/>
              <a:t>synodal</a:t>
            </a:r>
            <a:r>
              <a:rPr lang="en-US" dirty="0"/>
              <a:t> journey, after a long period of listening and dialogue, has been first and foremost the impulse to enhance ministries and charisms, drawing from the baptismal vocation, placing at the center the relationship with Christ and the welcoming of brothers and sisters, starting with the poorest, sharing their joys and sorrows, hopes and struggles. In this way, the sacramental character of the Church is highlighted, which, as a sign of God's love for humanity, is called to be a privileged channel so that the living water of the Spirit can reach everyone. This requires the exemplarity of the holy people of God. As we know, sacramentality and exemplarity are two key concepts of the ecclesiology of Vatican II and of Pope Francis's hermeneutics. You will remember how dear to him was the patristic theme of the </a:t>
            </a:r>
            <a:r>
              <a:rPr lang="en-US" dirty="0" err="1"/>
              <a:t>mysterium</a:t>
            </a:r>
            <a:r>
              <a:rPr lang="en-US" dirty="0"/>
              <a:t> </a:t>
            </a:r>
            <a:r>
              <a:rPr lang="en-US" dirty="0" err="1"/>
              <a:t>lunae</a:t>
            </a:r>
            <a:r>
              <a:rPr lang="en-US" dirty="0"/>
              <a:t>, that is, the Church seen in the reflection of Christ's light, of the relationship to Him, sun of justice and light of the nations.</a:t>
            </a:r>
          </a:p>
        </p:txBody>
      </p:sp>
    </p:spTree>
    <p:extLst>
      <p:ext uri="{BB962C8B-B14F-4D97-AF65-F5344CB8AC3E}">
        <p14:creationId xmlns:p14="http://schemas.microsoft.com/office/powerpoint/2010/main" val="4287472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a:p>
        </p:txBody>
      </p:sp>
    </p:spTree>
    <p:extLst>
      <p:ext uri="{BB962C8B-B14F-4D97-AF65-F5344CB8AC3E}">
        <p14:creationId xmlns:p14="http://schemas.microsoft.com/office/powerpoint/2010/main" val="616848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a:p>
        </p:txBody>
      </p:sp>
    </p:spTree>
    <p:extLst>
      <p:ext uri="{BB962C8B-B14F-4D97-AF65-F5344CB8AC3E}">
        <p14:creationId xmlns:p14="http://schemas.microsoft.com/office/powerpoint/2010/main" val="901154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935338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58750" indent="0">
              <a:buFontTx/>
              <a:buNone/>
            </a:pPr>
            <a:r>
              <a:rPr lang="en-US" sz="1100" b="0" i="0" u="none" strike="noStrike" cap="none" dirty="0">
                <a:solidFill>
                  <a:srgbClr val="000000"/>
                </a:solidFill>
                <a:effectLst/>
                <a:latin typeface="Arial"/>
                <a:ea typeface="Arial"/>
                <a:cs typeface="Arial"/>
                <a:sym typeface="Arial"/>
              </a:rPr>
              <a:t>Peace be with you all!</a:t>
            </a:r>
          </a:p>
          <a:p>
            <a:pPr marL="158750" indent="0">
              <a:buFontTx/>
              <a:buNone/>
            </a:pPr>
            <a:r>
              <a:rPr lang="en-US" sz="1100" b="0" i="0" u="none" strike="noStrike" cap="none" dirty="0">
                <a:solidFill>
                  <a:srgbClr val="000000"/>
                </a:solidFill>
                <a:effectLst/>
                <a:latin typeface="Arial"/>
                <a:ea typeface="Arial"/>
                <a:cs typeface="Arial"/>
                <a:sym typeface="Arial"/>
              </a:rPr>
              <a:t>Dear brothers and sisters, these are the first words spoken by the risen Christ, the Good Shepherd who laid down his life for God’s flock. I would like this greeting of peace to resound in your hearts, in your families, among all people, wherever they may be, in every nation and throughout the world. Peace be with you!</a:t>
            </a:r>
          </a:p>
          <a:p>
            <a:pPr marL="158750" indent="0">
              <a:buFontTx/>
              <a:buNone/>
            </a:pPr>
            <a:r>
              <a:rPr lang="en-US" sz="1100" b="0" i="0" u="none" strike="noStrike" cap="none" dirty="0">
                <a:solidFill>
                  <a:srgbClr val="000000"/>
                </a:solidFill>
                <a:effectLst/>
                <a:latin typeface="Arial"/>
                <a:ea typeface="Arial"/>
                <a:cs typeface="Arial"/>
                <a:sym typeface="Arial"/>
              </a:rPr>
              <a:t>It is the peace of the risen Christ. A peace that is unarmed and disarming, humble and persevering. A peace that comes from God, the God who loves us all, unconditionally.</a:t>
            </a:r>
          </a:p>
          <a:p>
            <a:pPr marL="158750" indent="0">
              <a:buFontTx/>
              <a:buNone/>
            </a:pPr>
            <a:r>
              <a:rPr lang="en-US" sz="1100" b="0" i="0" u="none" strike="noStrike" cap="none" dirty="0">
                <a:solidFill>
                  <a:srgbClr val="000000"/>
                </a:solidFill>
                <a:effectLst/>
                <a:latin typeface="Arial"/>
                <a:ea typeface="Arial"/>
                <a:cs typeface="Arial"/>
                <a:sym typeface="Arial"/>
              </a:rPr>
              <a:t>We can still hear the faint yet ever courageous voice of Pope Francis as he blessed Rome, the Pope who blessed Rome, who gave his blessing to the world, the whole world, on the morning of Easter. Allow me to extend that same blessing: God loves us, God loves you all, and evil will not prevail! All of us are in God’s hands. So, let us move forward, without fear, together, hand in hand with God and with one another other! We are followers of Christ. Christ goes before us. The world needs his light. Humanity needs him as the bridge that can lead us to God and his love. Help us, one and all, to build bridges through dialogue and encounter, joining together as one people, always at peace. Thank you, Pope Francis!</a:t>
            </a:r>
          </a:p>
          <a:p>
            <a:pPr marL="158750" indent="0">
              <a:buFontTx/>
              <a:buNone/>
            </a:pPr>
            <a:r>
              <a:rPr lang="en-US" sz="1100" b="0" i="0" u="none" strike="noStrike" cap="none" dirty="0">
                <a:solidFill>
                  <a:srgbClr val="000000"/>
                </a:solidFill>
                <a:effectLst/>
                <a:latin typeface="Arial"/>
                <a:ea typeface="Arial"/>
                <a:cs typeface="Arial"/>
                <a:sym typeface="Arial"/>
              </a:rPr>
              <a:t>I also thank my brother Cardinals, who have chosen me to be the Successor of Peter and to walk together with you as a Church, united, ever pursuing peace and justice, ever seeking to act as men and women faithful to Jesus Christ, in order to proclaim the Gospel without fear, to be missionaries.</a:t>
            </a:r>
          </a:p>
          <a:p>
            <a:pPr marL="158750" indent="0">
              <a:buFontTx/>
              <a:buNone/>
            </a:pPr>
            <a:r>
              <a:rPr lang="en-US" sz="1100" b="0" i="0" u="none" strike="noStrike" cap="none" dirty="0">
                <a:solidFill>
                  <a:srgbClr val="000000"/>
                </a:solidFill>
                <a:effectLst/>
                <a:latin typeface="Arial"/>
                <a:ea typeface="Arial"/>
                <a:cs typeface="Arial"/>
                <a:sym typeface="Arial"/>
              </a:rPr>
              <a:t>I am an Augustinian, a son of Saint Augustine, who once said, “With you I am a Christian, and for you I am a bishop.” In this sense, all of us can journey together toward the homeland that God has prepared for us.</a:t>
            </a:r>
          </a:p>
          <a:p>
            <a:pPr marL="158750" indent="0">
              <a:buFontTx/>
              <a:buNone/>
            </a:pPr>
            <a:r>
              <a:rPr lang="en-US" sz="1100" b="0" i="0" u="none" strike="noStrike" cap="none" dirty="0">
                <a:solidFill>
                  <a:srgbClr val="000000"/>
                </a:solidFill>
                <a:effectLst/>
                <a:latin typeface="Arial"/>
                <a:ea typeface="Arial"/>
                <a:cs typeface="Arial"/>
                <a:sym typeface="Arial"/>
              </a:rPr>
              <a:t>A special greeting to the Church of Rome! Together, we must look for ways to be a missionary Church, a Church that builds bridges and encourages dialogue, a Church ever open to welcoming, like this Square with its open arms, all those who are in need of our charity, our presence, our readiness to dialogue and our love.</a:t>
            </a:r>
          </a:p>
          <a:p>
            <a:pPr marL="158750" indent="0">
              <a:buFontTx/>
              <a:buNone/>
            </a:pPr>
            <a:r>
              <a:rPr lang="en-US" sz="1100" b="0" i="0" u="none" strike="noStrike" cap="none" dirty="0">
                <a:solidFill>
                  <a:srgbClr val="000000"/>
                </a:solidFill>
                <a:effectLst/>
                <a:latin typeface="Arial"/>
                <a:ea typeface="Arial"/>
                <a:cs typeface="Arial"/>
                <a:sym typeface="Arial"/>
              </a:rPr>
              <a:t>(In Spanish)</a:t>
            </a:r>
          </a:p>
          <a:p>
            <a:pPr marL="158750" indent="0">
              <a:buFontTx/>
              <a:buNone/>
            </a:pPr>
            <a:r>
              <a:rPr lang="en-US" sz="1100" b="0" i="1" u="none" strike="noStrike" cap="none" dirty="0">
                <a:solidFill>
                  <a:srgbClr val="000000"/>
                </a:solidFill>
                <a:effectLst/>
                <a:latin typeface="Arial"/>
                <a:ea typeface="Arial"/>
                <a:cs typeface="Arial"/>
                <a:sym typeface="Arial"/>
              </a:rPr>
              <a:t>Y </a:t>
            </a:r>
            <a:r>
              <a:rPr lang="en-US" sz="1100" b="0" i="1" u="none" strike="noStrike" cap="none" dirty="0" err="1">
                <a:solidFill>
                  <a:srgbClr val="000000"/>
                </a:solidFill>
                <a:effectLst/>
                <a:latin typeface="Arial"/>
                <a:ea typeface="Arial"/>
                <a:cs typeface="Arial"/>
                <a:sym typeface="Arial"/>
              </a:rPr>
              <a:t>si</a:t>
            </a:r>
            <a:r>
              <a:rPr lang="en-US" sz="1100" b="0" i="1" u="none" strike="noStrike" cap="none" dirty="0">
                <a:solidFill>
                  <a:srgbClr val="000000"/>
                </a:solidFill>
                <a:effectLst/>
                <a:latin typeface="Arial"/>
                <a:ea typeface="Arial"/>
                <a:cs typeface="Arial"/>
                <a:sym typeface="Arial"/>
              </a:rPr>
              <a:t> me </a:t>
            </a:r>
            <a:r>
              <a:rPr lang="en-US" sz="1100" b="0" i="1" u="none" strike="noStrike" cap="none" dirty="0" err="1">
                <a:solidFill>
                  <a:srgbClr val="000000"/>
                </a:solidFill>
                <a:effectLst/>
                <a:latin typeface="Arial"/>
                <a:ea typeface="Arial"/>
                <a:cs typeface="Arial"/>
                <a:sym typeface="Arial"/>
              </a:rPr>
              <a:t>permiten</a:t>
            </a:r>
            <a:r>
              <a:rPr lang="en-US" sz="1100" b="0" i="1" u="none" strike="noStrike" cap="none" dirty="0">
                <a:solidFill>
                  <a:srgbClr val="000000"/>
                </a:solidFill>
                <a:effectLst/>
                <a:latin typeface="Arial"/>
                <a:ea typeface="Arial"/>
                <a:cs typeface="Arial"/>
                <a:sym typeface="Arial"/>
              </a:rPr>
              <a:t> </a:t>
            </a:r>
            <a:r>
              <a:rPr lang="en-US" sz="1100" b="0" i="1" u="none" strike="noStrike" cap="none" dirty="0" err="1">
                <a:solidFill>
                  <a:srgbClr val="000000"/>
                </a:solidFill>
                <a:effectLst/>
                <a:latin typeface="Arial"/>
                <a:ea typeface="Arial"/>
                <a:cs typeface="Arial"/>
                <a:sym typeface="Arial"/>
              </a:rPr>
              <a:t>también</a:t>
            </a:r>
            <a:r>
              <a:rPr lang="en-US" sz="1100" b="0" i="1" u="none" strike="noStrike" cap="none" dirty="0">
                <a:solidFill>
                  <a:srgbClr val="000000"/>
                </a:solidFill>
                <a:effectLst/>
                <a:latin typeface="Arial"/>
                <a:ea typeface="Arial"/>
                <a:cs typeface="Arial"/>
                <a:sym typeface="Arial"/>
              </a:rPr>
              <a:t> </a:t>
            </a:r>
            <a:r>
              <a:rPr lang="en-US" sz="1100" b="0" i="1" u="none" strike="noStrike" cap="none" dirty="0" err="1">
                <a:solidFill>
                  <a:srgbClr val="000000"/>
                </a:solidFill>
                <a:effectLst/>
                <a:latin typeface="Arial"/>
                <a:ea typeface="Arial"/>
                <a:cs typeface="Arial"/>
                <a:sym typeface="Arial"/>
              </a:rPr>
              <a:t>una</a:t>
            </a:r>
            <a:r>
              <a:rPr lang="en-US" sz="1100" b="0" i="1" u="none" strike="noStrike" cap="none" dirty="0">
                <a:solidFill>
                  <a:srgbClr val="000000"/>
                </a:solidFill>
                <a:effectLst/>
                <a:latin typeface="Arial"/>
                <a:ea typeface="Arial"/>
                <a:cs typeface="Arial"/>
                <a:sym typeface="Arial"/>
              </a:rPr>
              <a:t> palabra, un </a:t>
            </a:r>
            <a:r>
              <a:rPr lang="en-US" sz="1100" b="0" i="1" u="none" strike="noStrike" cap="none" dirty="0" err="1">
                <a:solidFill>
                  <a:srgbClr val="000000"/>
                </a:solidFill>
                <a:effectLst/>
                <a:latin typeface="Arial"/>
                <a:ea typeface="Arial"/>
                <a:cs typeface="Arial"/>
                <a:sym typeface="Arial"/>
              </a:rPr>
              <a:t>saludo</a:t>
            </a:r>
            <a:r>
              <a:rPr lang="en-US" sz="1100" b="0" i="1" u="none" strike="noStrike" cap="none" dirty="0">
                <a:solidFill>
                  <a:srgbClr val="000000"/>
                </a:solidFill>
                <a:effectLst/>
                <a:latin typeface="Arial"/>
                <a:ea typeface="Arial"/>
                <a:cs typeface="Arial"/>
                <a:sym typeface="Arial"/>
              </a:rPr>
              <a:t> a </a:t>
            </a:r>
            <a:r>
              <a:rPr lang="en-US" sz="1100" b="0" i="1" u="none" strike="noStrike" cap="none" dirty="0" err="1">
                <a:solidFill>
                  <a:srgbClr val="000000"/>
                </a:solidFill>
                <a:effectLst/>
                <a:latin typeface="Arial"/>
                <a:ea typeface="Arial"/>
                <a:cs typeface="Arial"/>
                <a:sym typeface="Arial"/>
              </a:rPr>
              <a:t>todos</a:t>
            </a:r>
            <a:r>
              <a:rPr lang="en-US" sz="1100" b="0" i="1" u="none" strike="noStrike" cap="none" dirty="0">
                <a:solidFill>
                  <a:srgbClr val="000000"/>
                </a:solidFill>
                <a:effectLst/>
                <a:latin typeface="Arial"/>
                <a:ea typeface="Arial"/>
                <a:cs typeface="Arial"/>
                <a:sym typeface="Arial"/>
              </a:rPr>
              <a:t> y </a:t>
            </a:r>
            <a:r>
              <a:rPr lang="en-US" sz="1100" b="0" i="1" u="none" strike="noStrike" cap="none" dirty="0" err="1">
                <a:solidFill>
                  <a:srgbClr val="000000"/>
                </a:solidFill>
                <a:effectLst/>
                <a:latin typeface="Arial"/>
                <a:ea typeface="Arial"/>
                <a:cs typeface="Arial"/>
                <a:sym typeface="Arial"/>
              </a:rPr>
              <a:t>en</a:t>
            </a:r>
            <a:r>
              <a:rPr lang="en-US" sz="1100" b="0" i="1" u="none" strike="noStrike" cap="none" dirty="0">
                <a:solidFill>
                  <a:srgbClr val="000000"/>
                </a:solidFill>
                <a:effectLst/>
                <a:latin typeface="Arial"/>
                <a:ea typeface="Arial"/>
                <a:cs typeface="Arial"/>
                <a:sym typeface="Arial"/>
              </a:rPr>
              <a:t> </a:t>
            </a:r>
            <a:r>
              <a:rPr lang="en-US" sz="1100" b="0" i="1" u="none" strike="noStrike" cap="none" dirty="0" err="1">
                <a:solidFill>
                  <a:srgbClr val="000000"/>
                </a:solidFill>
                <a:effectLst/>
                <a:latin typeface="Arial"/>
                <a:ea typeface="Arial"/>
                <a:cs typeface="Arial"/>
                <a:sym typeface="Arial"/>
              </a:rPr>
              <a:t>modo</a:t>
            </a:r>
            <a:r>
              <a:rPr lang="en-US" sz="1100" b="0" i="1" u="none" strike="noStrike" cap="none" dirty="0">
                <a:solidFill>
                  <a:srgbClr val="000000"/>
                </a:solidFill>
                <a:effectLst/>
                <a:latin typeface="Arial"/>
                <a:ea typeface="Arial"/>
                <a:cs typeface="Arial"/>
                <a:sym typeface="Arial"/>
              </a:rPr>
              <a:t> particular a mi </a:t>
            </a:r>
            <a:r>
              <a:rPr lang="en-US" sz="1100" b="0" i="1" u="none" strike="noStrike" cap="none" dirty="0" err="1">
                <a:solidFill>
                  <a:srgbClr val="000000"/>
                </a:solidFill>
                <a:effectLst/>
                <a:latin typeface="Arial"/>
                <a:ea typeface="Arial"/>
                <a:cs typeface="Arial"/>
                <a:sym typeface="Arial"/>
              </a:rPr>
              <a:t>querida</a:t>
            </a:r>
            <a:r>
              <a:rPr lang="en-US" sz="1100" b="0" i="1" u="none" strike="noStrike" cap="none" dirty="0">
                <a:solidFill>
                  <a:srgbClr val="000000"/>
                </a:solidFill>
                <a:effectLst/>
                <a:latin typeface="Arial"/>
                <a:ea typeface="Arial"/>
                <a:cs typeface="Arial"/>
                <a:sym typeface="Arial"/>
              </a:rPr>
              <a:t> </a:t>
            </a:r>
            <a:r>
              <a:rPr lang="en-US" sz="1100" b="0" i="1" u="none" strike="noStrike" cap="none" dirty="0" err="1">
                <a:solidFill>
                  <a:srgbClr val="000000"/>
                </a:solidFill>
                <a:effectLst/>
                <a:latin typeface="Arial"/>
                <a:ea typeface="Arial"/>
                <a:cs typeface="Arial"/>
                <a:sym typeface="Arial"/>
              </a:rPr>
              <a:t>diócesis</a:t>
            </a:r>
            <a:r>
              <a:rPr lang="en-US" sz="1100" b="0" i="1" u="none" strike="noStrike" cap="none" dirty="0">
                <a:solidFill>
                  <a:srgbClr val="000000"/>
                </a:solidFill>
                <a:effectLst/>
                <a:latin typeface="Arial"/>
                <a:ea typeface="Arial"/>
                <a:cs typeface="Arial"/>
                <a:sym typeface="Arial"/>
              </a:rPr>
              <a:t> de Chiclayo, </a:t>
            </a:r>
            <a:r>
              <a:rPr lang="en-US" sz="1100" b="0" i="1" u="none" strike="noStrike" cap="none" dirty="0" err="1">
                <a:solidFill>
                  <a:srgbClr val="000000"/>
                </a:solidFill>
                <a:effectLst/>
                <a:latin typeface="Arial"/>
                <a:ea typeface="Arial"/>
                <a:cs typeface="Arial"/>
                <a:sym typeface="Arial"/>
              </a:rPr>
              <a:t>en</a:t>
            </a:r>
            <a:r>
              <a:rPr lang="en-US" sz="1100" b="0" i="1" u="none" strike="noStrike" cap="none" dirty="0">
                <a:solidFill>
                  <a:srgbClr val="000000"/>
                </a:solidFill>
                <a:effectLst/>
                <a:latin typeface="Arial"/>
                <a:ea typeface="Arial"/>
                <a:cs typeface="Arial"/>
                <a:sym typeface="Arial"/>
              </a:rPr>
              <a:t> el </a:t>
            </a:r>
            <a:r>
              <a:rPr lang="en-US" sz="1100" b="0" i="1" u="none" strike="noStrike" cap="none" dirty="0" err="1">
                <a:solidFill>
                  <a:srgbClr val="000000"/>
                </a:solidFill>
                <a:effectLst/>
                <a:latin typeface="Arial"/>
                <a:ea typeface="Arial"/>
                <a:cs typeface="Arial"/>
                <a:sym typeface="Arial"/>
              </a:rPr>
              <a:t>Perú</a:t>
            </a:r>
            <a:r>
              <a:rPr lang="en-US" sz="1100" b="0" i="1" u="none" strike="noStrike" cap="none" dirty="0">
                <a:solidFill>
                  <a:srgbClr val="000000"/>
                </a:solidFill>
                <a:effectLst/>
                <a:latin typeface="Arial"/>
                <a:ea typeface="Arial"/>
                <a:cs typeface="Arial"/>
                <a:sym typeface="Arial"/>
              </a:rPr>
              <a:t>, </a:t>
            </a:r>
            <a:r>
              <a:rPr lang="en-US" sz="1100" b="0" i="1" u="none" strike="noStrike" cap="none" dirty="0" err="1">
                <a:solidFill>
                  <a:srgbClr val="000000"/>
                </a:solidFill>
                <a:effectLst/>
                <a:latin typeface="Arial"/>
                <a:ea typeface="Arial"/>
                <a:cs typeface="Arial"/>
                <a:sym typeface="Arial"/>
              </a:rPr>
              <a:t>donde</a:t>
            </a:r>
            <a:r>
              <a:rPr lang="en-US" sz="1100" b="0" i="1" u="none" strike="noStrike" cap="none" dirty="0">
                <a:solidFill>
                  <a:srgbClr val="000000"/>
                </a:solidFill>
                <a:effectLst/>
                <a:latin typeface="Arial"/>
                <a:ea typeface="Arial"/>
                <a:cs typeface="Arial"/>
                <a:sym typeface="Arial"/>
              </a:rPr>
              <a:t> un pueblo </a:t>
            </a:r>
            <a:r>
              <a:rPr lang="en-US" sz="1100" b="0" i="1" u="none" strike="noStrike" cap="none" dirty="0" err="1">
                <a:solidFill>
                  <a:srgbClr val="000000"/>
                </a:solidFill>
                <a:effectLst/>
                <a:latin typeface="Arial"/>
                <a:ea typeface="Arial"/>
                <a:cs typeface="Arial"/>
                <a:sym typeface="Arial"/>
              </a:rPr>
              <a:t>fiel</a:t>
            </a:r>
            <a:r>
              <a:rPr lang="en-US" sz="1100" b="0" i="1" u="none" strike="noStrike" cap="none" dirty="0">
                <a:solidFill>
                  <a:srgbClr val="000000"/>
                </a:solidFill>
                <a:effectLst/>
                <a:latin typeface="Arial"/>
                <a:ea typeface="Arial"/>
                <a:cs typeface="Arial"/>
                <a:sym typeface="Arial"/>
              </a:rPr>
              <a:t> ha </a:t>
            </a:r>
            <a:r>
              <a:rPr lang="en-US" sz="1100" b="0" i="1" u="none" strike="noStrike" cap="none" dirty="0" err="1">
                <a:solidFill>
                  <a:srgbClr val="000000"/>
                </a:solidFill>
                <a:effectLst/>
                <a:latin typeface="Arial"/>
                <a:ea typeface="Arial"/>
                <a:cs typeface="Arial"/>
                <a:sym typeface="Arial"/>
              </a:rPr>
              <a:t>acompañado</a:t>
            </a:r>
            <a:r>
              <a:rPr lang="en-US" sz="1100" b="0" i="1" u="none" strike="noStrike" cap="none" dirty="0">
                <a:solidFill>
                  <a:srgbClr val="000000"/>
                </a:solidFill>
                <a:effectLst/>
                <a:latin typeface="Arial"/>
                <a:ea typeface="Arial"/>
                <a:cs typeface="Arial"/>
                <a:sym typeface="Arial"/>
              </a:rPr>
              <a:t> a </a:t>
            </a:r>
            <a:r>
              <a:rPr lang="en-US" sz="1100" b="0" i="1" u="none" strike="noStrike" cap="none" dirty="0" err="1">
                <a:solidFill>
                  <a:srgbClr val="000000"/>
                </a:solidFill>
                <a:effectLst/>
                <a:latin typeface="Arial"/>
                <a:ea typeface="Arial"/>
                <a:cs typeface="Arial"/>
                <a:sym typeface="Arial"/>
              </a:rPr>
              <a:t>su</a:t>
            </a:r>
            <a:r>
              <a:rPr lang="en-US" sz="1100" b="0" i="1" u="none" strike="noStrike" cap="none" dirty="0">
                <a:solidFill>
                  <a:srgbClr val="000000"/>
                </a:solidFill>
                <a:effectLst/>
                <a:latin typeface="Arial"/>
                <a:ea typeface="Arial"/>
                <a:cs typeface="Arial"/>
                <a:sym typeface="Arial"/>
              </a:rPr>
              <a:t> </a:t>
            </a:r>
            <a:r>
              <a:rPr lang="en-US" sz="1100" b="0" i="1" u="none" strike="noStrike" cap="none" dirty="0" err="1">
                <a:solidFill>
                  <a:srgbClr val="000000"/>
                </a:solidFill>
                <a:effectLst/>
                <a:latin typeface="Arial"/>
                <a:ea typeface="Arial"/>
                <a:cs typeface="Arial"/>
                <a:sym typeface="Arial"/>
              </a:rPr>
              <a:t>obispo</a:t>
            </a:r>
            <a:r>
              <a:rPr lang="en-US" sz="1100" b="0" i="1" u="none" strike="noStrike" cap="none" dirty="0">
                <a:solidFill>
                  <a:srgbClr val="000000"/>
                </a:solidFill>
                <a:effectLst/>
                <a:latin typeface="Arial"/>
                <a:ea typeface="Arial"/>
                <a:cs typeface="Arial"/>
                <a:sym typeface="Arial"/>
              </a:rPr>
              <a:t>, ha </a:t>
            </a:r>
            <a:r>
              <a:rPr lang="en-US" sz="1100" b="0" i="1" u="none" strike="noStrike" cap="none" dirty="0" err="1">
                <a:solidFill>
                  <a:srgbClr val="000000"/>
                </a:solidFill>
                <a:effectLst/>
                <a:latin typeface="Arial"/>
                <a:ea typeface="Arial"/>
                <a:cs typeface="Arial"/>
                <a:sym typeface="Arial"/>
              </a:rPr>
              <a:t>compartido</a:t>
            </a:r>
            <a:r>
              <a:rPr lang="en-US" sz="1100" b="0" i="1" u="none" strike="noStrike" cap="none" dirty="0">
                <a:solidFill>
                  <a:srgbClr val="000000"/>
                </a:solidFill>
                <a:effectLst/>
                <a:latin typeface="Arial"/>
                <a:ea typeface="Arial"/>
                <a:cs typeface="Arial"/>
                <a:sym typeface="Arial"/>
              </a:rPr>
              <a:t> </a:t>
            </a:r>
            <a:r>
              <a:rPr lang="en-US" sz="1100" b="0" i="1" u="none" strike="noStrike" cap="none" dirty="0" err="1">
                <a:solidFill>
                  <a:srgbClr val="000000"/>
                </a:solidFill>
                <a:effectLst/>
                <a:latin typeface="Arial"/>
                <a:ea typeface="Arial"/>
                <a:cs typeface="Arial"/>
                <a:sym typeface="Arial"/>
              </a:rPr>
              <a:t>su</a:t>
            </a:r>
            <a:r>
              <a:rPr lang="en-US" sz="1100" b="0" i="1" u="none" strike="noStrike" cap="none" dirty="0">
                <a:solidFill>
                  <a:srgbClr val="000000"/>
                </a:solidFill>
                <a:effectLst/>
                <a:latin typeface="Arial"/>
                <a:ea typeface="Arial"/>
                <a:cs typeface="Arial"/>
                <a:sym typeface="Arial"/>
              </a:rPr>
              <a:t> </a:t>
            </a:r>
            <a:r>
              <a:rPr lang="en-US" sz="1100" b="0" i="1" u="none" strike="noStrike" cap="none" dirty="0" err="1">
                <a:solidFill>
                  <a:srgbClr val="000000"/>
                </a:solidFill>
                <a:effectLst/>
                <a:latin typeface="Arial"/>
                <a:ea typeface="Arial"/>
                <a:cs typeface="Arial"/>
                <a:sym typeface="Arial"/>
              </a:rPr>
              <a:t>fe</a:t>
            </a:r>
            <a:r>
              <a:rPr lang="en-US" sz="1100" b="0" i="1" u="none" strike="noStrike" cap="none" dirty="0">
                <a:solidFill>
                  <a:srgbClr val="000000"/>
                </a:solidFill>
                <a:effectLst/>
                <a:latin typeface="Arial"/>
                <a:ea typeface="Arial"/>
                <a:cs typeface="Arial"/>
                <a:sym typeface="Arial"/>
              </a:rPr>
              <a:t> y ha dado </a:t>
            </a:r>
            <a:r>
              <a:rPr lang="en-US" sz="1100" b="0" i="1" u="none" strike="noStrike" cap="none" dirty="0" err="1">
                <a:solidFill>
                  <a:srgbClr val="000000"/>
                </a:solidFill>
                <a:effectLst/>
                <a:latin typeface="Arial"/>
                <a:ea typeface="Arial"/>
                <a:cs typeface="Arial"/>
                <a:sym typeface="Arial"/>
              </a:rPr>
              <a:t>tanto</a:t>
            </a:r>
            <a:r>
              <a:rPr lang="en-US" sz="1100" b="0" i="1" u="none" strike="noStrike" cap="none" dirty="0">
                <a:solidFill>
                  <a:srgbClr val="000000"/>
                </a:solidFill>
                <a:effectLst/>
                <a:latin typeface="Arial"/>
                <a:ea typeface="Arial"/>
                <a:cs typeface="Arial"/>
                <a:sym typeface="Arial"/>
              </a:rPr>
              <a:t>, </a:t>
            </a:r>
            <a:r>
              <a:rPr lang="en-US" sz="1100" b="0" i="1" u="none" strike="noStrike" cap="none" dirty="0" err="1">
                <a:solidFill>
                  <a:srgbClr val="000000"/>
                </a:solidFill>
                <a:effectLst/>
                <a:latin typeface="Arial"/>
                <a:ea typeface="Arial"/>
                <a:cs typeface="Arial"/>
                <a:sym typeface="Arial"/>
              </a:rPr>
              <a:t>tanto</a:t>
            </a:r>
            <a:r>
              <a:rPr lang="en-US" sz="1100" b="0" i="1" u="none" strike="noStrike" cap="none" dirty="0">
                <a:solidFill>
                  <a:srgbClr val="000000"/>
                </a:solidFill>
                <a:effectLst/>
                <a:latin typeface="Arial"/>
                <a:ea typeface="Arial"/>
                <a:cs typeface="Arial"/>
                <a:sym typeface="Arial"/>
              </a:rPr>
              <a:t>, para </a:t>
            </a:r>
            <a:r>
              <a:rPr lang="en-US" sz="1100" b="0" i="1" u="none" strike="noStrike" cap="none" dirty="0" err="1">
                <a:solidFill>
                  <a:srgbClr val="000000"/>
                </a:solidFill>
                <a:effectLst/>
                <a:latin typeface="Arial"/>
                <a:ea typeface="Arial"/>
                <a:cs typeface="Arial"/>
                <a:sym typeface="Arial"/>
              </a:rPr>
              <a:t>seguir</a:t>
            </a:r>
            <a:r>
              <a:rPr lang="en-US" sz="1100" b="0" i="1" u="none" strike="noStrike" cap="none" dirty="0">
                <a:solidFill>
                  <a:srgbClr val="000000"/>
                </a:solidFill>
                <a:effectLst/>
                <a:latin typeface="Arial"/>
                <a:ea typeface="Arial"/>
                <a:cs typeface="Arial"/>
                <a:sym typeface="Arial"/>
              </a:rPr>
              <a:t> </a:t>
            </a:r>
            <a:r>
              <a:rPr lang="en-US" sz="1100" b="0" i="1" u="none" strike="noStrike" cap="none" dirty="0" err="1">
                <a:solidFill>
                  <a:srgbClr val="000000"/>
                </a:solidFill>
                <a:effectLst/>
                <a:latin typeface="Arial"/>
                <a:ea typeface="Arial"/>
                <a:cs typeface="Arial"/>
                <a:sym typeface="Arial"/>
              </a:rPr>
              <a:t>siendo</a:t>
            </a:r>
            <a:r>
              <a:rPr lang="en-US" sz="1100" b="0" i="1" u="none" strike="noStrike" cap="none" dirty="0">
                <a:solidFill>
                  <a:srgbClr val="000000"/>
                </a:solidFill>
                <a:effectLst/>
                <a:latin typeface="Arial"/>
                <a:ea typeface="Arial"/>
                <a:cs typeface="Arial"/>
                <a:sym typeface="Arial"/>
              </a:rPr>
              <a:t> </a:t>
            </a:r>
            <a:r>
              <a:rPr lang="en-US" sz="1100" b="0" i="1" u="none" strike="noStrike" cap="none" dirty="0" err="1">
                <a:solidFill>
                  <a:srgbClr val="000000"/>
                </a:solidFill>
                <a:effectLst/>
                <a:latin typeface="Arial"/>
                <a:ea typeface="Arial"/>
                <a:cs typeface="Arial"/>
                <a:sym typeface="Arial"/>
              </a:rPr>
              <a:t>Iglesia</a:t>
            </a:r>
            <a:r>
              <a:rPr lang="en-US" sz="1100" b="0" i="1" u="none" strike="noStrike" cap="none" dirty="0">
                <a:solidFill>
                  <a:srgbClr val="000000"/>
                </a:solidFill>
                <a:effectLst/>
                <a:latin typeface="Arial"/>
                <a:ea typeface="Arial"/>
                <a:cs typeface="Arial"/>
                <a:sym typeface="Arial"/>
              </a:rPr>
              <a:t> </a:t>
            </a:r>
            <a:r>
              <a:rPr lang="en-US" sz="1100" b="0" i="1" u="none" strike="noStrike" cap="none" dirty="0" err="1">
                <a:solidFill>
                  <a:srgbClr val="000000"/>
                </a:solidFill>
                <a:effectLst/>
                <a:latin typeface="Arial"/>
                <a:ea typeface="Arial"/>
                <a:cs typeface="Arial"/>
                <a:sym typeface="Arial"/>
              </a:rPr>
              <a:t>fiel</a:t>
            </a:r>
            <a:r>
              <a:rPr lang="en-US" sz="1100" b="0" i="1" u="none" strike="noStrike" cap="none" dirty="0">
                <a:solidFill>
                  <a:srgbClr val="000000"/>
                </a:solidFill>
                <a:effectLst/>
                <a:latin typeface="Arial"/>
                <a:ea typeface="Arial"/>
                <a:cs typeface="Arial"/>
                <a:sym typeface="Arial"/>
              </a:rPr>
              <a:t> de </a:t>
            </a:r>
            <a:r>
              <a:rPr lang="en-US" sz="1100" b="0" i="1" u="none" strike="noStrike" cap="none" dirty="0" err="1">
                <a:solidFill>
                  <a:srgbClr val="000000"/>
                </a:solidFill>
                <a:effectLst/>
                <a:latin typeface="Arial"/>
                <a:ea typeface="Arial"/>
                <a:cs typeface="Arial"/>
                <a:sym typeface="Arial"/>
              </a:rPr>
              <a:t>Jesucristo</a:t>
            </a:r>
            <a:r>
              <a:rPr lang="en-US" sz="1100" b="0" i="1" u="none" strike="noStrike" cap="none" dirty="0">
                <a:solidFill>
                  <a:srgbClr val="000000"/>
                </a:solidFill>
                <a:effectLst/>
                <a:latin typeface="Arial"/>
                <a:ea typeface="Arial"/>
                <a:cs typeface="Arial"/>
                <a:sym typeface="Arial"/>
              </a:rPr>
              <a:t>.</a:t>
            </a:r>
            <a:endParaRPr lang="en-US" sz="1100" b="0" i="0" u="none" strike="noStrike" cap="none" dirty="0">
              <a:solidFill>
                <a:srgbClr val="000000"/>
              </a:solidFill>
              <a:effectLst/>
              <a:latin typeface="Arial"/>
              <a:ea typeface="Arial"/>
              <a:cs typeface="Arial"/>
              <a:sym typeface="Arial"/>
            </a:endParaRPr>
          </a:p>
          <a:p>
            <a:pPr marL="158750" indent="0">
              <a:buFontTx/>
              <a:buNone/>
            </a:pPr>
            <a:r>
              <a:rPr lang="en-US" sz="1100" b="0" i="0" u="none" strike="noStrike" cap="none" dirty="0">
                <a:solidFill>
                  <a:srgbClr val="000000"/>
                </a:solidFill>
                <a:effectLst/>
                <a:latin typeface="Arial"/>
                <a:ea typeface="Arial"/>
                <a:cs typeface="Arial"/>
                <a:sym typeface="Arial"/>
              </a:rPr>
              <a:t>(Translation)</a:t>
            </a:r>
          </a:p>
          <a:p>
            <a:pPr marL="158750" indent="0">
              <a:buFontTx/>
              <a:buNone/>
            </a:pPr>
            <a:r>
              <a:rPr lang="en-US" sz="1100" b="0" i="0" u="none" strike="noStrike" cap="none" dirty="0">
                <a:solidFill>
                  <a:srgbClr val="000000"/>
                </a:solidFill>
                <a:effectLst/>
                <a:latin typeface="Arial"/>
                <a:ea typeface="Arial"/>
                <a:cs typeface="Arial"/>
                <a:sym typeface="Arial"/>
              </a:rPr>
              <a:t>And if you also allow me a brief word, a greeting to everyone and in particular to my beloved Diocese of Chiclayo, in Peru, where a faithful people has accompanied its Bishop, shared its faith and given so much, so much, to continue being a faithful Church of Jesus Christ.</a:t>
            </a:r>
          </a:p>
          <a:p>
            <a:pPr marL="158750" indent="0">
              <a:buFontTx/>
              <a:buNone/>
            </a:pPr>
            <a:r>
              <a:rPr lang="en-US" sz="1100" b="0" i="0" u="none" strike="noStrike" cap="none" dirty="0">
                <a:solidFill>
                  <a:srgbClr val="000000"/>
                </a:solidFill>
                <a:effectLst/>
                <a:latin typeface="Arial"/>
                <a:ea typeface="Arial"/>
                <a:cs typeface="Arial"/>
                <a:sym typeface="Arial"/>
              </a:rPr>
              <a:t>To all of you, brothers and sisters in Rome, in Italy, throughout the world: we want to be a </a:t>
            </a:r>
            <a:r>
              <a:rPr lang="en-US" sz="1100" b="0" i="0" u="none" strike="noStrike" cap="none" dirty="0" err="1">
                <a:solidFill>
                  <a:srgbClr val="000000"/>
                </a:solidFill>
                <a:effectLst/>
                <a:latin typeface="Arial"/>
                <a:ea typeface="Arial"/>
                <a:cs typeface="Arial"/>
                <a:sym typeface="Arial"/>
              </a:rPr>
              <a:t>synodal</a:t>
            </a:r>
            <a:r>
              <a:rPr lang="en-US" sz="1100" b="0" i="0" u="none" strike="noStrike" cap="none" dirty="0">
                <a:solidFill>
                  <a:srgbClr val="000000"/>
                </a:solidFill>
                <a:effectLst/>
                <a:latin typeface="Arial"/>
                <a:ea typeface="Arial"/>
                <a:cs typeface="Arial"/>
                <a:sym typeface="Arial"/>
              </a:rPr>
              <a:t> Church, a Church that moves forward, a Church that always seeks peace, that always seeks charity, that always seeks to be close above all to those who are suffering.</a:t>
            </a:r>
          </a:p>
          <a:p>
            <a:pPr marL="158750" indent="0">
              <a:buFontTx/>
              <a:buNone/>
            </a:pPr>
            <a:r>
              <a:rPr lang="en-US" sz="1100" b="0" i="0" u="none" strike="noStrike" cap="none" dirty="0">
                <a:solidFill>
                  <a:srgbClr val="000000"/>
                </a:solidFill>
                <a:effectLst/>
                <a:latin typeface="Arial"/>
                <a:ea typeface="Arial"/>
                <a:cs typeface="Arial"/>
                <a:sym typeface="Arial"/>
              </a:rPr>
              <a:t>Today is the day of the Prayer of Supplication to Our Lady of Pompeii. Our Mother Mary always wants to walk at our side, to remain close to us, to help us with her intercession and her love. So I would like to pray together with you. Let us pray together for this new mission, for the whole Church, for peace in the world, and let us ask Mary, our Mother, for this special grace: </a:t>
            </a:r>
            <a:r>
              <a:rPr lang="en-US" sz="1100" b="0" i="1" u="none" strike="noStrike" cap="none" dirty="0">
                <a:solidFill>
                  <a:srgbClr val="000000"/>
                </a:solidFill>
                <a:effectLst/>
                <a:latin typeface="Arial"/>
                <a:ea typeface="Arial"/>
                <a:cs typeface="Arial"/>
                <a:sym typeface="Arial"/>
              </a:rPr>
              <a:t>Hail Mary...</a:t>
            </a:r>
            <a:endParaRPr lang="en-US"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3156316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100" b="1" i="0" u="none" strike="noStrike" cap="none" dirty="0">
                <a:solidFill>
                  <a:srgbClr val="000000"/>
                </a:solidFill>
                <a:effectLst/>
                <a:latin typeface="Arial"/>
                <a:ea typeface="Arial"/>
                <a:cs typeface="Arial"/>
                <a:sym typeface="Arial"/>
              </a:rPr>
              <a:t>Audience with the Diplomatic Corps, May 16, 2025</a:t>
            </a:r>
            <a:endParaRPr lang="fr-FR"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In our dialogue, I would like us to keep in mind three essential words that represent the pillars of the Church's missionary activity and the aim of the Holy See's diplomacy. The first word is peace. All too often we consider it a "negative" word, indicative only of the absence of war and conflict, since opposition is a perennial part of human nature, frequently leading us to live in a constant "state of conflict" at home, at work and in society. Peace then appears simply as a respite, a pause between one dispute and another, given that, no matter how hard we try, tensions will always be present, a little like embers burning beneath the ashes, ready to ignite at any moment. From a Christian perspective -- but also in other religious traditions -- peace is first and foremost a gift. It is the first gift of Christ: "My peace I give to you" (</a:t>
            </a:r>
            <a:r>
              <a:rPr lang="en-US" sz="1100" b="0" i="0" u="none" strike="noStrike" cap="none" dirty="0" err="1">
                <a:solidFill>
                  <a:srgbClr val="000000"/>
                </a:solidFill>
                <a:effectLst/>
                <a:latin typeface="Arial"/>
                <a:ea typeface="Arial"/>
                <a:cs typeface="Arial"/>
                <a:sym typeface="Arial"/>
              </a:rPr>
              <a:t>Jn</a:t>
            </a:r>
            <a:r>
              <a:rPr lang="en-US" sz="1100" b="0" i="0" u="none" strike="noStrike" cap="none" dirty="0">
                <a:solidFill>
                  <a:srgbClr val="000000"/>
                </a:solidFill>
                <a:effectLst/>
                <a:latin typeface="Arial"/>
                <a:ea typeface="Arial"/>
                <a:cs typeface="Arial"/>
                <a:sym typeface="Arial"/>
              </a:rPr>
              <a:t> 14:27). Yet it is an active and demanding gift. It engages and challenges each of us, regardless of our cultural background or religious affiliation, demanding first of all that we work on ourselves. Peace is built in the heart and from the heart, by eliminating pride and vindictiveness and carefully choosing our words. For words too, not only weapons, can wound and even kill.</a:t>
            </a:r>
          </a:p>
          <a:p>
            <a:endParaRPr lang="en-US" sz="1100" b="0" i="0" u="none" strike="noStrike" cap="none" dirty="0">
              <a:solidFill>
                <a:srgbClr val="000000"/>
              </a:solidFill>
              <a:effectLst/>
              <a:latin typeface="Arial"/>
              <a:cs typeface="Arial"/>
              <a:sym typeface="Arial"/>
            </a:endParaRPr>
          </a:p>
          <a:p>
            <a:r>
              <a:rPr lang="fr-FR" dirty="0"/>
              <a:t>https://press.vatican.va/content/salastampa/it/bollettino/pubblico/2025/09/19/0660/01164.html</a:t>
            </a:r>
          </a:p>
        </p:txBody>
      </p:sp>
    </p:spTree>
    <p:extLst>
      <p:ext uri="{BB962C8B-B14F-4D97-AF65-F5344CB8AC3E}">
        <p14:creationId xmlns:p14="http://schemas.microsoft.com/office/powerpoint/2010/main" val="1442457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a:p>
        </p:txBody>
      </p:sp>
    </p:spTree>
    <p:extLst>
      <p:ext uri="{BB962C8B-B14F-4D97-AF65-F5344CB8AC3E}">
        <p14:creationId xmlns:p14="http://schemas.microsoft.com/office/powerpoint/2010/main" val="2908767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58750" indent="0">
              <a:buNone/>
            </a:pPr>
            <a:r>
              <a:rPr lang="en-US" b="1" dirty="0"/>
              <a:t>1. The Culture of Encounter as Foundation</a:t>
            </a:r>
            <a:endParaRPr lang="fr-FR" dirty="0"/>
          </a:p>
          <a:p>
            <a:r>
              <a:rPr lang="en-US" dirty="0"/>
              <a:t>The Pope explicitly evokes the necessity of building a "culture of encounter" through dialogue and social friendship. This approach perfectly reflects the essence of </a:t>
            </a:r>
            <a:r>
              <a:rPr lang="en-US" dirty="0" err="1"/>
              <a:t>synodality</a:t>
            </a:r>
            <a:r>
              <a:rPr lang="en-US" dirty="0"/>
              <a:t>, which invites us to "walk together" in mutual listening and authentic encounter.</a:t>
            </a:r>
            <a:endParaRPr lang="fr-FR" dirty="0"/>
          </a:p>
          <a:p>
            <a:pPr marL="158750" indent="0">
              <a:buNone/>
            </a:pPr>
            <a:r>
              <a:rPr lang="en-US" b="1" dirty="0"/>
              <a:t>2. Listening to Existential Peripheries</a:t>
            </a:r>
            <a:endParaRPr lang="fr-FR" dirty="0"/>
          </a:p>
          <a:p>
            <a:r>
              <a:rPr lang="en-US" dirty="0"/>
              <a:t>The emphasis placed on the importance of listening to the poor and marginalized - "Let the voice of the poor be heard" - corresponds directly to the </a:t>
            </a:r>
            <a:r>
              <a:rPr lang="en-US" dirty="0" err="1"/>
              <a:t>synodal</a:t>
            </a:r>
            <a:r>
              <a:rPr lang="en-US" dirty="0"/>
              <a:t> dimension of including all voices, particularly those who are usually excluded from ecclesial decision-making processes.</a:t>
            </a:r>
            <a:endParaRPr lang="fr-FR" dirty="0"/>
          </a:p>
          <a:p>
            <a:pPr marL="158750" indent="0">
              <a:buNone/>
            </a:pPr>
            <a:r>
              <a:rPr lang="en-US" b="1" dirty="0"/>
              <a:t>3. Dialogue as Ecclesial Method</a:t>
            </a:r>
            <a:endParaRPr lang="fr-FR" dirty="0"/>
          </a:p>
          <a:p>
            <a:endParaRPr lang="fr-FR" dirty="0"/>
          </a:p>
          <a:p>
            <a:endParaRPr lang="fr-FR"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In this regard, I would like us to renew together today our complete commitment to the path that the universal Church has now followed for decades in the wake of the Second Vatican Council. Pope Francis masterfully and concretely set it forth in the Apostolic Exhortation </a:t>
            </a:r>
            <a:r>
              <a:rPr lang="en-US" sz="1100" b="0" i="0" u="none" strike="noStrike" cap="none" dirty="0" err="1">
                <a:solidFill>
                  <a:srgbClr val="000000"/>
                </a:solidFill>
                <a:effectLst/>
                <a:latin typeface="Arial"/>
                <a:ea typeface="Arial"/>
                <a:cs typeface="Arial"/>
                <a:sym typeface="Arial"/>
              </a:rPr>
              <a:t>Evangelii</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Gaudium</a:t>
            </a:r>
            <a:r>
              <a:rPr lang="en-US" sz="1100" b="0" i="0" u="none" strike="noStrike" cap="none" dirty="0">
                <a:solidFill>
                  <a:srgbClr val="000000"/>
                </a:solidFill>
                <a:effectLst/>
                <a:latin typeface="Arial"/>
                <a:ea typeface="Arial"/>
                <a:cs typeface="Arial"/>
                <a:sym typeface="Arial"/>
              </a:rPr>
              <a:t>, from which I would like to highlight several fundamental points: the return to the primacy of Christ in proclamation (cf. No. 11); the missionary conversion of the entire Christian community (cf. No. 9); growth in collegiality and </a:t>
            </a:r>
            <a:r>
              <a:rPr lang="en-US" sz="1100" b="0" i="0" u="none" strike="noStrike" cap="none" dirty="0" err="1">
                <a:solidFill>
                  <a:srgbClr val="000000"/>
                </a:solidFill>
                <a:effectLst/>
                <a:latin typeface="Arial"/>
                <a:ea typeface="Arial"/>
                <a:cs typeface="Arial"/>
                <a:sym typeface="Arial"/>
              </a:rPr>
              <a:t>synodality</a:t>
            </a:r>
            <a:r>
              <a:rPr lang="en-US" sz="1100" b="0" i="0" u="none" strike="noStrike" cap="none" dirty="0">
                <a:solidFill>
                  <a:srgbClr val="000000"/>
                </a:solidFill>
                <a:effectLst/>
                <a:latin typeface="Arial"/>
                <a:ea typeface="Arial"/>
                <a:cs typeface="Arial"/>
                <a:sym typeface="Arial"/>
              </a:rPr>
              <a:t> (cf. No. 33); attention to the </a:t>
            </a:r>
            <a:r>
              <a:rPr lang="en-US" sz="1100" b="0" i="0" u="none" strike="noStrike" cap="none" dirty="0" err="1">
                <a:solidFill>
                  <a:srgbClr val="000000"/>
                </a:solidFill>
                <a:effectLst/>
                <a:latin typeface="Arial"/>
                <a:ea typeface="Arial"/>
                <a:cs typeface="Arial"/>
                <a:sym typeface="Arial"/>
              </a:rPr>
              <a:t>sensus</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fidei</a:t>
            </a:r>
            <a:r>
              <a:rPr lang="en-US" sz="1100" b="0" i="0" u="none" strike="noStrike" cap="none" dirty="0">
                <a:solidFill>
                  <a:srgbClr val="000000"/>
                </a:solidFill>
                <a:effectLst/>
                <a:latin typeface="Arial"/>
                <a:ea typeface="Arial"/>
                <a:cs typeface="Arial"/>
                <a:sym typeface="Arial"/>
              </a:rPr>
              <a:t> (cf. Nos. 119-120), especially in its most authentic and inclusive forms, such as popular piety (cf. No. 123); loving care for the least and the rejected (cf. No. 53); courageous and trusting dialogue with the contemporary world in its various components and realities (cf. No. 84; SECOND VATICAN COUNCIL, Pastoral Constitution </a:t>
            </a:r>
            <a:r>
              <a:rPr lang="en-US" sz="1100" b="0" i="0" u="none" strike="noStrike" cap="none" dirty="0" err="1">
                <a:solidFill>
                  <a:srgbClr val="000000"/>
                </a:solidFill>
                <a:effectLst/>
                <a:latin typeface="Arial"/>
                <a:ea typeface="Arial"/>
                <a:cs typeface="Arial"/>
                <a:sym typeface="Arial"/>
              </a:rPr>
              <a:t>Gaudium</a:t>
            </a:r>
            <a:r>
              <a:rPr lang="en-US" sz="1100" b="0" i="0" u="none" strike="noStrike" cap="none" dirty="0">
                <a:solidFill>
                  <a:srgbClr val="000000"/>
                </a:solidFill>
                <a:effectLst/>
                <a:latin typeface="Arial"/>
                <a:ea typeface="Arial"/>
                <a:cs typeface="Arial"/>
                <a:sym typeface="Arial"/>
              </a:rPr>
              <a:t> et </a:t>
            </a:r>
            <a:r>
              <a:rPr lang="en-US" sz="1100" b="0" i="0" u="none" strike="noStrike" cap="none" dirty="0" err="1">
                <a:solidFill>
                  <a:srgbClr val="000000"/>
                </a:solidFill>
                <a:effectLst/>
                <a:latin typeface="Arial"/>
                <a:ea typeface="Arial"/>
                <a:cs typeface="Arial"/>
                <a:sym typeface="Arial"/>
              </a:rPr>
              <a:t>Spes</a:t>
            </a:r>
            <a:r>
              <a:rPr lang="en-US" sz="1100" b="0" i="0" u="none" strike="noStrike" cap="none" dirty="0">
                <a:solidFill>
                  <a:srgbClr val="000000"/>
                </a:solidFill>
                <a:effectLst/>
                <a:latin typeface="Arial"/>
                <a:ea typeface="Arial"/>
                <a:cs typeface="Arial"/>
                <a:sym typeface="Arial"/>
              </a:rPr>
              <a:t>, 1-2)</a:t>
            </a:r>
            <a:endParaRPr lang="fr-FR" sz="1100" b="0" i="0" u="none" strike="noStrike" cap="none" dirty="0">
              <a:solidFill>
                <a:srgbClr val="000000"/>
              </a:solidFill>
              <a:effectLst/>
              <a:latin typeface="Arial"/>
              <a:ea typeface="Arial"/>
              <a:cs typeface="Arial"/>
              <a:sym typeface="Arial"/>
            </a:endParaRPr>
          </a:p>
          <a:p>
            <a:endParaRPr lang="fr-FR" dirty="0"/>
          </a:p>
        </p:txBody>
      </p:sp>
    </p:spTree>
    <p:extLst>
      <p:ext uri="{BB962C8B-B14F-4D97-AF65-F5344CB8AC3E}">
        <p14:creationId xmlns:p14="http://schemas.microsoft.com/office/powerpoint/2010/main" val="3702348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23"/>
          <p:cNvSpPr>
            <a:spLocks noGrp="1"/>
          </p:cNvSpPr>
          <p:nvPr>
            <p:ph type="dt" sz="half" idx="10"/>
          </p:nvPr>
        </p:nvSpPr>
        <p:spPr>
          <a:xfrm>
            <a:off x="3581400" y="4729162"/>
            <a:ext cx="2133600" cy="357188"/>
          </a:xfrm>
          <a:prstGeom prst="rect">
            <a:avLst/>
          </a:prstGeom>
        </p:spPr>
        <p:txBody>
          <a:bodyPr/>
          <a:lstStyle>
            <a:lvl1pPr>
              <a:defRPr/>
            </a:lvl1pPr>
          </a:lstStyle>
          <a:p>
            <a:pPr>
              <a:defRPr/>
            </a:pPr>
            <a:fld id="{2A757D0D-C86A-4B20-9A1D-6768EAC0D316}" type="datetimeFigureOut">
              <a:rPr lang="fr-FR"/>
              <a:pPr>
                <a:defRPr/>
              </a:pPr>
              <a:t>29/09/2025</a:t>
            </a:fld>
            <a:endParaRPr lang="fr-FR" dirty="0"/>
          </a:p>
        </p:txBody>
      </p:sp>
      <p:sp>
        <p:nvSpPr>
          <p:cNvPr id="5" name="Espace réservé du pied de page 9"/>
          <p:cNvSpPr>
            <a:spLocks noGrp="1"/>
          </p:cNvSpPr>
          <p:nvPr>
            <p:ph type="ftr" sz="quarter" idx="11"/>
          </p:nvPr>
        </p:nvSpPr>
        <p:spPr>
          <a:xfrm>
            <a:off x="5715000" y="4729162"/>
            <a:ext cx="2895600" cy="357188"/>
          </a:xfrm>
          <a:prstGeom prst="rect">
            <a:avLst/>
          </a:prstGeom>
        </p:spPr>
        <p:txBody>
          <a:bodyPr/>
          <a:lstStyle>
            <a:lvl1pPr>
              <a:defRPr/>
            </a:lvl1pPr>
          </a:lstStyle>
          <a:p>
            <a:pPr>
              <a:defRPr/>
            </a:pPr>
            <a:endParaRPr lang="fr-FR"/>
          </a:p>
        </p:txBody>
      </p:sp>
      <p:sp>
        <p:nvSpPr>
          <p:cNvPr id="6" name="Espace réservé du numéro de diapositive 21"/>
          <p:cNvSpPr>
            <a:spLocks noGrp="1"/>
          </p:cNvSpPr>
          <p:nvPr>
            <p:ph type="sldNum" sz="quarter" idx="12"/>
          </p:nvPr>
        </p:nvSpPr>
        <p:spPr/>
        <p:txBody>
          <a:bodyPr/>
          <a:lstStyle>
            <a:lvl1pPr>
              <a:defRPr/>
            </a:lvl1pPr>
          </a:lstStyle>
          <a:p>
            <a:pPr>
              <a:defRPr/>
            </a:pPr>
            <a:fld id="{138CF5F5-5CC2-441F-9E72-6A21E5755F92}" type="slidenum">
              <a:rPr lang="fr-FR" altLang="en-US"/>
              <a:pPr>
                <a:defRPr/>
              </a:pPr>
              <a:t>‹Nº›</a:t>
            </a:fld>
            <a:endParaRPr lang="fr-FR" altLang="en-US"/>
          </a:p>
        </p:txBody>
      </p:sp>
    </p:spTree>
    <p:extLst>
      <p:ext uri="{BB962C8B-B14F-4D97-AF65-F5344CB8AC3E}">
        <p14:creationId xmlns:p14="http://schemas.microsoft.com/office/powerpoint/2010/main" val="3575070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type="title">
  <p:cSld name="Cover">
    <p:bg>
      <p:bgPr>
        <a:solidFill>
          <a:srgbClr val="E52330"/>
        </a:solidFill>
        <a:effectLst/>
      </p:bgPr>
    </p:bg>
    <p:spTree>
      <p:nvGrpSpPr>
        <p:cNvPr id="1" name="Shape 12"/>
        <p:cNvGrpSpPr/>
        <p:nvPr/>
      </p:nvGrpSpPr>
      <p:grpSpPr>
        <a:xfrm>
          <a:off x="0" y="0"/>
          <a:ext cx="0" cy="0"/>
          <a:chOff x="0" y="0"/>
          <a:chExt cx="0" cy="0"/>
        </a:xfrm>
      </p:grpSpPr>
      <p:sp>
        <p:nvSpPr>
          <p:cNvPr id="13" name="Google Shape;13;p2"/>
          <p:cNvSpPr/>
          <p:nvPr/>
        </p:nvSpPr>
        <p:spPr>
          <a:xfrm>
            <a:off x="-79325" y="-52900"/>
            <a:ext cx="9308400" cy="5262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txBox="1">
            <a:spLocks noGrp="1"/>
          </p:cNvSpPr>
          <p:nvPr>
            <p:ph type="title"/>
          </p:nvPr>
        </p:nvSpPr>
        <p:spPr>
          <a:xfrm>
            <a:off x="405000" y="1790100"/>
            <a:ext cx="8226300" cy="973500"/>
          </a:xfrm>
          <a:prstGeom prst="rect">
            <a:avLst/>
          </a:prstGeom>
        </p:spPr>
        <p:txBody>
          <a:bodyPr spcFirstLastPara="1" wrap="square" lIns="91425" tIns="91425" rIns="91425" bIns="91425" anchor="t" anchorCtr="0">
            <a:normAutofit/>
          </a:bodyPr>
          <a:lstStyle>
            <a:lvl1pPr lvl="0" algn="ctr">
              <a:spcBef>
                <a:spcPts val="0"/>
              </a:spcBef>
              <a:spcAft>
                <a:spcPts val="0"/>
              </a:spcAft>
              <a:buClr>
                <a:srgbClr val="DE8F32"/>
              </a:buClr>
              <a:buSzPts val="4400"/>
              <a:buFont typeface="Helvetica Neue"/>
              <a:buNone/>
              <a:defRPr sz="4400">
                <a:solidFill>
                  <a:srgbClr val="DE8F32"/>
                </a:solidFill>
                <a:latin typeface="Helvetica Neue"/>
                <a:ea typeface="Helvetica Neue"/>
                <a:cs typeface="Helvetica Neue"/>
                <a:sym typeface="Helvetica Neue"/>
              </a:defRPr>
            </a:lvl1pPr>
            <a:lvl2pPr lvl="1" algn="ctr">
              <a:spcBef>
                <a:spcPts val="0"/>
              </a:spcBef>
              <a:spcAft>
                <a:spcPts val="0"/>
              </a:spcAft>
              <a:buClr>
                <a:srgbClr val="DE8F32"/>
              </a:buClr>
              <a:buSzPts val="4400"/>
              <a:buNone/>
              <a:defRPr sz="4400">
                <a:solidFill>
                  <a:srgbClr val="DE8F32"/>
                </a:solidFill>
              </a:defRPr>
            </a:lvl2pPr>
            <a:lvl3pPr lvl="2" algn="ctr">
              <a:spcBef>
                <a:spcPts val="0"/>
              </a:spcBef>
              <a:spcAft>
                <a:spcPts val="0"/>
              </a:spcAft>
              <a:buClr>
                <a:srgbClr val="DE8F32"/>
              </a:buClr>
              <a:buSzPts val="4400"/>
              <a:buNone/>
              <a:defRPr sz="4400">
                <a:solidFill>
                  <a:srgbClr val="DE8F32"/>
                </a:solidFill>
              </a:defRPr>
            </a:lvl3pPr>
            <a:lvl4pPr lvl="3" algn="ctr">
              <a:spcBef>
                <a:spcPts val="0"/>
              </a:spcBef>
              <a:spcAft>
                <a:spcPts val="0"/>
              </a:spcAft>
              <a:buClr>
                <a:srgbClr val="DE8F32"/>
              </a:buClr>
              <a:buSzPts val="4400"/>
              <a:buNone/>
              <a:defRPr sz="4400">
                <a:solidFill>
                  <a:srgbClr val="DE8F32"/>
                </a:solidFill>
              </a:defRPr>
            </a:lvl4pPr>
            <a:lvl5pPr lvl="4" algn="ctr">
              <a:spcBef>
                <a:spcPts val="0"/>
              </a:spcBef>
              <a:spcAft>
                <a:spcPts val="0"/>
              </a:spcAft>
              <a:buClr>
                <a:srgbClr val="DE8F32"/>
              </a:buClr>
              <a:buSzPts val="4400"/>
              <a:buNone/>
              <a:defRPr sz="4400">
                <a:solidFill>
                  <a:srgbClr val="DE8F32"/>
                </a:solidFill>
              </a:defRPr>
            </a:lvl5pPr>
            <a:lvl6pPr lvl="5" algn="ctr">
              <a:spcBef>
                <a:spcPts val="0"/>
              </a:spcBef>
              <a:spcAft>
                <a:spcPts val="0"/>
              </a:spcAft>
              <a:buClr>
                <a:srgbClr val="DE8F32"/>
              </a:buClr>
              <a:buSzPts val="4400"/>
              <a:buNone/>
              <a:defRPr sz="4400">
                <a:solidFill>
                  <a:srgbClr val="DE8F32"/>
                </a:solidFill>
              </a:defRPr>
            </a:lvl6pPr>
            <a:lvl7pPr lvl="6" algn="ctr">
              <a:spcBef>
                <a:spcPts val="0"/>
              </a:spcBef>
              <a:spcAft>
                <a:spcPts val="0"/>
              </a:spcAft>
              <a:buClr>
                <a:srgbClr val="DE8F32"/>
              </a:buClr>
              <a:buSzPts val="4400"/>
              <a:buNone/>
              <a:defRPr sz="4400">
                <a:solidFill>
                  <a:srgbClr val="DE8F32"/>
                </a:solidFill>
              </a:defRPr>
            </a:lvl7pPr>
            <a:lvl8pPr lvl="7" algn="ctr">
              <a:spcBef>
                <a:spcPts val="0"/>
              </a:spcBef>
              <a:spcAft>
                <a:spcPts val="0"/>
              </a:spcAft>
              <a:buClr>
                <a:srgbClr val="DE8F32"/>
              </a:buClr>
              <a:buSzPts val="4400"/>
              <a:buNone/>
              <a:defRPr sz="4400">
                <a:solidFill>
                  <a:srgbClr val="DE8F32"/>
                </a:solidFill>
              </a:defRPr>
            </a:lvl8pPr>
            <a:lvl9pPr lvl="8" algn="ctr">
              <a:spcBef>
                <a:spcPts val="0"/>
              </a:spcBef>
              <a:spcAft>
                <a:spcPts val="0"/>
              </a:spcAft>
              <a:buClr>
                <a:srgbClr val="DE8F32"/>
              </a:buClr>
              <a:buSzPts val="4400"/>
              <a:buNone/>
              <a:defRPr sz="4400">
                <a:solidFill>
                  <a:srgbClr val="DE8F32"/>
                </a:solidFill>
              </a:defRPr>
            </a:lvl9pPr>
          </a:lstStyle>
          <a:p>
            <a:endParaRPr/>
          </a:p>
        </p:txBody>
      </p:sp>
      <p:sp>
        <p:nvSpPr>
          <p:cNvPr id="15" name="Google Shape;15;p2"/>
          <p:cNvSpPr txBox="1">
            <a:spLocks noGrp="1"/>
          </p:cNvSpPr>
          <p:nvPr>
            <p:ph type="subTitle" idx="1"/>
          </p:nvPr>
        </p:nvSpPr>
        <p:spPr>
          <a:xfrm>
            <a:off x="2237250" y="2855580"/>
            <a:ext cx="4561800" cy="495600"/>
          </a:xfrm>
          <a:prstGeom prst="rect">
            <a:avLst/>
          </a:prstGeom>
        </p:spPr>
        <p:txBody>
          <a:bodyPr spcFirstLastPara="1" wrap="square" lIns="91425" tIns="91425" rIns="91425" bIns="91425" anchor="t" anchorCtr="0">
            <a:normAutofit/>
          </a:bodyPr>
          <a:lstStyle>
            <a:lvl1pPr lvl="0" algn="ctr">
              <a:spcBef>
                <a:spcPts val="0"/>
              </a:spcBef>
              <a:spcAft>
                <a:spcPts val="0"/>
              </a:spcAft>
              <a:buClr>
                <a:srgbClr val="DE8F32"/>
              </a:buClr>
              <a:buSzPts val="2200"/>
              <a:buFont typeface="Helvetica Neue Light"/>
              <a:buNone/>
              <a:defRPr sz="2200">
                <a:solidFill>
                  <a:srgbClr val="DE8F32"/>
                </a:solidFill>
                <a:latin typeface="Helvetica Neue Light"/>
                <a:ea typeface="Helvetica Neue Light"/>
                <a:cs typeface="Helvetica Neue Light"/>
                <a:sym typeface="Helvetica Neue Light"/>
              </a:defRPr>
            </a:lvl1pPr>
            <a:lvl2pPr lvl="1">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2pPr>
            <a:lvl3pPr lvl="2">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3pPr>
            <a:lvl4pPr lvl="3">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4pPr>
            <a:lvl5pPr lvl="4">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5pPr>
            <a:lvl6pPr lvl="5">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6pPr>
            <a:lvl7pPr lvl="6">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7pPr>
            <a:lvl8pPr lvl="7">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8pPr>
            <a:lvl9pPr lvl="8">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9pPr>
          </a:lstStyle>
          <a:p>
            <a:endParaRPr/>
          </a:p>
        </p:txBody>
      </p:sp>
      <p:sp>
        <p:nvSpPr>
          <p:cNvPr id="16" name="Google Shape;16;p2"/>
          <p:cNvSpPr txBox="1">
            <a:spLocks noGrp="1"/>
          </p:cNvSpPr>
          <p:nvPr>
            <p:ph type="subTitle" idx="2"/>
          </p:nvPr>
        </p:nvSpPr>
        <p:spPr>
          <a:xfrm>
            <a:off x="3209100" y="3791000"/>
            <a:ext cx="2618100" cy="334500"/>
          </a:xfrm>
          <a:prstGeom prst="rect">
            <a:avLst/>
          </a:prstGeom>
        </p:spPr>
        <p:txBody>
          <a:bodyPr spcFirstLastPara="1" wrap="square" lIns="91425" tIns="91425" rIns="91425" bIns="91425" anchor="t" anchorCtr="0">
            <a:normAutofit/>
          </a:bodyPr>
          <a:lstStyle>
            <a:lvl1pPr lvl="0" algn="ctr">
              <a:spcBef>
                <a:spcPts val="0"/>
              </a:spcBef>
              <a:spcAft>
                <a:spcPts val="0"/>
              </a:spcAft>
              <a:buClr>
                <a:srgbClr val="858585"/>
              </a:buClr>
              <a:buSzPts val="800"/>
              <a:buFont typeface="Helvetica Neue"/>
              <a:buNone/>
              <a:defRPr sz="800">
                <a:solidFill>
                  <a:srgbClr val="858585"/>
                </a:solidFill>
                <a:latin typeface="Helvetica Neue"/>
                <a:ea typeface="Helvetica Neue"/>
                <a:cs typeface="Helvetica Neue"/>
                <a:sym typeface="Helvetica Neue"/>
              </a:defRPr>
            </a:lvl1pPr>
            <a:lvl2pPr lvl="1">
              <a:spcBef>
                <a:spcPts val="0"/>
              </a:spcBef>
              <a:spcAft>
                <a:spcPts val="0"/>
              </a:spcAft>
              <a:buClr>
                <a:srgbClr val="858585"/>
              </a:buClr>
              <a:buSzPts val="800"/>
              <a:buFont typeface="Helvetica Neue"/>
              <a:buNone/>
              <a:defRPr sz="800">
                <a:solidFill>
                  <a:srgbClr val="858585"/>
                </a:solidFill>
                <a:latin typeface="Helvetica Neue"/>
                <a:ea typeface="Helvetica Neue"/>
                <a:cs typeface="Helvetica Neue"/>
                <a:sym typeface="Helvetica Neue"/>
              </a:defRPr>
            </a:lvl2pPr>
            <a:lvl3pPr lvl="2">
              <a:spcBef>
                <a:spcPts val="0"/>
              </a:spcBef>
              <a:spcAft>
                <a:spcPts val="0"/>
              </a:spcAft>
              <a:buClr>
                <a:srgbClr val="858585"/>
              </a:buClr>
              <a:buSzPts val="800"/>
              <a:buFont typeface="Helvetica Neue"/>
              <a:buNone/>
              <a:defRPr sz="800">
                <a:solidFill>
                  <a:srgbClr val="858585"/>
                </a:solidFill>
                <a:latin typeface="Helvetica Neue"/>
                <a:ea typeface="Helvetica Neue"/>
                <a:cs typeface="Helvetica Neue"/>
                <a:sym typeface="Helvetica Neue"/>
              </a:defRPr>
            </a:lvl3pPr>
            <a:lvl4pPr lvl="3">
              <a:spcBef>
                <a:spcPts val="0"/>
              </a:spcBef>
              <a:spcAft>
                <a:spcPts val="0"/>
              </a:spcAft>
              <a:buClr>
                <a:srgbClr val="858585"/>
              </a:buClr>
              <a:buSzPts val="800"/>
              <a:buFont typeface="Helvetica Neue"/>
              <a:buNone/>
              <a:defRPr sz="800">
                <a:solidFill>
                  <a:srgbClr val="858585"/>
                </a:solidFill>
                <a:latin typeface="Helvetica Neue"/>
                <a:ea typeface="Helvetica Neue"/>
                <a:cs typeface="Helvetica Neue"/>
                <a:sym typeface="Helvetica Neue"/>
              </a:defRPr>
            </a:lvl4pPr>
            <a:lvl5pPr lvl="4">
              <a:spcBef>
                <a:spcPts val="0"/>
              </a:spcBef>
              <a:spcAft>
                <a:spcPts val="0"/>
              </a:spcAft>
              <a:buClr>
                <a:srgbClr val="858585"/>
              </a:buClr>
              <a:buSzPts val="800"/>
              <a:buFont typeface="Helvetica Neue"/>
              <a:buNone/>
              <a:defRPr sz="800">
                <a:solidFill>
                  <a:srgbClr val="858585"/>
                </a:solidFill>
                <a:latin typeface="Helvetica Neue"/>
                <a:ea typeface="Helvetica Neue"/>
                <a:cs typeface="Helvetica Neue"/>
                <a:sym typeface="Helvetica Neue"/>
              </a:defRPr>
            </a:lvl5pPr>
            <a:lvl6pPr lvl="5">
              <a:spcBef>
                <a:spcPts val="0"/>
              </a:spcBef>
              <a:spcAft>
                <a:spcPts val="0"/>
              </a:spcAft>
              <a:buClr>
                <a:srgbClr val="858585"/>
              </a:buClr>
              <a:buSzPts val="800"/>
              <a:buFont typeface="Helvetica Neue"/>
              <a:buNone/>
              <a:defRPr sz="800">
                <a:solidFill>
                  <a:srgbClr val="858585"/>
                </a:solidFill>
                <a:latin typeface="Helvetica Neue"/>
                <a:ea typeface="Helvetica Neue"/>
                <a:cs typeface="Helvetica Neue"/>
                <a:sym typeface="Helvetica Neue"/>
              </a:defRPr>
            </a:lvl6pPr>
            <a:lvl7pPr lvl="6">
              <a:spcBef>
                <a:spcPts val="0"/>
              </a:spcBef>
              <a:spcAft>
                <a:spcPts val="0"/>
              </a:spcAft>
              <a:buClr>
                <a:srgbClr val="858585"/>
              </a:buClr>
              <a:buSzPts val="800"/>
              <a:buFont typeface="Helvetica Neue"/>
              <a:buNone/>
              <a:defRPr sz="800">
                <a:solidFill>
                  <a:srgbClr val="858585"/>
                </a:solidFill>
                <a:latin typeface="Helvetica Neue"/>
                <a:ea typeface="Helvetica Neue"/>
                <a:cs typeface="Helvetica Neue"/>
                <a:sym typeface="Helvetica Neue"/>
              </a:defRPr>
            </a:lvl7pPr>
            <a:lvl8pPr lvl="7">
              <a:spcBef>
                <a:spcPts val="0"/>
              </a:spcBef>
              <a:spcAft>
                <a:spcPts val="0"/>
              </a:spcAft>
              <a:buClr>
                <a:srgbClr val="858585"/>
              </a:buClr>
              <a:buSzPts val="800"/>
              <a:buFont typeface="Helvetica Neue"/>
              <a:buNone/>
              <a:defRPr sz="800">
                <a:solidFill>
                  <a:srgbClr val="858585"/>
                </a:solidFill>
                <a:latin typeface="Helvetica Neue"/>
                <a:ea typeface="Helvetica Neue"/>
                <a:cs typeface="Helvetica Neue"/>
                <a:sym typeface="Helvetica Neue"/>
              </a:defRPr>
            </a:lvl8pPr>
            <a:lvl9pPr lvl="8">
              <a:spcBef>
                <a:spcPts val="0"/>
              </a:spcBef>
              <a:spcAft>
                <a:spcPts val="0"/>
              </a:spcAft>
              <a:buClr>
                <a:srgbClr val="858585"/>
              </a:buClr>
              <a:buSzPts val="800"/>
              <a:buFont typeface="Helvetica Neue"/>
              <a:buNone/>
              <a:defRPr sz="800">
                <a:solidFill>
                  <a:srgbClr val="858585"/>
                </a:solidFill>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822065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3410FD-0F38-3CB2-C995-14DFF47F66AB}"/>
              </a:ext>
            </a:extLst>
          </p:cNvPr>
          <p:cNvSpPr>
            <a:spLocks noGrp="1"/>
          </p:cNvSpPr>
          <p:nvPr>
            <p:ph type="dt" sz="half" idx="10"/>
          </p:nvPr>
        </p:nvSpPr>
        <p:spPr/>
        <p:txBody>
          <a:bodyPr/>
          <a:lstStyle/>
          <a:p>
            <a:fld id="{9E15524A-EF52-4CC7-AE73-C16CEBC45D39}" type="datetimeFigureOut">
              <a:rPr lang="en-DE" smtClean="0"/>
              <a:t>9/29/25</a:t>
            </a:fld>
            <a:endParaRPr lang="en-DE"/>
          </a:p>
        </p:txBody>
      </p:sp>
      <p:sp>
        <p:nvSpPr>
          <p:cNvPr id="3" name="Footer Placeholder 2">
            <a:extLst>
              <a:ext uri="{FF2B5EF4-FFF2-40B4-BE49-F238E27FC236}">
                <a16:creationId xmlns:a16="http://schemas.microsoft.com/office/drawing/2014/main" id="{551D8F20-77B6-31B5-8BC9-4DC589C4EFFE}"/>
              </a:ext>
            </a:extLst>
          </p:cNvPr>
          <p:cNvSpPr>
            <a:spLocks noGrp="1"/>
          </p:cNvSpPr>
          <p:nvPr>
            <p:ph type="ftr" sz="quarter" idx="11"/>
          </p:nvPr>
        </p:nvSpPr>
        <p:spPr/>
        <p:txBody>
          <a:bodyPr/>
          <a:lstStyle/>
          <a:p>
            <a:endParaRPr lang="en-DE"/>
          </a:p>
        </p:txBody>
      </p:sp>
      <p:sp>
        <p:nvSpPr>
          <p:cNvPr id="4" name="Slide Number Placeholder 3">
            <a:extLst>
              <a:ext uri="{FF2B5EF4-FFF2-40B4-BE49-F238E27FC236}">
                <a16:creationId xmlns:a16="http://schemas.microsoft.com/office/drawing/2014/main" id="{346364D6-E7D1-2687-8AF2-AB87858FC0EA}"/>
              </a:ext>
            </a:extLst>
          </p:cNvPr>
          <p:cNvSpPr>
            <a:spLocks noGrp="1"/>
          </p:cNvSpPr>
          <p:nvPr>
            <p:ph type="sldNum" sz="quarter" idx="12"/>
          </p:nvPr>
        </p:nvSpPr>
        <p:spPr/>
        <p:txBody>
          <a:bodyPr/>
          <a:lstStyle/>
          <a:p>
            <a:fld id="{DF232C0E-94BC-4C26-9344-05FED3ADE14A}" type="slidenum">
              <a:rPr lang="en-DE" smtClean="0"/>
              <a:t>‹Nº›</a:t>
            </a:fld>
            <a:endParaRPr lang="en-DE"/>
          </a:p>
        </p:txBody>
      </p:sp>
    </p:spTree>
    <p:extLst>
      <p:ext uri="{BB962C8B-B14F-4D97-AF65-F5344CB8AC3E}">
        <p14:creationId xmlns:p14="http://schemas.microsoft.com/office/powerpoint/2010/main" val="24672610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850" y="0"/>
            <a:ext cx="9140301" cy="5143501"/>
          </a:xfrm>
          <a:prstGeom prst="rect">
            <a:avLst/>
          </a:prstGeom>
          <a:noFill/>
          <a:ln>
            <a:noFill/>
          </a:ln>
        </p:spPr>
      </p:pic>
      <p:sp>
        <p:nvSpPr>
          <p:cNvPr id="7" name="Google Shape;7;p1"/>
          <p:cNvSpPr txBox="1">
            <a:spLocks noGrp="1"/>
          </p:cNvSpPr>
          <p:nvPr>
            <p:ph type="sldNum" idx="12"/>
          </p:nvPr>
        </p:nvSpPr>
        <p:spPr>
          <a:xfrm>
            <a:off x="8527200" y="4685836"/>
            <a:ext cx="548700" cy="338700"/>
          </a:xfrm>
          <a:prstGeom prst="rect">
            <a:avLst/>
          </a:prstGeom>
          <a:noFill/>
          <a:ln>
            <a:noFill/>
          </a:ln>
        </p:spPr>
        <p:txBody>
          <a:bodyPr spcFirstLastPara="1" wrap="square" lIns="91425" tIns="91425" rIns="91425" bIns="91425" anchor="ctr" anchorCtr="0">
            <a:noAutofit/>
          </a:bodyPr>
          <a:lstStyle>
            <a:lvl1pPr lvl="0" algn="r" rtl="0">
              <a:buNone/>
              <a:defRPr sz="600">
                <a:solidFill>
                  <a:srgbClr val="858585"/>
                </a:solidFill>
                <a:latin typeface="Helvetica"/>
                <a:ea typeface="Helvetica"/>
                <a:cs typeface="Helvetica"/>
                <a:sym typeface="Helvetica"/>
              </a:defRPr>
            </a:lvl1pPr>
            <a:lvl2pPr lvl="1" algn="r" rtl="0">
              <a:buNone/>
              <a:defRPr sz="600">
                <a:solidFill>
                  <a:srgbClr val="858585"/>
                </a:solidFill>
                <a:latin typeface="Helvetica"/>
                <a:ea typeface="Helvetica"/>
                <a:cs typeface="Helvetica"/>
                <a:sym typeface="Helvetica"/>
              </a:defRPr>
            </a:lvl2pPr>
            <a:lvl3pPr lvl="2" algn="r" rtl="0">
              <a:buNone/>
              <a:defRPr sz="600">
                <a:solidFill>
                  <a:srgbClr val="858585"/>
                </a:solidFill>
                <a:latin typeface="Helvetica"/>
                <a:ea typeface="Helvetica"/>
                <a:cs typeface="Helvetica"/>
                <a:sym typeface="Helvetica"/>
              </a:defRPr>
            </a:lvl3pPr>
            <a:lvl4pPr lvl="3" algn="r" rtl="0">
              <a:buNone/>
              <a:defRPr sz="600">
                <a:solidFill>
                  <a:srgbClr val="858585"/>
                </a:solidFill>
                <a:latin typeface="Helvetica"/>
                <a:ea typeface="Helvetica"/>
                <a:cs typeface="Helvetica"/>
                <a:sym typeface="Helvetica"/>
              </a:defRPr>
            </a:lvl4pPr>
            <a:lvl5pPr lvl="4" algn="r" rtl="0">
              <a:buNone/>
              <a:defRPr sz="600">
                <a:solidFill>
                  <a:srgbClr val="858585"/>
                </a:solidFill>
                <a:latin typeface="Helvetica"/>
                <a:ea typeface="Helvetica"/>
                <a:cs typeface="Helvetica"/>
                <a:sym typeface="Helvetica"/>
              </a:defRPr>
            </a:lvl5pPr>
            <a:lvl6pPr lvl="5" algn="r" rtl="0">
              <a:buNone/>
              <a:defRPr sz="600">
                <a:solidFill>
                  <a:srgbClr val="858585"/>
                </a:solidFill>
                <a:latin typeface="Helvetica"/>
                <a:ea typeface="Helvetica"/>
                <a:cs typeface="Helvetica"/>
                <a:sym typeface="Helvetica"/>
              </a:defRPr>
            </a:lvl6pPr>
            <a:lvl7pPr lvl="6" algn="r" rtl="0">
              <a:buNone/>
              <a:defRPr sz="600">
                <a:solidFill>
                  <a:srgbClr val="858585"/>
                </a:solidFill>
                <a:latin typeface="Helvetica"/>
                <a:ea typeface="Helvetica"/>
                <a:cs typeface="Helvetica"/>
                <a:sym typeface="Helvetica"/>
              </a:defRPr>
            </a:lvl7pPr>
            <a:lvl8pPr lvl="7" algn="r" rtl="0">
              <a:buNone/>
              <a:defRPr sz="600">
                <a:solidFill>
                  <a:srgbClr val="858585"/>
                </a:solidFill>
                <a:latin typeface="Helvetica"/>
                <a:ea typeface="Helvetica"/>
                <a:cs typeface="Helvetica"/>
                <a:sym typeface="Helvetica"/>
              </a:defRPr>
            </a:lvl8pPr>
            <a:lvl9pPr lvl="8" algn="r" rtl="0">
              <a:buNone/>
              <a:defRPr sz="600">
                <a:solidFill>
                  <a:srgbClr val="858585"/>
                </a:solidFill>
                <a:latin typeface="Helvetica"/>
                <a:ea typeface="Helvetica"/>
                <a:cs typeface="Helvetica"/>
                <a:sym typeface="Helvetica"/>
              </a:defRPr>
            </a:lvl9pPr>
          </a:lstStyle>
          <a:p>
            <a:pPr marL="0" lvl="0" indent="0" algn="r" rtl="0">
              <a:spcBef>
                <a:spcPts val="0"/>
              </a:spcBef>
              <a:spcAft>
                <a:spcPts val="0"/>
              </a:spcAft>
              <a:buNone/>
            </a:pPr>
            <a:fld id="{00000000-1234-1234-1234-123412341234}" type="slidenum">
              <a:rPr lang="en"/>
              <a:t>‹Nº›</a:t>
            </a:fld>
            <a:endParaRPr/>
          </a:p>
        </p:txBody>
      </p:sp>
      <p:pic>
        <p:nvPicPr>
          <p:cNvPr id="8" name="Google Shape;8;p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850" y="4132375"/>
            <a:ext cx="1135299" cy="1004523"/>
          </a:xfrm>
          <a:prstGeom prst="rect">
            <a:avLst/>
          </a:prstGeom>
          <a:noFill/>
          <a:ln>
            <a:noFill/>
          </a:ln>
        </p:spPr>
      </p:pic>
      <p:sp>
        <p:nvSpPr>
          <p:cNvPr id="9" name="Google Shape;9;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Helvetica"/>
              <a:buNone/>
              <a:defRPr sz="2800" b="1">
                <a:solidFill>
                  <a:schemeClr val="dk1"/>
                </a:solidFill>
                <a:latin typeface="Helvetica"/>
                <a:ea typeface="Helvetica"/>
                <a:cs typeface="Helvetica"/>
                <a:sym typeface="Helvetica"/>
              </a:defRPr>
            </a:lvl1pPr>
            <a:lvl2pPr lvl="1">
              <a:spcBef>
                <a:spcPts val="0"/>
              </a:spcBef>
              <a:spcAft>
                <a:spcPts val="0"/>
              </a:spcAft>
              <a:buClr>
                <a:schemeClr val="dk1"/>
              </a:buClr>
              <a:buSzPts val="2800"/>
              <a:buFont typeface="Helvetica"/>
              <a:buNone/>
              <a:defRPr sz="2800" b="1">
                <a:solidFill>
                  <a:schemeClr val="dk1"/>
                </a:solidFill>
                <a:latin typeface="Helvetica"/>
                <a:ea typeface="Helvetica"/>
                <a:cs typeface="Helvetica"/>
                <a:sym typeface="Helvetica"/>
              </a:defRPr>
            </a:lvl2pPr>
            <a:lvl3pPr lvl="2">
              <a:spcBef>
                <a:spcPts val="0"/>
              </a:spcBef>
              <a:spcAft>
                <a:spcPts val="0"/>
              </a:spcAft>
              <a:buClr>
                <a:schemeClr val="dk1"/>
              </a:buClr>
              <a:buSzPts val="2800"/>
              <a:buFont typeface="Helvetica"/>
              <a:buNone/>
              <a:defRPr sz="2800" b="1">
                <a:solidFill>
                  <a:schemeClr val="dk1"/>
                </a:solidFill>
                <a:latin typeface="Helvetica"/>
                <a:ea typeface="Helvetica"/>
                <a:cs typeface="Helvetica"/>
                <a:sym typeface="Helvetica"/>
              </a:defRPr>
            </a:lvl3pPr>
            <a:lvl4pPr lvl="3">
              <a:spcBef>
                <a:spcPts val="0"/>
              </a:spcBef>
              <a:spcAft>
                <a:spcPts val="0"/>
              </a:spcAft>
              <a:buClr>
                <a:schemeClr val="dk1"/>
              </a:buClr>
              <a:buSzPts val="2800"/>
              <a:buFont typeface="Helvetica"/>
              <a:buNone/>
              <a:defRPr sz="2800" b="1">
                <a:solidFill>
                  <a:schemeClr val="dk1"/>
                </a:solidFill>
                <a:latin typeface="Helvetica"/>
                <a:ea typeface="Helvetica"/>
                <a:cs typeface="Helvetica"/>
                <a:sym typeface="Helvetica"/>
              </a:defRPr>
            </a:lvl4pPr>
            <a:lvl5pPr lvl="4">
              <a:spcBef>
                <a:spcPts val="0"/>
              </a:spcBef>
              <a:spcAft>
                <a:spcPts val="0"/>
              </a:spcAft>
              <a:buClr>
                <a:schemeClr val="dk1"/>
              </a:buClr>
              <a:buSzPts val="2800"/>
              <a:buFont typeface="Helvetica"/>
              <a:buNone/>
              <a:defRPr sz="2800" b="1">
                <a:solidFill>
                  <a:schemeClr val="dk1"/>
                </a:solidFill>
                <a:latin typeface="Helvetica"/>
                <a:ea typeface="Helvetica"/>
                <a:cs typeface="Helvetica"/>
                <a:sym typeface="Helvetica"/>
              </a:defRPr>
            </a:lvl5pPr>
            <a:lvl6pPr lvl="5">
              <a:spcBef>
                <a:spcPts val="0"/>
              </a:spcBef>
              <a:spcAft>
                <a:spcPts val="0"/>
              </a:spcAft>
              <a:buClr>
                <a:schemeClr val="dk1"/>
              </a:buClr>
              <a:buSzPts val="2800"/>
              <a:buFont typeface="Helvetica"/>
              <a:buNone/>
              <a:defRPr sz="2800" b="1">
                <a:solidFill>
                  <a:schemeClr val="dk1"/>
                </a:solidFill>
                <a:latin typeface="Helvetica"/>
                <a:ea typeface="Helvetica"/>
                <a:cs typeface="Helvetica"/>
                <a:sym typeface="Helvetica"/>
              </a:defRPr>
            </a:lvl6pPr>
            <a:lvl7pPr lvl="6">
              <a:spcBef>
                <a:spcPts val="0"/>
              </a:spcBef>
              <a:spcAft>
                <a:spcPts val="0"/>
              </a:spcAft>
              <a:buClr>
                <a:schemeClr val="dk1"/>
              </a:buClr>
              <a:buSzPts val="2800"/>
              <a:buFont typeface="Helvetica"/>
              <a:buNone/>
              <a:defRPr sz="2800" b="1">
                <a:solidFill>
                  <a:schemeClr val="dk1"/>
                </a:solidFill>
                <a:latin typeface="Helvetica"/>
                <a:ea typeface="Helvetica"/>
                <a:cs typeface="Helvetica"/>
                <a:sym typeface="Helvetica"/>
              </a:defRPr>
            </a:lvl7pPr>
            <a:lvl8pPr lvl="7">
              <a:spcBef>
                <a:spcPts val="0"/>
              </a:spcBef>
              <a:spcAft>
                <a:spcPts val="0"/>
              </a:spcAft>
              <a:buClr>
                <a:schemeClr val="dk1"/>
              </a:buClr>
              <a:buSzPts val="2800"/>
              <a:buFont typeface="Helvetica"/>
              <a:buNone/>
              <a:defRPr sz="2800" b="1">
                <a:solidFill>
                  <a:schemeClr val="dk1"/>
                </a:solidFill>
                <a:latin typeface="Helvetica"/>
                <a:ea typeface="Helvetica"/>
                <a:cs typeface="Helvetica"/>
                <a:sym typeface="Helvetica"/>
              </a:defRPr>
            </a:lvl8pPr>
            <a:lvl9pPr lvl="8">
              <a:spcBef>
                <a:spcPts val="0"/>
              </a:spcBef>
              <a:spcAft>
                <a:spcPts val="0"/>
              </a:spcAft>
              <a:buClr>
                <a:schemeClr val="dk1"/>
              </a:buClr>
              <a:buSzPts val="2800"/>
              <a:buFont typeface="Helvetica"/>
              <a:buNone/>
              <a:defRPr sz="2800" b="1">
                <a:solidFill>
                  <a:schemeClr val="dk1"/>
                </a:solidFill>
                <a:latin typeface="Helvetica"/>
                <a:ea typeface="Helvetica"/>
                <a:cs typeface="Helvetica"/>
                <a:sym typeface="Helvetica"/>
              </a:defRPr>
            </a:lvl9pPr>
          </a:lstStyle>
          <a:p>
            <a:endParaRPr/>
          </a:p>
        </p:txBody>
      </p:sp>
      <p:sp>
        <p:nvSpPr>
          <p:cNvPr id="10" name="Google Shape;10;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04800" rtl="0">
              <a:lnSpc>
                <a:spcPct val="115000"/>
              </a:lnSpc>
              <a:spcBef>
                <a:spcPts val="0"/>
              </a:spcBef>
              <a:spcAft>
                <a:spcPts val="0"/>
              </a:spcAft>
              <a:buClr>
                <a:srgbClr val="DE8F32"/>
              </a:buClr>
              <a:buSzPts val="1200"/>
              <a:buFont typeface="Helvetica"/>
              <a:buChar char="●"/>
              <a:defRPr sz="1200">
                <a:solidFill>
                  <a:schemeClr val="dk1"/>
                </a:solidFill>
                <a:latin typeface="Helvetica"/>
                <a:ea typeface="Helvetica"/>
                <a:cs typeface="Helvetica"/>
                <a:sym typeface="Helvetica"/>
              </a:defRPr>
            </a:lvl1pPr>
            <a:lvl2pPr marL="914400" lvl="1" indent="-304800" rtl="0">
              <a:lnSpc>
                <a:spcPct val="115000"/>
              </a:lnSpc>
              <a:spcBef>
                <a:spcPts val="0"/>
              </a:spcBef>
              <a:spcAft>
                <a:spcPts val="0"/>
              </a:spcAft>
              <a:buClr>
                <a:srgbClr val="DE8F32"/>
              </a:buClr>
              <a:buSzPts val="1200"/>
              <a:buFont typeface="Helvetica"/>
              <a:buChar char="○"/>
              <a:defRPr sz="1200">
                <a:solidFill>
                  <a:schemeClr val="dk1"/>
                </a:solidFill>
                <a:latin typeface="Helvetica"/>
                <a:ea typeface="Helvetica"/>
                <a:cs typeface="Helvetica"/>
                <a:sym typeface="Helvetica"/>
              </a:defRPr>
            </a:lvl2pPr>
            <a:lvl3pPr marL="1371600" lvl="2" indent="-304800" rtl="0">
              <a:lnSpc>
                <a:spcPct val="115000"/>
              </a:lnSpc>
              <a:spcBef>
                <a:spcPts val="0"/>
              </a:spcBef>
              <a:spcAft>
                <a:spcPts val="0"/>
              </a:spcAft>
              <a:buClr>
                <a:srgbClr val="DE8F32"/>
              </a:buClr>
              <a:buSzPts val="1200"/>
              <a:buFont typeface="Helvetica"/>
              <a:buChar char="■"/>
              <a:defRPr sz="1200">
                <a:solidFill>
                  <a:schemeClr val="dk1"/>
                </a:solidFill>
                <a:latin typeface="Helvetica"/>
                <a:ea typeface="Helvetica"/>
                <a:cs typeface="Helvetica"/>
                <a:sym typeface="Helvetica"/>
              </a:defRPr>
            </a:lvl3pPr>
            <a:lvl4pPr marL="1828800" lvl="3" indent="-304800" rtl="0">
              <a:lnSpc>
                <a:spcPct val="115000"/>
              </a:lnSpc>
              <a:spcBef>
                <a:spcPts val="0"/>
              </a:spcBef>
              <a:spcAft>
                <a:spcPts val="0"/>
              </a:spcAft>
              <a:buClr>
                <a:srgbClr val="DE8F32"/>
              </a:buClr>
              <a:buSzPts val="1200"/>
              <a:buFont typeface="Helvetica"/>
              <a:buChar char="●"/>
              <a:defRPr sz="1200">
                <a:solidFill>
                  <a:schemeClr val="dk1"/>
                </a:solidFill>
                <a:latin typeface="Helvetica"/>
                <a:ea typeface="Helvetica"/>
                <a:cs typeface="Helvetica"/>
                <a:sym typeface="Helvetica"/>
              </a:defRPr>
            </a:lvl4pPr>
            <a:lvl5pPr marL="2286000" lvl="4" indent="-304800" rtl="0">
              <a:lnSpc>
                <a:spcPct val="115000"/>
              </a:lnSpc>
              <a:spcBef>
                <a:spcPts val="0"/>
              </a:spcBef>
              <a:spcAft>
                <a:spcPts val="0"/>
              </a:spcAft>
              <a:buClr>
                <a:srgbClr val="DE8F32"/>
              </a:buClr>
              <a:buSzPts val="1200"/>
              <a:buFont typeface="Helvetica"/>
              <a:buChar char="○"/>
              <a:defRPr sz="1200">
                <a:solidFill>
                  <a:schemeClr val="dk1"/>
                </a:solidFill>
                <a:latin typeface="Helvetica"/>
                <a:ea typeface="Helvetica"/>
                <a:cs typeface="Helvetica"/>
                <a:sym typeface="Helvetica"/>
              </a:defRPr>
            </a:lvl5pPr>
            <a:lvl6pPr marL="2743200" lvl="5" indent="-304800" rtl="0">
              <a:lnSpc>
                <a:spcPct val="115000"/>
              </a:lnSpc>
              <a:spcBef>
                <a:spcPts val="0"/>
              </a:spcBef>
              <a:spcAft>
                <a:spcPts val="0"/>
              </a:spcAft>
              <a:buClr>
                <a:srgbClr val="DE8F32"/>
              </a:buClr>
              <a:buSzPts val="1200"/>
              <a:buFont typeface="Helvetica"/>
              <a:buChar char="■"/>
              <a:defRPr sz="1200">
                <a:solidFill>
                  <a:schemeClr val="dk1"/>
                </a:solidFill>
                <a:latin typeface="Helvetica"/>
                <a:ea typeface="Helvetica"/>
                <a:cs typeface="Helvetica"/>
                <a:sym typeface="Helvetica"/>
              </a:defRPr>
            </a:lvl6pPr>
            <a:lvl7pPr marL="3200400" lvl="6" indent="-304800" rtl="0">
              <a:lnSpc>
                <a:spcPct val="115000"/>
              </a:lnSpc>
              <a:spcBef>
                <a:spcPts val="0"/>
              </a:spcBef>
              <a:spcAft>
                <a:spcPts val="0"/>
              </a:spcAft>
              <a:buClr>
                <a:srgbClr val="DE8F32"/>
              </a:buClr>
              <a:buSzPts val="1200"/>
              <a:buFont typeface="Helvetica"/>
              <a:buChar char="●"/>
              <a:defRPr sz="1200">
                <a:solidFill>
                  <a:schemeClr val="dk1"/>
                </a:solidFill>
                <a:latin typeface="Helvetica"/>
                <a:ea typeface="Helvetica"/>
                <a:cs typeface="Helvetica"/>
                <a:sym typeface="Helvetica"/>
              </a:defRPr>
            </a:lvl7pPr>
            <a:lvl8pPr marL="3657600" lvl="7" indent="-304800" rtl="0">
              <a:lnSpc>
                <a:spcPct val="115000"/>
              </a:lnSpc>
              <a:spcBef>
                <a:spcPts val="0"/>
              </a:spcBef>
              <a:spcAft>
                <a:spcPts val="0"/>
              </a:spcAft>
              <a:buClr>
                <a:srgbClr val="DE8F32"/>
              </a:buClr>
              <a:buSzPts val="1200"/>
              <a:buFont typeface="Helvetica"/>
              <a:buChar char="○"/>
              <a:defRPr sz="1200">
                <a:solidFill>
                  <a:schemeClr val="dk1"/>
                </a:solidFill>
                <a:latin typeface="Helvetica"/>
                <a:ea typeface="Helvetica"/>
                <a:cs typeface="Helvetica"/>
                <a:sym typeface="Helvetica"/>
              </a:defRPr>
            </a:lvl8pPr>
            <a:lvl9pPr marL="4114800" lvl="8" indent="-304800" rtl="0">
              <a:lnSpc>
                <a:spcPct val="115000"/>
              </a:lnSpc>
              <a:spcBef>
                <a:spcPts val="0"/>
              </a:spcBef>
              <a:spcAft>
                <a:spcPts val="0"/>
              </a:spcAft>
              <a:buClr>
                <a:srgbClr val="DE8F32"/>
              </a:buClr>
              <a:buSzPts val="1200"/>
              <a:buFont typeface="Helvetica"/>
              <a:buChar char="■"/>
              <a:defRPr sz="1200">
                <a:solidFill>
                  <a:schemeClr val="dk1"/>
                </a:solidFill>
                <a:latin typeface="Helvetica"/>
                <a:ea typeface="Helvetica"/>
                <a:cs typeface="Helvetica"/>
                <a:sym typeface="Helvetica"/>
              </a:defRPr>
            </a:lvl9pPr>
          </a:lstStyle>
          <a:p>
            <a:endParaRPr/>
          </a:p>
        </p:txBody>
      </p:sp>
      <p:sp>
        <p:nvSpPr>
          <p:cNvPr id="11" name="Google Shape;11;p1"/>
          <p:cNvSpPr txBox="1"/>
          <p:nvPr/>
        </p:nvSpPr>
        <p:spPr>
          <a:xfrm>
            <a:off x="5796000" y="4685836"/>
            <a:ext cx="3000000" cy="338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000">
                <a:solidFill>
                  <a:srgbClr val="595959"/>
                </a:solidFill>
                <a:latin typeface="Helvetica"/>
                <a:ea typeface="Helvetica"/>
                <a:cs typeface="Helvetica"/>
                <a:sym typeface="Helvetica"/>
              </a:rPr>
              <a:t>www.synod.va</a:t>
            </a:r>
            <a:endParaRPr sz="1000">
              <a:solidFill>
                <a:srgbClr val="595959"/>
              </a:solidFill>
              <a:latin typeface="Helvetica"/>
              <a:ea typeface="Helvetica"/>
              <a:cs typeface="Helvetica"/>
              <a:sym typeface="Helvetica"/>
            </a:endParaRPr>
          </a:p>
        </p:txBody>
      </p:sp>
    </p:spTree>
  </p:cSld>
  <p:clrMap bg1="lt1" tx1="dk1" bg2="dk2" tx2="lt2" accent1="accent1" accent2="accent2" accent3="accent3" accent4="accent4" accent5="accent5" accent6="accent6" hlink="hlink" folHlink="folHlink"/>
  <p:sldLayoutIdLst>
    <p:sldLayoutId id="2147483668" r:id="rId1"/>
    <p:sldLayoutId id="2147483670" r:id="rId2"/>
    <p:sldLayoutId id="2147483682"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Google Shape;129;p20"/>
          <p:cNvPicPr preferRelativeResize="0">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900" y="198438"/>
            <a:ext cx="4075113" cy="502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 name="Google Shape;130;p20"/>
          <p:cNvSpPr txBox="1">
            <a:spLocks noGrp="1"/>
          </p:cNvSpPr>
          <p:nvPr>
            <p:ph type="title"/>
          </p:nvPr>
        </p:nvSpPr>
        <p:spPr>
          <a:xfrm>
            <a:off x="2936765" y="1765996"/>
            <a:ext cx="6614728" cy="1576387"/>
          </a:xfrm>
        </p:spPr>
        <p:txBody>
          <a:bodyPr>
            <a:noAutofit/>
          </a:bodyPr>
          <a:lstStyle/>
          <a:p>
            <a:pPr eaLnBrk="1" fontAlgn="auto" hangingPunct="1">
              <a:defRPr/>
            </a:pPr>
            <a:br>
              <a:rPr lang="en-US" sz="2800" dirty="0">
                <a:solidFill>
                  <a:srgbClr val="002060"/>
                </a:solidFill>
              </a:rPr>
            </a:br>
            <a:r>
              <a:rPr lang="en-US" sz="2400" dirty="0"/>
              <a:t>Webinar </a:t>
            </a:r>
            <a:r>
              <a:rPr lang="fr-FR" sz="2400" dirty="0" err="1"/>
              <a:t>Fondazione</a:t>
            </a:r>
            <a:r>
              <a:rPr lang="fr-FR" sz="2400" dirty="0"/>
              <a:t> </a:t>
            </a:r>
            <a:br>
              <a:rPr lang="fr-FR" sz="2400" dirty="0"/>
            </a:br>
            <a:r>
              <a:rPr lang="fr-FR" sz="2400" dirty="0" err="1"/>
              <a:t>Centesimus</a:t>
            </a:r>
            <a:r>
              <a:rPr lang="fr-FR" sz="2400" dirty="0"/>
              <a:t> </a:t>
            </a:r>
            <a:r>
              <a:rPr lang="fr-FR" sz="2400" dirty="0" err="1"/>
              <a:t>Annus</a:t>
            </a:r>
            <a:r>
              <a:rPr lang="fr-FR" sz="2400" dirty="0"/>
              <a:t> Pro </a:t>
            </a:r>
            <a:r>
              <a:rPr lang="fr-FR" sz="2400" dirty="0" err="1"/>
              <a:t>Pontifice</a:t>
            </a:r>
            <a:r>
              <a:rPr lang="fr-FR" sz="2400" dirty="0"/>
              <a:t> </a:t>
            </a:r>
            <a:endParaRPr lang="fr-FR" sz="2400" b="1" dirty="0">
              <a:solidFill>
                <a:srgbClr val="002060"/>
              </a:solidFill>
              <a:latin typeface="Helvetica" panose="020B0604020202020204" pitchFamily="34" charset="0"/>
            </a:endParaRPr>
          </a:p>
        </p:txBody>
      </p:sp>
      <p:sp>
        <p:nvSpPr>
          <p:cNvPr id="13316" name="Google Shape;131;p20"/>
          <p:cNvSpPr txBox="1">
            <a:spLocks noGrp="1"/>
          </p:cNvSpPr>
          <p:nvPr>
            <p:ph type="subTitle" idx="1"/>
          </p:nvPr>
        </p:nvSpPr>
        <p:spPr>
          <a:xfrm>
            <a:off x="3132814" y="3533144"/>
            <a:ext cx="6011186" cy="1610356"/>
          </a:xfrm>
        </p:spPr>
        <p:txBody>
          <a:bodyPr>
            <a:normAutofit/>
          </a:bodyPr>
          <a:lstStyle/>
          <a:p>
            <a:pPr algn="r" eaLnBrk="1" hangingPunct="1">
              <a:lnSpc>
                <a:spcPct val="90000"/>
              </a:lnSpc>
              <a:spcBef>
                <a:spcPct val="0"/>
              </a:spcBef>
              <a:spcAft>
                <a:spcPct val="0"/>
              </a:spcAft>
            </a:pPr>
            <a:endParaRPr lang="fr-FR" altLang="fr-FR" sz="1400" i="1" dirty="0">
              <a:solidFill>
                <a:srgbClr val="002060"/>
              </a:solidFill>
            </a:endParaRPr>
          </a:p>
          <a:p>
            <a:pPr eaLnBrk="1" hangingPunct="1">
              <a:lnSpc>
                <a:spcPct val="90000"/>
              </a:lnSpc>
              <a:spcBef>
                <a:spcPct val="0"/>
              </a:spcBef>
              <a:spcAft>
                <a:spcPct val="0"/>
              </a:spcAft>
            </a:pPr>
            <a:r>
              <a:rPr lang="fr-FR" altLang="fr-FR" sz="1400" dirty="0" err="1">
                <a:solidFill>
                  <a:srgbClr val="0070C0"/>
                </a:solidFill>
                <a:latin typeface="Helvetica" panose="020B0604020202020204" pitchFamily="34" charset="0"/>
              </a:rPr>
              <a:t>September</a:t>
            </a:r>
            <a:r>
              <a:rPr lang="fr-FR" altLang="fr-FR" sz="1400" dirty="0">
                <a:solidFill>
                  <a:srgbClr val="0070C0"/>
                </a:solidFill>
                <a:latin typeface="Helvetica" panose="020B0604020202020204" pitchFamily="34" charset="0"/>
              </a:rPr>
              <a:t> 25th </a:t>
            </a:r>
            <a:r>
              <a:rPr lang="en-US" sz="1400" dirty="0">
                <a:solidFill>
                  <a:srgbClr val="0070C0"/>
                </a:solidFill>
                <a:latin typeface="Helvetica" panose="020B0604020202020204" pitchFamily="34" charset="0"/>
              </a:rPr>
              <a:t>2025</a:t>
            </a:r>
            <a:endParaRPr lang="fr-FR" altLang="fr-FR" sz="1400" dirty="0">
              <a:solidFill>
                <a:srgbClr val="0070C0"/>
              </a:solidFill>
              <a:latin typeface="Helvetica" panose="020B0604020202020204" pitchFamily="34" charset="0"/>
            </a:endParaRPr>
          </a:p>
          <a:p>
            <a:pPr marL="0" lvl="0" indent="0">
              <a:lnSpc>
                <a:spcPct val="90000"/>
              </a:lnSpc>
            </a:pPr>
            <a:endParaRPr lang="fr-FR" altLang="fr-FR" sz="1600" dirty="0">
              <a:solidFill>
                <a:srgbClr val="002060"/>
              </a:solidFill>
              <a:latin typeface="+mn-lt"/>
            </a:endParaRPr>
          </a:p>
          <a:p>
            <a:pPr marL="0" lvl="0" indent="0">
              <a:lnSpc>
                <a:spcPct val="90000"/>
              </a:lnSpc>
            </a:pPr>
            <a:endParaRPr lang="fr-FR" altLang="fr-FR" sz="1600" dirty="0">
              <a:solidFill>
                <a:srgbClr val="002060"/>
              </a:solidFill>
              <a:latin typeface="+mn-lt"/>
            </a:endParaRPr>
          </a:p>
          <a:p>
            <a:pPr marL="0" lvl="0" indent="0">
              <a:lnSpc>
                <a:spcPct val="90000"/>
              </a:lnSpc>
            </a:pPr>
            <a:r>
              <a:rPr lang="fr-FR" altLang="fr-FR" sz="1600" dirty="0">
                <a:solidFill>
                  <a:srgbClr val="002060"/>
                </a:solidFill>
                <a:latin typeface="+mn-lt"/>
              </a:rPr>
              <a:t>Sr Nathalie Becquart, </a:t>
            </a:r>
            <a:r>
              <a:rPr lang="fr-FR" altLang="fr-FR" sz="1600" i="1" dirty="0" err="1">
                <a:solidFill>
                  <a:srgbClr val="002060"/>
                </a:solidFill>
                <a:latin typeface="+mn-lt"/>
              </a:rPr>
              <a:t>xmcj</a:t>
            </a:r>
            <a:r>
              <a:rPr lang="fr-FR" altLang="fr-FR" sz="1600" dirty="0">
                <a:solidFill>
                  <a:srgbClr val="002060"/>
                </a:solidFill>
                <a:latin typeface="+mn-lt"/>
              </a:rPr>
              <a:t>, </a:t>
            </a:r>
            <a:r>
              <a:rPr lang="en-GB" sz="1600" i="1" dirty="0">
                <a:solidFill>
                  <a:srgbClr val="002060"/>
                </a:solidFill>
                <a:latin typeface="+mn-lt"/>
                <a:cs typeface="Avenir Book"/>
              </a:rPr>
              <a:t>Under-Secretary </a:t>
            </a:r>
          </a:p>
          <a:p>
            <a:pPr marL="0" lvl="0" indent="0">
              <a:lnSpc>
                <a:spcPct val="90000"/>
              </a:lnSpc>
            </a:pPr>
            <a:r>
              <a:rPr lang="en-GB" sz="1600" i="1" dirty="0">
                <a:solidFill>
                  <a:srgbClr val="002060"/>
                </a:solidFill>
                <a:latin typeface="+mn-lt"/>
                <a:cs typeface="Avenir Book"/>
              </a:rPr>
              <a:t>to the General Secretariat for the Synod</a:t>
            </a:r>
            <a:endParaRPr lang="fr-FR" altLang="fr-FR" sz="2000" dirty="0">
              <a:solidFill>
                <a:srgbClr val="C00000"/>
              </a:solidFill>
            </a:endParaRPr>
          </a:p>
          <a:p>
            <a:pPr eaLnBrk="1" hangingPunct="1">
              <a:lnSpc>
                <a:spcPct val="90000"/>
              </a:lnSpc>
              <a:spcBef>
                <a:spcPct val="0"/>
              </a:spcBef>
              <a:spcAft>
                <a:spcPct val="0"/>
              </a:spcAft>
            </a:pPr>
            <a:endParaRPr lang="fr-FR" altLang="fr-FR" sz="2000" dirty="0">
              <a:solidFill>
                <a:srgbClr val="C00000"/>
              </a:solidFill>
            </a:endParaRPr>
          </a:p>
        </p:txBody>
      </p:sp>
    </p:spTree>
    <p:extLst>
      <p:ext uri="{BB962C8B-B14F-4D97-AF65-F5344CB8AC3E}">
        <p14:creationId xmlns:p14="http://schemas.microsoft.com/office/powerpoint/2010/main" val="3824769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fontScale="90000"/>
          </a:bodyPr>
          <a:lstStyle/>
          <a:p>
            <a:r>
              <a:rPr lang="fr-FR" dirty="0">
                <a:solidFill>
                  <a:srgbClr val="002060"/>
                </a:solidFill>
              </a:rPr>
              <a:t>How to move </a:t>
            </a:r>
            <a:r>
              <a:rPr lang="fr-FR" dirty="0" err="1">
                <a:solidFill>
                  <a:srgbClr val="002060"/>
                </a:solidFill>
              </a:rPr>
              <a:t>forward</a:t>
            </a:r>
            <a:r>
              <a:rPr lang="fr-FR" dirty="0">
                <a:solidFill>
                  <a:srgbClr val="002060"/>
                </a:solidFill>
              </a:rPr>
              <a:t>? </a:t>
            </a:r>
          </a:p>
        </p:txBody>
      </p:sp>
      <p:sp>
        <p:nvSpPr>
          <p:cNvPr id="6" name="Segnaposto contenuto 5"/>
          <p:cNvSpPr>
            <a:spLocks noGrp="1"/>
          </p:cNvSpPr>
          <p:nvPr>
            <p:ph idx="1"/>
          </p:nvPr>
        </p:nvSpPr>
        <p:spPr/>
        <p:txBody>
          <a:bodyPr/>
          <a:lstStyle/>
          <a:p>
            <a:endParaRPr lang="fr-FR" dirty="0"/>
          </a:p>
        </p:txBody>
      </p:sp>
      <p:pic>
        <p:nvPicPr>
          <p:cNvPr id="2050" name="Picture 2" descr="Pope invites Rome Diocese to promote pastoral ministry that welcomes all -  Vatican Ne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445" y="1152475"/>
            <a:ext cx="7143750" cy="4019550"/>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940155"/>
            <a:ext cx="962951" cy="1182189"/>
          </a:xfrm>
          <a:prstGeom prst="rect">
            <a:avLst/>
          </a:prstGeom>
        </p:spPr>
      </p:pic>
    </p:spTree>
    <p:extLst>
      <p:ext uri="{BB962C8B-B14F-4D97-AF65-F5344CB8AC3E}">
        <p14:creationId xmlns:p14="http://schemas.microsoft.com/office/powerpoint/2010/main" val="2783340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0950" y="187850"/>
            <a:ext cx="8520600" cy="572700"/>
          </a:xfrm>
        </p:spPr>
        <p:txBody>
          <a:bodyPr>
            <a:normAutofit fontScale="90000"/>
          </a:bodyPr>
          <a:lstStyle/>
          <a:p>
            <a:r>
              <a:rPr lang="fr-FR" dirty="0" err="1">
                <a:solidFill>
                  <a:srgbClr val="002060"/>
                </a:solidFill>
              </a:rPr>
              <a:t>Listening</a:t>
            </a:r>
            <a:r>
              <a:rPr lang="fr-FR" dirty="0">
                <a:solidFill>
                  <a:srgbClr val="002060"/>
                </a:solidFill>
              </a:rPr>
              <a:t> and consulting, </a:t>
            </a:r>
            <a:r>
              <a:rPr lang="fr-FR" dirty="0" err="1">
                <a:solidFill>
                  <a:srgbClr val="002060"/>
                </a:solidFill>
              </a:rPr>
              <a:t>discerning</a:t>
            </a:r>
            <a:r>
              <a:rPr lang="fr-FR" dirty="0">
                <a:solidFill>
                  <a:srgbClr val="002060"/>
                </a:solidFill>
              </a:rPr>
              <a:t> </a:t>
            </a:r>
            <a:r>
              <a:rPr lang="fr-FR" dirty="0" err="1">
                <a:solidFill>
                  <a:srgbClr val="002060"/>
                </a:solidFill>
              </a:rPr>
              <a:t>with</a:t>
            </a:r>
            <a:r>
              <a:rPr lang="fr-FR" dirty="0">
                <a:solidFill>
                  <a:srgbClr val="002060"/>
                </a:solidFill>
              </a:rPr>
              <a:t> synodal structures and </a:t>
            </a:r>
            <a:r>
              <a:rPr lang="fr-FR" dirty="0" err="1">
                <a:solidFill>
                  <a:srgbClr val="002060"/>
                </a:solidFill>
              </a:rPr>
              <a:t>processes</a:t>
            </a:r>
            <a:endParaRPr lang="fr-FR" dirty="0">
              <a:solidFill>
                <a:srgbClr val="002060"/>
              </a:solidFill>
            </a:endParaRPr>
          </a:p>
        </p:txBody>
      </p:sp>
      <p:pic>
        <p:nvPicPr>
          <p:cNvPr id="5" name="Segnaposto contenuto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09750" y="1235686"/>
            <a:ext cx="5543550" cy="3695700"/>
          </a:xfrm>
        </p:spPr>
      </p:pic>
      <p:sp>
        <p:nvSpPr>
          <p:cNvPr id="4" name="Segnaposto numero diapositiva 3"/>
          <p:cNvSpPr>
            <a:spLocks noGrp="1"/>
          </p:cNvSpPr>
          <p:nvPr>
            <p:ph type="sldNum" sz="quarter" idx="12"/>
          </p:nvPr>
        </p:nvSpPr>
        <p:spPr/>
        <p:txBody>
          <a:bodyPr/>
          <a:lstStyle/>
          <a:p>
            <a:pPr>
              <a:defRPr/>
            </a:pPr>
            <a:fld id="{138CF5F5-5CC2-441F-9E72-6A21E5755F92}" type="slidenum">
              <a:rPr lang="fr-FR" altLang="en-US" smtClean="0"/>
              <a:pPr>
                <a:defRPr/>
              </a:pPr>
              <a:t>11</a:t>
            </a:fld>
            <a:endParaRPr lang="fr-FR" altLang="en-US"/>
          </a:p>
        </p:txBody>
      </p:sp>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75" y="3961311"/>
            <a:ext cx="962951" cy="1182189"/>
          </a:xfrm>
          <a:prstGeom prst="rect">
            <a:avLst/>
          </a:prstGeom>
        </p:spPr>
      </p:pic>
    </p:spTree>
    <p:extLst>
      <p:ext uri="{BB962C8B-B14F-4D97-AF65-F5344CB8AC3E}">
        <p14:creationId xmlns:p14="http://schemas.microsoft.com/office/powerpoint/2010/main" val="2362483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1103F5-D8C7-5C0A-0D07-EA70C25932F1}"/>
              </a:ext>
            </a:extLst>
          </p:cNvPr>
          <p:cNvSpPr/>
          <p:nvPr/>
        </p:nvSpPr>
        <p:spPr>
          <a:xfrm>
            <a:off x="0" y="79717"/>
            <a:ext cx="9298448" cy="531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2400" dirty="0">
                <a:solidFill>
                  <a:srgbClr val="002060"/>
                </a:solidFill>
                <a:latin typeface="Avenir Next LT Pro Demi" panose="020B0704020202020204" pitchFamily="34" charset="0"/>
              </a:rPr>
              <a:t>A way forward for the synodal Church: conversation in the Spirit</a:t>
            </a:r>
            <a:endParaRPr lang="en-DE" sz="2400" dirty="0">
              <a:solidFill>
                <a:srgbClr val="002060"/>
              </a:solidFill>
              <a:latin typeface="Avenir Next LT Pro Demi" panose="020B0704020202020204" pitchFamily="34" charset="0"/>
            </a:endParaRPr>
          </a:p>
        </p:txBody>
      </p:sp>
      <p:sp>
        <p:nvSpPr>
          <p:cNvPr id="14" name="Rectangle 13">
            <a:extLst>
              <a:ext uri="{FF2B5EF4-FFF2-40B4-BE49-F238E27FC236}">
                <a16:creationId xmlns:a16="http://schemas.microsoft.com/office/drawing/2014/main" id="{C9D89BBE-91C5-2406-7B5E-9DC0F793BA9E}"/>
              </a:ext>
            </a:extLst>
          </p:cNvPr>
          <p:cNvSpPr/>
          <p:nvPr/>
        </p:nvSpPr>
        <p:spPr>
          <a:xfrm>
            <a:off x="5002214" y="469901"/>
            <a:ext cx="3779837" cy="531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DE" sz="2400" dirty="0">
              <a:solidFill>
                <a:srgbClr val="EA8C00"/>
              </a:solidFill>
              <a:latin typeface="Avenir Next LT Pro Demi" panose="020B0704020202020204" pitchFamily="34" charset="0"/>
            </a:endParaRPr>
          </a:p>
        </p:txBody>
      </p:sp>
      <p:pic>
        <p:nvPicPr>
          <p:cNvPr id="2" name="Immagine 1">
            <a:extLst>
              <a:ext uri="{FF2B5EF4-FFF2-40B4-BE49-F238E27FC236}">
                <a16:creationId xmlns:a16="http://schemas.microsoft.com/office/drawing/2014/main" id="{8AD9384D-1D77-84D9-7FC3-C413F88566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9562"/>
          <a:stretch/>
        </p:blipFill>
        <p:spPr>
          <a:xfrm>
            <a:off x="39706" y="822532"/>
            <a:ext cx="4896356" cy="3498437"/>
          </a:xfrm>
          <a:prstGeom prst="rect">
            <a:avLst/>
          </a:prstGeom>
        </p:spPr>
      </p:pic>
      <p:pic>
        <p:nvPicPr>
          <p:cNvPr id="5" name="Immagine 1">
            <a:extLst>
              <a:ext uri="{FF2B5EF4-FFF2-40B4-BE49-F238E27FC236}">
                <a16:creationId xmlns:a16="http://schemas.microsoft.com/office/drawing/2014/main" id="{78DF6840-0622-5AC8-46B0-6CAF5BF58B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0578"/>
          <a:stretch/>
        </p:blipFill>
        <p:spPr>
          <a:xfrm>
            <a:off x="4064989" y="1311694"/>
            <a:ext cx="4997030" cy="3498437"/>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06" y="4133532"/>
            <a:ext cx="1076030" cy="946867"/>
          </a:xfrm>
          <a:prstGeom prst="rect">
            <a:avLst/>
          </a:prstGeom>
        </p:spPr>
      </p:pic>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25" y="3940155"/>
            <a:ext cx="962951" cy="1182189"/>
          </a:xfrm>
          <a:prstGeom prst="rect">
            <a:avLst/>
          </a:prstGeom>
        </p:spPr>
      </p:pic>
    </p:spTree>
    <p:extLst>
      <p:ext uri="{BB962C8B-B14F-4D97-AF65-F5344CB8AC3E}">
        <p14:creationId xmlns:p14="http://schemas.microsoft.com/office/powerpoint/2010/main" val="503576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311700" y="213112"/>
            <a:ext cx="8520600" cy="572700"/>
          </a:xfrm>
        </p:spPr>
        <p:txBody>
          <a:bodyPr>
            <a:normAutofit fontScale="90000"/>
          </a:bodyPr>
          <a:lstStyle/>
          <a:p>
            <a:r>
              <a:rPr lang="en-US" dirty="0">
                <a:solidFill>
                  <a:srgbClr val="002060"/>
                </a:solidFill>
              </a:rPr>
              <a:t>A </a:t>
            </a:r>
            <a:r>
              <a:rPr lang="en-US" dirty="0" err="1">
                <a:solidFill>
                  <a:srgbClr val="002060"/>
                </a:solidFill>
              </a:rPr>
              <a:t>synodal</a:t>
            </a:r>
            <a:r>
              <a:rPr lang="en-US" dirty="0">
                <a:solidFill>
                  <a:srgbClr val="002060"/>
                </a:solidFill>
              </a:rPr>
              <a:t> approach to designing and accompanying processes</a:t>
            </a:r>
            <a:endParaRPr lang="fr-FR" dirty="0">
              <a:solidFill>
                <a:srgbClr val="002060"/>
              </a:solidFill>
            </a:endParaRPr>
          </a:p>
        </p:txBody>
      </p:sp>
      <p:sp>
        <p:nvSpPr>
          <p:cNvPr id="6" name="Segnaposto contenuto 5"/>
          <p:cNvSpPr>
            <a:spLocks noGrp="1"/>
          </p:cNvSpPr>
          <p:nvPr>
            <p:ph idx="1"/>
          </p:nvPr>
        </p:nvSpPr>
        <p:spPr>
          <a:xfrm>
            <a:off x="960782" y="1152475"/>
            <a:ext cx="7871517" cy="3416400"/>
          </a:xfrm>
        </p:spPr>
        <p:txBody>
          <a:bodyPr>
            <a:noAutofit/>
          </a:bodyPr>
          <a:lstStyle/>
          <a:p>
            <a:pPr marL="152400" indent="0">
              <a:lnSpc>
                <a:spcPct val="100000"/>
              </a:lnSpc>
              <a:buNone/>
            </a:pPr>
            <a:r>
              <a:rPr lang="en-US" sz="1400" dirty="0"/>
              <a:t>a) processes of ecclesial discernment</a:t>
            </a:r>
          </a:p>
          <a:p>
            <a:pPr marL="152400" indent="0">
              <a:lnSpc>
                <a:spcPct val="100000"/>
              </a:lnSpc>
              <a:buNone/>
            </a:pPr>
            <a:r>
              <a:rPr lang="en-US" sz="1400" dirty="0"/>
              <a:t>b) processes of training courses on </a:t>
            </a:r>
            <a:r>
              <a:rPr lang="en-US" sz="1400" dirty="0" err="1"/>
              <a:t>synodality</a:t>
            </a:r>
            <a:endParaRPr lang="en-US" sz="1400" dirty="0"/>
          </a:p>
          <a:p>
            <a:pPr marL="152400" indent="0">
              <a:lnSpc>
                <a:spcPct val="100000"/>
              </a:lnSpc>
              <a:buNone/>
            </a:pPr>
            <a:r>
              <a:rPr lang="en-US" sz="1400" dirty="0"/>
              <a:t>c) processes and experiences of listening and dialogue in communities</a:t>
            </a:r>
          </a:p>
          <a:p>
            <a:pPr marL="152400" indent="0">
              <a:lnSpc>
                <a:spcPct val="100000"/>
              </a:lnSpc>
              <a:buNone/>
            </a:pPr>
            <a:r>
              <a:rPr lang="en-US" sz="1400" dirty="0"/>
              <a:t>d) celebrations, encounters and exchanges of experiences between communities within a diocese or between dioceses in the same region.</a:t>
            </a:r>
          </a:p>
          <a:p>
            <a:pPr marL="152400" indent="0">
              <a:lnSpc>
                <a:spcPct val="100000"/>
              </a:lnSpc>
              <a:buNone/>
            </a:pPr>
            <a:r>
              <a:rPr lang="en-US" sz="1400" dirty="0"/>
              <a:t>e) communication processes and activities, aimed both at Christian communities and at the societies in which they live</a:t>
            </a:r>
          </a:p>
          <a:p>
            <a:pPr marL="152400" indent="0">
              <a:lnSpc>
                <a:spcPct val="100000"/>
              </a:lnSpc>
              <a:buNone/>
            </a:pPr>
            <a:r>
              <a:rPr lang="en-US" sz="1400" dirty="0"/>
              <a:t>f) paths for renewing pastoral action in a concrete area or on a theme relevant to each local Church (e.g., promoting more lively participation in the Sunday celebration, catechetical </a:t>
            </a:r>
            <a:r>
              <a:rPr lang="en-US" sz="1400" dirty="0" err="1"/>
              <a:t>programmes</a:t>
            </a:r>
            <a:r>
              <a:rPr lang="en-US" sz="1400" dirty="0"/>
              <a:t>, ecumenical dialogue, integration of migrants, commitment to caring for our common home, etc.), implementing initiatives that make the impact of a </a:t>
            </a:r>
            <a:r>
              <a:rPr lang="en-US" sz="1400" dirty="0" err="1"/>
              <a:t>synodal</a:t>
            </a:r>
            <a:r>
              <a:rPr lang="en-US" sz="1400" dirty="0"/>
              <a:t> approach tangible and verifying their results. This can help translate the horizon of </a:t>
            </a:r>
            <a:r>
              <a:rPr lang="en-US" sz="1400" dirty="0" err="1"/>
              <a:t>synodality</a:t>
            </a:r>
            <a:r>
              <a:rPr lang="en-US" sz="1400" dirty="0"/>
              <a:t> into the concrete life of communities;</a:t>
            </a:r>
          </a:p>
          <a:p>
            <a:pPr marL="152400" indent="0">
              <a:lnSpc>
                <a:spcPct val="100000"/>
              </a:lnSpc>
              <a:buNone/>
            </a:pPr>
            <a:r>
              <a:rPr lang="en-US" sz="1400" dirty="0"/>
              <a:t>g) theological, pastoral and canonical research paths at the service of the implementation of the Synod in the specific aspects of the local context and in dialogue between the Churches.</a:t>
            </a:r>
          </a:p>
          <a:p>
            <a:pPr marL="152400" indent="0">
              <a:lnSpc>
                <a:spcPct val="100000"/>
              </a:lnSpc>
              <a:buNone/>
            </a:pPr>
            <a:endParaRPr lang="fr-FR" sz="1400" dirty="0"/>
          </a:p>
          <a:p>
            <a:pPr marL="152400" indent="0" algn="r">
              <a:lnSpc>
                <a:spcPct val="100000"/>
              </a:lnSpc>
              <a:buNone/>
            </a:pPr>
            <a:r>
              <a:rPr lang="en-US" sz="1000" b="1" dirty="0"/>
              <a:t>PATHWAYS  FOR THE IMPLEMENTATION PHASE OF THE SYNOD 2025 - 2028 </a:t>
            </a:r>
            <a:r>
              <a:rPr lang="fr-FR" sz="1000" dirty="0"/>
              <a:t>www.synod.va/content/dam/synod/process/implementation/pathways/250102---ENG-Pathways-for-the-implementation-phase.pdf</a:t>
            </a: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81203"/>
            <a:ext cx="1092425" cy="1341141"/>
          </a:xfrm>
          <a:prstGeom prst="rect">
            <a:avLst/>
          </a:prstGeom>
        </p:spPr>
      </p:pic>
    </p:spTree>
    <p:extLst>
      <p:ext uri="{BB962C8B-B14F-4D97-AF65-F5344CB8AC3E}">
        <p14:creationId xmlns:p14="http://schemas.microsoft.com/office/powerpoint/2010/main" val="1202710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solidFill>
                  <a:srgbClr val="002060"/>
                </a:solidFill>
              </a:rPr>
              <a:t>Starter</a:t>
            </a:r>
          </a:p>
        </p:txBody>
      </p:sp>
      <p:sp>
        <p:nvSpPr>
          <p:cNvPr id="3" name="Segnaposto contenuto 2"/>
          <p:cNvSpPr>
            <a:spLocks noGrp="1"/>
          </p:cNvSpPr>
          <p:nvPr>
            <p:ph idx="1"/>
          </p:nvPr>
        </p:nvSpPr>
        <p:spPr>
          <a:xfrm>
            <a:off x="0" y="1152475"/>
            <a:ext cx="9144000" cy="3416400"/>
          </a:xfrm>
        </p:spPr>
        <p:txBody>
          <a:bodyPr>
            <a:normAutofit/>
          </a:bodyPr>
          <a:lstStyle/>
          <a:p>
            <a:r>
              <a:rPr lang="it-IT" sz="1800" dirty="0"/>
              <a:t>1’ in </a:t>
            </a:r>
            <a:r>
              <a:rPr lang="it-IT" sz="1800" dirty="0" err="1"/>
              <a:t>silence</a:t>
            </a:r>
            <a:endParaRPr lang="it-IT" sz="1800" dirty="0"/>
          </a:p>
          <a:p>
            <a:r>
              <a:rPr lang="en-US" sz="1800" dirty="0"/>
              <a:t>When you think about your experience or understanding of Pope Leo XIV, what do you have in mind ? </a:t>
            </a:r>
          </a:p>
        </p:txBody>
      </p:sp>
      <p:sp>
        <p:nvSpPr>
          <p:cNvPr id="4" name="Segnaposto numero diapositiva 3"/>
          <p:cNvSpPr>
            <a:spLocks noGrp="1"/>
          </p:cNvSpPr>
          <p:nvPr>
            <p:ph type="sldNum" sz="quarter" idx="12"/>
          </p:nvPr>
        </p:nvSpPr>
        <p:spPr/>
        <p:txBody>
          <a:bodyPr/>
          <a:lstStyle/>
          <a:p>
            <a:pPr>
              <a:defRPr/>
            </a:pPr>
            <a:fld id="{138CF5F5-5CC2-441F-9E72-6A21E5755F92}" type="slidenum">
              <a:rPr lang="fr-FR" altLang="en-US" smtClean="0"/>
              <a:pPr>
                <a:defRPr/>
              </a:pPr>
              <a:t>2</a:t>
            </a:fld>
            <a:endParaRPr lang="fr-FR" altLang="en-US"/>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40155"/>
            <a:ext cx="962951" cy="1182189"/>
          </a:xfrm>
          <a:prstGeom prst="rect">
            <a:avLst/>
          </a:prstGeom>
        </p:spPr>
      </p:pic>
      <p:pic>
        <p:nvPicPr>
          <p:cNvPr id="3074" name="Picture 2" descr="Pope Leo XIV to Centesimus Annus Foundation: 'Give voice to the poor' -  Vatican New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3826" y="2133600"/>
            <a:ext cx="4966866" cy="2794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127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fontScale="90000"/>
          </a:bodyPr>
          <a:lstStyle/>
          <a:p>
            <a:r>
              <a:rPr lang="fr-FR" dirty="0" err="1">
                <a:solidFill>
                  <a:srgbClr val="002060"/>
                </a:solidFill>
              </a:rPr>
              <a:t>Journeying</a:t>
            </a:r>
            <a:r>
              <a:rPr lang="fr-FR" dirty="0">
                <a:solidFill>
                  <a:srgbClr val="002060"/>
                </a:solidFill>
              </a:rPr>
              <a:t> </a:t>
            </a:r>
            <a:r>
              <a:rPr lang="fr-FR" dirty="0" err="1">
                <a:solidFill>
                  <a:srgbClr val="002060"/>
                </a:solidFill>
              </a:rPr>
              <a:t>together</a:t>
            </a:r>
            <a:r>
              <a:rPr lang="fr-FR" dirty="0">
                <a:solidFill>
                  <a:srgbClr val="002060"/>
                </a:solidFill>
              </a:rPr>
              <a:t> </a:t>
            </a:r>
            <a:r>
              <a:rPr lang="fr-FR" dirty="0" err="1">
                <a:solidFill>
                  <a:srgbClr val="002060"/>
                </a:solidFill>
              </a:rPr>
              <a:t>with</a:t>
            </a:r>
            <a:r>
              <a:rPr lang="fr-FR" dirty="0">
                <a:solidFill>
                  <a:srgbClr val="002060"/>
                </a:solidFill>
              </a:rPr>
              <a:t> a new Pope</a:t>
            </a:r>
          </a:p>
        </p:txBody>
      </p:sp>
      <p:sp>
        <p:nvSpPr>
          <p:cNvPr id="6" name="Segnaposto contenuto 5"/>
          <p:cNvSpPr>
            <a:spLocks noGrp="1"/>
          </p:cNvSpPr>
          <p:nvPr>
            <p:ph idx="1"/>
          </p:nvPr>
        </p:nvSpPr>
        <p:spPr/>
        <p:txBody>
          <a:bodyPr>
            <a:normAutofit/>
          </a:bodyPr>
          <a:lstStyle/>
          <a:p>
            <a:pPr>
              <a:buFont typeface="Wingdings" panose="05000000000000000000" pitchFamily="2" charset="2"/>
              <a:buChar char="Ø"/>
            </a:pPr>
            <a:r>
              <a:rPr lang="en-US" sz="1600" dirty="0"/>
              <a:t>The conciliar vision of a Church in the world, in dialogue with everyone, and with the entire community </a:t>
            </a:r>
          </a:p>
          <a:p>
            <a:pPr algn="just"/>
            <a:r>
              <a:rPr lang="en-US" sz="1600" b="1" dirty="0"/>
              <a:t>“The Church’s </a:t>
            </a:r>
            <a:r>
              <a:rPr lang="en-US" sz="1600" b="1" dirty="0" err="1"/>
              <a:t>synodality</a:t>
            </a:r>
            <a:r>
              <a:rPr lang="en-US" sz="1600" b="1" dirty="0"/>
              <a:t>, thus, becomes a social prophecy for today’s world, </a:t>
            </a:r>
            <a:r>
              <a:rPr lang="en-US" sz="1600" dirty="0"/>
              <a:t>inspiring new paths in the political and economic spheres, as well as collaborating with all those who believe in fellowship and peace in an exchange of gifts with the world”</a:t>
            </a:r>
          </a:p>
          <a:p>
            <a:pPr marL="152400" indent="0" algn="r">
              <a:buNone/>
            </a:pPr>
            <a:r>
              <a:rPr lang="en-US" sz="1000" dirty="0"/>
              <a:t>https://www.synod.va/content/dam/synod/news/2024-10-26_final-document/ENG---Documento-finale.pdf</a:t>
            </a:r>
          </a:p>
          <a:p>
            <a:endParaRPr lang="fr-FR" sz="1600" dirty="0"/>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81203"/>
            <a:ext cx="1092425" cy="1341141"/>
          </a:xfrm>
          <a:prstGeom prst="rect">
            <a:avLst/>
          </a:prstGeom>
        </p:spPr>
      </p:pic>
      <p:pic>
        <p:nvPicPr>
          <p:cNvPr id="8" name="Picture 8" descr="From sunset to daybreak: Friendship can change the world - Vatican New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3471" y="2890373"/>
            <a:ext cx="3966773" cy="2231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502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fontScale="90000"/>
          </a:bodyPr>
          <a:lstStyle/>
          <a:p>
            <a:r>
              <a:rPr lang="fr-FR" dirty="0">
                <a:solidFill>
                  <a:srgbClr val="002060"/>
                </a:solidFill>
              </a:rPr>
              <a:t>Pope Leo XIV</a:t>
            </a:r>
          </a:p>
        </p:txBody>
      </p:sp>
      <p:sp>
        <p:nvSpPr>
          <p:cNvPr id="6" name="Segnaposto contenuto 5"/>
          <p:cNvSpPr>
            <a:spLocks noGrp="1"/>
          </p:cNvSpPr>
          <p:nvPr>
            <p:ph idx="1"/>
          </p:nvPr>
        </p:nvSpPr>
        <p:spPr/>
        <p:txBody>
          <a:bodyPr>
            <a:normAutofit/>
          </a:bodyPr>
          <a:lstStyle/>
          <a:p>
            <a:pPr algn="just"/>
            <a:r>
              <a:rPr lang="en-US" sz="1800" dirty="0"/>
              <a:t>“Sensing myself called to continue in this same path, </a:t>
            </a:r>
            <a:r>
              <a:rPr lang="en-US" sz="1800" b="1" dirty="0"/>
              <a:t>I chose to take the name Leo XIV. There are different reasons for this, but mainly because Pope Leo XIII in his historic Encyclical </a:t>
            </a:r>
            <a:r>
              <a:rPr lang="en-US" sz="1800" b="1" dirty="0" err="1"/>
              <a:t>Rerum</a:t>
            </a:r>
            <a:r>
              <a:rPr lang="en-US" sz="1800" b="1" dirty="0"/>
              <a:t> </a:t>
            </a:r>
            <a:r>
              <a:rPr lang="en-US" sz="1800" b="1" dirty="0" err="1"/>
              <a:t>Novarum</a:t>
            </a:r>
            <a:r>
              <a:rPr lang="en-US" sz="1800" b="1" dirty="0"/>
              <a:t> addressed the social question in the context of the first great industrial revolution</a:t>
            </a:r>
            <a:r>
              <a:rPr lang="en-US" sz="1800" dirty="0"/>
              <a:t>. In our own day, the Church offers to everyone the treasury of her social teaching in response to another industrial revolution and to developments in the field of artificial intelligence that pose new challenges for the </a:t>
            </a:r>
            <a:r>
              <a:rPr lang="en-US" sz="1800" dirty="0" err="1"/>
              <a:t>defence</a:t>
            </a:r>
            <a:r>
              <a:rPr lang="en-US" sz="1800" dirty="0"/>
              <a:t> of human dignity, justice and </a:t>
            </a:r>
            <a:r>
              <a:rPr lang="en-US" sz="1800" dirty="0" err="1"/>
              <a:t>labour</a:t>
            </a:r>
            <a:r>
              <a:rPr lang="en-US" sz="1800" dirty="0"/>
              <a:t>.”</a:t>
            </a:r>
          </a:p>
          <a:p>
            <a:pPr marL="152400" indent="0" algn="r">
              <a:buNone/>
            </a:pPr>
            <a:r>
              <a:rPr lang="en-US" sz="1000" dirty="0"/>
              <a:t>Meeting with the College of Cardinals, 10.05.2025</a:t>
            </a:r>
          </a:p>
          <a:p>
            <a:pPr marL="152400" indent="0" algn="r">
              <a:buNone/>
            </a:pPr>
            <a:r>
              <a:rPr lang="fr-FR" sz="1000" dirty="0"/>
              <a:t>https://press.vatican.va/content/salastampa/en/bollettino/pubblico/2025/05/10/250510a.html</a:t>
            </a:r>
          </a:p>
          <a:p>
            <a:endParaRPr lang="fr-FR" dirty="0"/>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40155"/>
            <a:ext cx="962951" cy="1182189"/>
          </a:xfrm>
          <a:prstGeom prst="rect">
            <a:avLst/>
          </a:prstGeom>
        </p:spPr>
      </p:pic>
    </p:spTree>
    <p:extLst>
      <p:ext uri="{BB962C8B-B14F-4D97-AF65-F5344CB8AC3E}">
        <p14:creationId xmlns:p14="http://schemas.microsoft.com/office/powerpoint/2010/main" val="2316500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165396" y="26306"/>
            <a:ext cx="8520600" cy="572700"/>
          </a:xfrm>
        </p:spPr>
        <p:txBody>
          <a:bodyPr>
            <a:normAutofit fontScale="90000"/>
          </a:bodyPr>
          <a:lstStyle/>
          <a:p>
            <a:r>
              <a:rPr lang="fr-FR" dirty="0">
                <a:solidFill>
                  <a:srgbClr val="002060"/>
                </a:solidFill>
              </a:rPr>
              <a:t>A focus on </a:t>
            </a:r>
            <a:r>
              <a:rPr lang="fr-FR" dirty="0" err="1">
                <a:solidFill>
                  <a:srgbClr val="002060"/>
                </a:solidFill>
              </a:rPr>
              <a:t>peace</a:t>
            </a:r>
            <a:r>
              <a:rPr lang="fr-FR" dirty="0">
                <a:solidFill>
                  <a:srgbClr val="002060"/>
                </a:solidFill>
              </a:rPr>
              <a:t> : the </a:t>
            </a:r>
            <a:r>
              <a:rPr lang="fr-FR" dirty="0" err="1">
                <a:solidFill>
                  <a:srgbClr val="002060"/>
                </a:solidFill>
              </a:rPr>
              <a:t>priority</a:t>
            </a:r>
            <a:r>
              <a:rPr lang="fr-FR" dirty="0">
                <a:solidFill>
                  <a:srgbClr val="002060"/>
                </a:solidFill>
              </a:rPr>
              <a:t> mission of the Church in </a:t>
            </a:r>
            <a:r>
              <a:rPr lang="fr-FR" dirty="0" err="1">
                <a:solidFill>
                  <a:srgbClr val="002060"/>
                </a:solidFill>
              </a:rPr>
              <a:t>this</a:t>
            </a:r>
            <a:r>
              <a:rPr lang="fr-FR" dirty="0">
                <a:solidFill>
                  <a:srgbClr val="002060"/>
                </a:solidFill>
              </a:rPr>
              <a:t> world</a:t>
            </a:r>
          </a:p>
        </p:txBody>
      </p:sp>
      <p:sp>
        <p:nvSpPr>
          <p:cNvPr id="6" name="Segnaposto contenuto 5"/>
          <p:cNvSpPr>
            <a:spLocks noGrp="1"/>
          </p:cNvSpPr>
          <p:nvPr>
            <p:ph idx="1"/>
          </p:nvPr>
        </p:nvSpPr>
        <p:spPr>
          <a:xfrm>
            <a:off x="256836" y="858486"/>
            <a:ext cx="8667708" cy="3672763"/>
          </a:xfrm>
        </p:spPr>
        <p:txBody>
          <a:bodyPr/>
          <a:lstStyle/>
          <a:p>
            <a:pPr marL="152400" indent="0" algn="just">
              <a:buNone/>
            </a:pPr>
            <a:r>
              <a:rPr lang="en-US" b="1" dirty="0">
                <a:solidFill>
                  <a:srgbClr val="000000"/>
                </a:solidFill>
                <a:latin typeface="Arial"/>
                <a:ea typeface="Arial"/>
                <a:cs typeface="Arial"/>
                <a:sym typeface="Arial"/>
              </a:rPr>
              <a:t>Elected May 8, Regina Caeli May 11</a:t>
            </a:r>
            <a:endParaRPr lang="fr-FR" dirty="0">
              <a:solidFill>
                <a:srgbClr val="000000"/>
              </a:solidFill>
              <a:latin typeface="Arial"/>
              <a:ea typeface="Arial"/>
              <a:cs typeface="Arial"/>
              <a:sym typeface="Arial"/>
            </a:endParaRPr>
          </a:p>
          <a:p>
            <a:pPr algn="just"/>
            <a:r>
              <a:rPr lang="en-US" dirty="0">
                <a:solidFill>
                  <a:srgbClr val="000000"/>
                </a:solidFill>
                <a:latin typeface="Arial"/>
                <a:ea typeface="Arial"/>
                <a:cs typeface="Arial"/>
                <a:sym typeface="Arial"/>
              </a:rPr>
              <a:t>“After the Regina Caeli Brothers and sisters, the immense tragedy of the Second World War ended 80 years ago, on May 8, after causing 60 million victims. In today's dramatic scenario of a piecemeal third world war, as Pope Francis has repeatedly stated, I too address the great ones of the world, repeating the ever-timely appeal: "Never again war!“” 			</a:t>
            </a:r>
            <a:r>
              <a:rPr lang="en-US" sz="1000" dirty="0">
                <a:solidFill>
                  <a:srgbClr val="000000"/>
                </a:solidFill>
                <a:latin typeface="Arial"/>
                <a:ea typeface="Arial"/>
                <a:cs typeface="Arial"/>
                <a:sym typeface="Arial"/>
              </a:rPr>
              <a:t>https://www.vatican.va/content/leo-xiv/en/angelus/2025/documents/20250511-regina-caeli.html</a:t>
            </a:r>
            <a:endParaRPr lang="fr-FR" sz="1000" dirty="0">
              <a:solidFill>
                <a:srgbClr val="000000"/>
              </a:solidFill>
              <a:latin typeface="Arial"/>
              <a:ea typeface="Arial"/>
              <a:cs typeface="Arial"/>
              <a:sym typeface="Arial"/>
            </a:endParaRPr>
          </a:p>
          <a:p>
            <a:pPr algn="just"/>
            <a:endParaRPr lang="fr-FR" dirty="0"/>
          </a:p>
        </p:txBody>
      </p:sp>
      <p:pic>
        <p:nvPicPr>
          <p:cNvPr id="1026" name="Picture 2" descr="Pope Leo XIV calls for Gaza ceasefire and peace in Ukraine in first Sunday  mess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9" y="2036557"/>
            <a:ext cx="5484067" cy="3085787"/>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940155"/>
            <a:ext cx="962951" cy="1182189"/>
          </a:xfrm>
          <a:prstGeom prst="rect">
            <a:avLst/>
          </a:prstGeom>
        </p:spPr>
      </p:pic>
    </p:spTree>
    <p:extLst>
      <p:ext uri="{BB962C8B-B14F-4D97-AF65-F5344CB8AC3E}">
        <p14:creationId xmlns:p14="http://schemas.microsoft.com/office/powerpoint/2010/main" val="2345859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5122" y="90804"/>
            <a:ext cx="8520600" cy="572700"/>
          </a:xfrm>
        </p:spPr>
        <p:txBody>
          <a:bodyPr>
            <a:normAutofit fontScale="90000"/>
          </a:bodyPr>
          <a:lstStyle/>
          <a:p>
            <a:r>
              <a:rPr lang="en-US" dirty="0">
                <a:solidFill>
                  <a:srgbClr val="002060"/>
                </a:solidFill>
                <a:latin typeface="Helvetica" panose="020B0604020202020204" pitchFamily="34" charset="0"/>
              </a:rPr>
              <a:t>“</a:t>
            </a:r>
            <a:r>
              <a:rPr lang="en-US" dirty="0">
                <a:solidFill>
                  <a:srgbClr val="002060"/>
                </a:solidFill>
                <a:latin typeface="Helvetica" panose="020B0604020202020204" pitchFamily="34" charset="0"/>
                <a:ea typeface="Arial"/>
                <a:cs typeface="Arial"/>
                <a:sym typeface="Arial"/>
              </a:rPr>
              <a:t>Peace be with you all!”</a:t>
            </a:r>
            <a:endParaRPr lang="en-US" dirty="0">
              <a:solidFill>
                <a:srgbClr val="002060"/>
              </a:solidFill>
              <a:latin typeface="Helvetica" panose="020B0604020202020204" pitchFamily="34" charset="0"/>
            </a:endParaRPr>
          </a:p>
        </p:txBody>
      </p:sp>
      <p:sp>
        <p:nvSpPr>
          <p:cNvPr id="3" name="Segnaposto contenuto 2"/>
          <p:cNvSpPr>
            <a:spLocks noGrp="1"/>
          </p:cNvSpPr>
          <p:nvPr>
            <p:ph idx="1"/>
          </p:nvPr>
        </p:nvSpPr>
        <p:spPr>
          <a:xfrm>
            <a:off x="-72828" y="711747"/>
            <a:ext cx="9278866" cy="3416400"/>
          </a:xfrm>
        </p:spPr>
        <p:txBody>
          <a:bodyPr/>
          <a:lstStyle/>
          <a:p>
            <a:pPr marL="158750" indent="0">
              <a:buFontTx/>
              <a:buNone/>
            </a:pPr>
            <a:r>
              <a:rPr lang="en-US" sz="1800" b="1" dirty="0">
                <a:solidFill>
                  <a:schemeClr val="tx1"/>
                </a:solidFill>
                <a:latin typeface="Arial"/>
                <a:ea typeface="Arial"/>
                <a:cs typeface="Arial"/>
                <a:sym typeface="Arial"/>
              </a:rPr>
              <a:t>“</a:t>
            </a:r>
            <a:r>
              <a:rPr lang="en-US" dirty="0">
                <a:solidFill>
                  <a:schemeClr val="tx1"/>
                </a:solidFill>
                <a:latin typeface="Arial"/>
                <a:ea typeface="Arial"/>
                <a:cs typeface="Arial"/>
                <a:sym typeface="Arial"/>
              </a:rPr>
              <a:t>So, let us move forward, without fear, </a:t>
            </a:r>
            <a:r>
              <a:rPr lang="en-US" b="1" dirty="0">
                <a:solidFill>
                  <a:schemeClr val="tx1"/>
                </a:solidFill>
                <a:latin typeface="Arial"/>
                <a:ea typeface="Arial"/>
                <a:cs typeface="Arial"/>
                <a:sym typeface="Arial"/>
              </a:rPr>
              <a:t>together</a:t>
            </a:r>
            <a:r>
              <a:rPr lang="en-US" dirty="0">
                <a:solidFill>
                  <a:schemeClr val="tx1"/>
                </a:solidFill>
                <a:latin typeface="Arial"/>
                <a:ea typeface="Arial"/>
                <a:cs typeface="Arial"/>
                <a:sym typeface="Arial"/>
              </a:rPr>
              <a:t>, hand in hand with God and with one another other!</a:t>
            </a:r>
          </a:p>
          <a:p>
            <a:pPr marL="158750" indent="0">
              <a:buFontTx/>
              <a:buNone/>
            </a:pPr>
            <a:r>
              <a:rPr lang="en-US" b="1" dirty="0">
                <a:solidFill>
                  <a:schemeClr val="tx1"/>
                </a:solidFill>
                <a:latin typeface="Arial"/>
                <a:ea typeface="Arial"/>
                <a:cs typeface="Arial"/>
                <a:sym typeface="Arial"/>
              </a:rPr>
              <a:t>“With you I am a Christian, and for you I am a bishop.” </a:t>
            </a:r>
            <a:r>
              <a:rPr lang="en-US" dirty="0">
                <a:solidFill>
                  <a:schemeClr val="tx1"/>
                </a:solidFill>
                <a:latin typeface="Arial"/>
                <a:ea typeface="Arial"/>
                <a:cs typeface="Arial"/>
                <a:sym typeface="Arial"/>
              </a:rPr>
              <a:t>In this sense, all of us can journey together toward the homeland that God has prepared for us. “ </a:t>
            </a:r>
          </a:p>
          <a:p>
            <a:pPr marL="158750" indent="0">
              <a:buNone/>
            </a:pPr>
            <a:r>
              <a:rPr lang="en-US" dirty="0">
                <a:solidFill>
                  <a:srgbClr val="000000"/>
                </a:solidFill>
                <a:latin typeface="Arial"/>
                <a:ea typeface="Arial"/>
                <a:cs typeface="Arial"/>
                <a:sym typeface="Arial"/>
              </a:rPr>
              <a:t>Together, we must look for ways to be a missionary Church, a Church that builds bridges and encourages dialogue, a Church ever open to welcoming, like this Square with its open arms, all those who are in need of our charity, our presence, our readiness to dialogue and our love.</a:t>
            </a:r>
            <a:endParaRPr lang="en-US" dirty="0">
              <a:solidFill>
                <a:schemeClr val="tx1"/>
              </a:solidFill>
              <a:latin typeface="Arial"/>
              <a:ea typeface="Arial"/>
              <a:cs typeface="Arial"/>
              <a:sym typeface="Arial"/>
            </a:endParaRPr>
          </a:p>
          <a:p>
            <a:pPr marL="158750" indent="0">
              <a:buNone/>
            </a:pPr>
            <a:r>
              <a:rPr lang="en-US" sz="1400" dirty="0">
                <a:solidFill>
                  <a:srgbClr val="000000"/>
                </a:solidFill>
                <a:latin typeface="Arial"/>
                <a:ea typeface="Arial"/>
                <a:cs typeface="Arial"/>
                <a:sym typeface="Arial"/>
              </a:rPr>
              <a:t>“To all of you, brothers and sisters in Rome, in Italy, throughout the world: </a:t>
            </a:r>
            <a:r>
              <a:rPr lang="en-US" sz="1400" b="1" dirty="0">
                <a:solidFill>
                  <a:srgbClr val="000000"/>
                </a:solidFill>
                <a:latin typeface="Arial"/>
                <a:ea typeface="Arial"/>
                <a:cs typeface="Arial"/>
                <a:sym typeface="Arial"/>
              </a:rPr>
              <a:t>we want to be a </a:t>
            </a:r>
            <a:r>
              <a:rPr lang="en-US" sz="1400" b="1" dirty="0" err="1">
                <a:solidFill>
                  <a:srgbClr val="000000"/>
                </a:solidFill>
                <a:latin typeface="Arial"/>
                <a:ea typeface="Arial"/>
                <a:cs typeface="Arial"/>
                <a:sym typeface="Arial"/>
              </a:rPr>
              <a:t>synodal</a:t>
            </a:r>
            <a:r>
              <a:rPr lang="en-US" sz="1400" b="1" dirty="0">
                <a:solidFill>
                  <a:srgbClr val="000000"/>
                </a:solidFill>
                <a:latin typeface="Arial"/>
                <a:ea typeface="Arial"/>
                <a:cs typeface="Arial"/>
                <a:sym typeface="Arial"/>
              </a:rPr>
              <a:t> Church, a Church that moves forward, a Church that always seeks peace</a:t>
            </a:r>
            <a:r>
              <a:rPr lang="en-US" sz="1400" dirty="0">
                <a:solidFill>
                  <a:srgbClr val="000000"/>
                </a:solidFill>
                <a:latin typeface="Arial"/>
                <a:ea typeface="Arial"/>
                <a:cs typeface="Arial"/>
                <a:sym typeface="Arial"/>
              </a:rPr>
              <a:t>, that always seeks charity, that always seeks to be close above all to those who are suffering.” </a:t>
            </a:r>
            <a:r>
              <a:rPr lang="en-US" sz="900" dirty="0">
                <a:solidFill>
                  <a:schemeClr val="tx1"/>
                </a:solidFill>
                <a:latin typeface="Arial"/>
                <a:ea typeface="Arial"/>
                <a:cs typeface="Arial"/>
                <a:sym typeface="Arial"/>
              </a:rPr>
              <a:t>https://press.vatican.va/content/salastampa/it/bollettino/pubblico/2025/05/08/0299/00524.html</a:t>
            </a:r>
          </a:p>
        </p:txBody>
      </p:sp>
      <p:sp>
        <p:nvSpPr>
          <p:cNvPr id="4" name="Segnaposto numero diapositiva 3"/>
          <p:cNvSpPr>
            <a:spLocks noGrp="1"/>
          </p:cNvSpPr>
          <p:nvPr>
            <p:ph type="sldNum" sz="quarter" idx="12"/>
          </p:nvPr>
        </p:nvSpPr>
        <p:spPr/>
        <p:txBody>
          <a:bodyPr/>
          <a:lstStyle/>
          <a:p>
            <a:pPr>
              <a:defRPr/>
            </a:pPr>
            <a:fld id="{138CF5F5-5CC2-441F-9E72-6A21E5755F92}" type="slidenum">
              <a:rPr lang="fr-FR" altLang="en-US" smtClean="0"/>
              <a:pPr>
                <a:defRPr/>
              </a:pPr>
              <a:t>6</a:t>
            </a:fld>
            <a:endParaRPr lang="fr-FR" altLang="en-US"/>
          </a:p>
        </p:txBody>
      </p:sp>
      <p:pic>
        <p:nvPicPr>
          <p:cNvPr id="1026" name="Picture 2" descr="From the moment he steps onto the balcony, each pope signals his style of  leadership – here's how Pope Leo XIV's appearance compares with Pope  Francis' firs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53456" y="3050409"/>
            <a:ext cx="3683439" cy="2071935"/>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781203"/>
            <a:ext cx="1092425" cy="1341141"/>
          </a:xfrm>
          <a:prstGeom prst="rect">
            <a:avLst/>
          </a:prstGeom>
        </p:spPr>
      </p:pic>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802359"/>
            <a:ext cx="1092425" cy="1341141"/>
          </a:xfrm>
          <a:prstGeom prst="rect">
            <a:avLst/>
          </a:prstGeom>
        </p:spPr>
      </p:pic>
    </p:spTree>
    <p:extLst>
      <p:ext uri="{BB962C8B-B14F-4D97-AF65-F5344CB8AC3E}">
        <p14:creationId xmlns:p14="http://schemas.microsoft.com/office/powerpoint/2010/main" val="309326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fontScale="90000"/>
          </a:bodyPr>
          <a:lstStyle/>
          <a:p>
            <a:r>
              <a:rPr lang="fr-FR" dirty="0">
                <a:solidFill>
                  <a:srgbClr val="002060"/>
                </a:solidFill>
              </a:rPr>
              <a:t>Leadership for </a:t>
            </a:r>
            <a:r>
              <a:rPr lang="fr-FR" dirty="0" err="1">
                <a:solidFill>
                  <a:srgbClr val="002060"/>
                </a:solidFill>
              </a:rPr>
              <a:t>Peace</a:t>
            </a:r>
            <a:r>
              <a:rPr lang="fr-FR" dirty="0">
                <a:solidFill>
                  <a:srgbClr val="002060"/>
                </a:solidFill>
              </a:rPr>
              <a:t> and Unity</a:t>
            </a:r>
          </a:p>
        </p:txBody>
      </p:sp>
      <p:sp>
        <p:nvSpPr>
          <p:cNvPr id="6" name="Segnaposto contenuto 5"/>
          <p:cNvSpPr>
            <a:spLocks noGrp="1"/>
          </p:cNvSpPr>
          <p:nvPr>
            <p:ph idx="1"/>
          </p:nvPr>
        </p:nvSpPr>
        <p:spPr>
          <a:xfrm>
            <a:off x="807308" y="1152475"/>
            <a:ext cx="8024992" cy="3416400"/>
          </a:xfrm>
        </p:spPr>
        <p:txBody>
          <a:bodyPr>
            <a:normAutofit fontScale="85000" lnSpcReduction="10000"/>
          </a:bodyPr>
          <a:lstStyle/>
          <a:p>
            <a:pPr algn="just"/>
            <a:r>
              <a:rPr lang="en-US" sz="1800" dirty="0"/>
              <a:t>“So, now it is up to us to set to work so that </a:t>
            </a:r>
            <a:r>
              <a:rPr lang="en-US" sz="1800" b="1" dirty="0"/>
              <a:t>the Church that lives in Rome may become a workshop of </a:t>
            </a:r>
            <a:r>
              <a:rPr lang="en-US" sz="1800" b="1" dirty="0" err="1"/>
              <a:t>synodality</a:t>
            </a:r>
            <a:r>
              <a:rPr lang="en-US" sz="1800" dirty="0"/>
              <a:t>, capable – with the grace of God – of realizing “acts of the Gospel” in an ecclesial context where there is no shortage of challenges, especially with regard to the transmission of the faith, in a city that is in need of prophecy, marked as it is by many and growing forms of economic and existential poverty, with young people often disoriented and families often burdened. </a:t>
            </a:r>
            <a:r>
              <a:rPr lang="en-US" sz="1800" b="1" dirty="0"/>
              <a:t>A </a:t>
            </a:r>
            <a:r>
              <a:rPr lang="en-US" sz="1800" b="1" dirty="0" err="1"/>
              <a:t>synodal</a:t>
            </a:r>
            <a:r>
              <a:rPr lang="en-US" sz="1800" b="1" dirty="0"/>
              <a:t> Church in mission needs to equip itself to adopt a style that values the gifts of each person and understands the function of guide as a pacifying and harmonious exercise</a:t>
            </a:r>
            <a:r>
              <a:rPr lang="en-US" sz="1800" dirty="0"/>
              <a:t>, so that, in the communion inspired by the Spirit, dialogue and relationships may help us to overcome the many pressures towards opposition or defensive isolation.”</a:t>
            </a:r>
          </a:p>
          <a:p>
            <a:pPr marL="152400" indent="0" algn="r">
              <a:buNone/>
            </a:pPr>
            <a:r>
              <a:rPr lang="en-US" dirty="0">
                <a:solidFill>
                  <a:srgbClr val="000000"/>
                </a:solidFill>
                <a:latin typeface="Arial"/>
                <a:ea typeface="Arial"/>
                <a:cs typeface="Arial"/>
                <a:sym typeface="Arial"/>
              </a:rPr>
              <a:t>Audience with the Diplomatic Corps, May 16, 2025</a:t>
            </a:r>
          </a:p>
          <a:p>
            <a:pPr marL="152400" indent="0" algn="r">
              <a:buNone/>
            </a:pPr>
            <a:r>
              <a:rPr lang="fr-FR" dirty="0">
                <a:solidFill>
                  <a:srgbClr val="000000"/>
                </a:solidFill>
                <a:latin typeface="Arial"/>
                <a:ea typeface="Arial"/>
                <a:cs typeface="Arial"/>
                <a:sym typeface="Arial"/>
              </a:rPr>
              <a:t>https://www.vatican.va/content/leo-xiv/en/speeches/2025/may/documents/20250516-corpo-diplomatico.html</a:t>
            </a:r>
          </a:p>
          <a:p>
            <a:pPr algn="just"/>
            <a:endParaRPr lang="fr-FR" sz="1800" dirty="0"/>
          </a:p>
          <a:p>
            <a:endParaRPr lang="fr-FR" dirty="0"/>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40155"/>
            <a:ext cx="962951" cy="1182189"/>
          </a:xfrm>
          <a:prstGeom prst="rect">
            <a:avLst/>
          </a:prstGeom>
        </p:spPr>
      </p:pic>
    </p:spTree>
    <p:extLst>
      <p:ext uri="{BB962C8B-B14F-4D97-AF65-F5344CB8AC3E}">
        <p14:creationId xmlns:p14="http://schemas.microsoft.com/office/powerpoint/2010/main" val="1758742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fontScale="90000"/>
          </a:bodyPr>
          <a:lstStyle/>
          <a:p>
            <a:r>
              <a:rPr lang="en-US" dirty="0">
                <a:solidFill>
                  <a:srgbClr val="002060"/>
                </a:solidFill>
              </a:rPr>
              <a:t>Peace Begins with Us and Within Us</a:t>
            </a:r>
            <a:br>
              <a:rPr lang="fr-FR" dirty="0">
                <a:solidFill>
                  <a:srgbClr val="002060"/>
                </a:solidFill>
              </a:rPr>
            </a:br>
            <a:endParaRPr lang="fr-FR" dirty="0">
              <a:solidFill>
                <a:srgbClr val="002060"/>
              </a:solidFill>
            </a:endParaRPr>
          </a:p>
        </p:txBody>
      </p:sp>
      <p:sp>
        <p:nvSpPr>
          <p:cNvPr id="6" name="Segnaposto contenuto 5"/>
          <p:cNvSpPr>
            <a:spLocks noGrp="1"/>
          </p:cNvSpPr>
          <p:nvPr>
            <p:ph idx="1"/>
          </p:nvPr>
        </p:nvSpPr>
        <p:spPr>
          <a:xfrm>
            <a:off x="799070" y="1152474"/>
            <a:ext cx="8033230" cy="3831005"/>
          </a:xfrm>
        </p:spPr>
        <p:txBody>
          <a:bodyPr>
            <a:normAutofit fontScale="92500" lnSpcReduction="20000"/>
          </a:bodyPr>
          <a:lstStyle/>
          <a:p>
            <a:pPr algn="just"/>
            <a:r>
              <a:rPr lang="en-US" sz="1600" dirty="0"/>
              <a:t>“In the "Sermon on the Mount" Jesus proclaimed: "Blessed are the peacemakers" (Mt 5:9). This is a Beatitude that challenges us all and concerns you closely, calling each person to the commitment of carrying forward a different communication, one that does not seek consensus at all costs, does not clothe itself in aggressive words, does not embrace the model of competition, never separates the search for truth from the love with which we must humbly seek it. </a:t>
            </a:r>
            <a:r>
              <a:rPr lang="en-US" sz="1600" b="1" dirty="0"/>
              <a:t>Peace begins with each of us: from the way we look at others, listen to others, speak about others; and, in this sense, the way we communicate is of fundamental importance: we must say "no" to the war of words and images, we must reject the paradigm of war.”</a:t>
            </a:r>
          </a:p>
          <a:p>
            <a:pPr algn="just"/>
            <a:endParaRPr lang="fr-FR" sz="1600" dirty="0"/>
          </a:p>
          <a:p>
            <a:pPr algn="just"/>
            <a:r>
              <a:rPr lang="en-US" sz="1600" dirty="0"/>
              <a:t>“You are on the front lines in narrating conflicts and hopes for peace, situations of injustice and poverty, and the silent work of so many for a better world. For this reason I ask you to choose with awareness and courage the path of communication for peace.”</a:t>
            </a:r>
          </a:p>
          <a:p>
            <a:pPr algn="just"/>
            <a:endParaRPr lang="en-US" sz="1600" dirty="0"/>
          </a:p>
          <a:p>
            <a:pPr marL="152400" indent="0" algn="r">
              <a:buNone/>
            </a:pPr>
            <a:r>
              <a:rPr lang="en-US" dirty="0"/>
              <a:t>Meeting with media representatives gathered in Rome for the Conclave, May 12, 2025</a:t>
            </a:r>
          </a:p>
          <a:p>
            <a:pPr marL="152400" indent="0" algn="r">
              <a:buNone/>
            </a:pPr>
            <a:r>
              <a:rPr lang="fr-FR" dirty="0"/>
              <a:t>https://press.vatican.va/content/salastampa/it/bollettino/pubblico/2025/05/12/0309/00533.html#en</a:t>
            </a:r>
          </a:p>
          <a:p>
            <a:pPr marL="152400" indent="0" algn="r">
              <a:buNone/>
            </a:pPr>
            <a:endParaRPr lang="fr-FR" dirty="0"/>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40155"/>
            <a:ext cx="962951" cy="1182189"/>
          </a:xfrm>
          <a:prstGeom prst="rect">
            <a:avLst/>
          </a:prstGeom>
        </p:spPr>
      </p:pic>
    </p:spTree>
    <p:extLst>
      <p:ext uri="{BB962C8B-B14F-4D97-AF65-F5344CB8AC3E}">
        <p14:creationId xmlns:p14="http://schemas.microsoft.com/office/powerpoint/2010/main" val="3993164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229404" y="179849"/>
            <a:ext cx="8520600" cy="572700"/>
          </a:xfrm>
        </p:spPr>
        <p:txBody>
          <a:bodyPr>
            <a:normAutofit fontScale="90000"/>
          </a:bodyPr>
          <a:lstStyle/>
          <a:p>
            <a:r>
              <a:rPr lang="fr-FR" dirty="0" err="1">
                <a:solidFill>
                  <a:srgbClr val="002060"/>
                </a:solidFill>
              </a:rPr>
              <a:t>Listening</a:t>
            </a:r>
            <a:r>
              <a:rPr lang="fr-FR" dirty="0">
                <a:solidFill>
                  <a:srgbClr val="002060"/>
                </a:solidFill>
              </a:rPr>
              <a:t> to Pope Leo XIV as </a:t>
            </a:r>
            <a:r>
              <a:rPr lang="fr-FR" dirty="0" err="1">
                <a:solidFill>
                  <a:srgbClr val="002060"/>
                </a:solidFill>
              </a:rPr>
              <a:t>Foundation</a:t>
            </a:r>
            <a:endParaRPr lang="fr-FR" dirty="0">
              <a:solidFill>
                <a:srgbClr val="002060"/>
              </a:solidFill>
            </a:endParaRPr>
          </a:p>
        </p:txBody>
      </p:sp>
      <p:sp>
        <p:nvSpPr>
          <p:cNvPr id="6" name="Segnaposto contenuto 5"/>
          <p:cNvSpPr>
            <a:spLocks noGrp="1"/>
          </p:cNvSpPr>
          <p:nvPr>
            <p:ph idx="1"/>
          </p:nvPr>
        </p:nvSpPr>
        <p:spPr>
          <a:xfrm>
            <a:off x="366564" y="951307"/>
            <a:ext cx="8520600" cy="3416400"/>
          </a:xfrm>
        </p:spPr>
        <p:txBody>
          <a:bodyPr>
            <a:normAutofit lnSpcReduction="10000"/>
          </a:bodyPr>
          <a:lstStyle/>
          <a:p>
            <a:pPr>
              <a:buFont typeface="Wingdings" panose="05000000000000000000" pitchFamily="2" charset="2"/>
              <a:buChar char="Ø"/>
            </a:pPr>
            <a:r>
              <a:rPr lang="en-US" sz="2400" dirty="0"/>
              <a:t>The Culture of Encounter as Foundation</a:t>
            </a:r>
            <a:endParaRPr lang="fr-FR" sz="2400" dirty="0"/>
          </a:p>
          <a:p>
            <a:pPr>
              <a:buFont typeface="Wingdings" panose="05000000000000000000" pitchFamily="2" charset="2"/>
              <a:buChar char="Ø"/>
            </a:pPr>
            <a:r>
              <a:rPr lang="en-US" sz="2400" dirty="0"/>
              <a:t>Listening to Existential Peripheries</a:t>
            </a:r>
            <a:endParaRPr lang="fr-FR" sz="2400" dirty="0"/>
          </a:p>
          <a:p>
            <a:pPr>
              <a:buFont typeface="Wingdings" panose="05000000000000000000" pitchFamily="2" charset="2"/>
              <a:buChar char="Ø"/>
            </a:pPr>
            <a:r>
              <a:rPr lang="en-US" sz="2400" dirty="0"/>
              <a:t>Dialogue as Ecclesial Method</a:t>
            </a:r>
          </a:p>
          <a:p>
            <a:pPr>
              <a:buFont typeface="Wingdings" panose="05000000000000000000" pitchFamily="2" charset="2"/>
              <a:buChar char="Ø"/>
            </a:pPr>
            <a:endParaRPr lang="en-US" sz="900" dirty="0"/>
          </a:p>
          <a:p>
            <a:pPr marL="152400" indent="0" algn="just">
              <a:buNone/>
            </a:pPr>
            <a:r>
              <a:rPr lang="en-US" sz="1400" dirty="0"/>
              <a:t>“</a:t>
            </a:r>
            <a:r>
              <a:rPr lang="en-US" sz="1400" b="1" dirty="0"/>
              <a:t>I invite you, then, to participate actively and creatively in this discernment process, and thus contribute, with all of God’s people, to the development of the Church’s social doctrine in this age of significant social changes, listening to everyone and engaging in dialogue with all</a:t>
            </a:r>
            <a:r>
              <a:rPr lang="en-US" sz="1400" dirty="0"/>
              <a:t>. In our day, there is a widespread thirst for justice, a desire for authentic fatherhood and motherhood, a profound longing for spirituality, especially among young people and the marginalized, who do not always find effective means of making their needs known. There is a growing demand for the Church’s social doctrine, to which we need to respond.”</a:t>
            </a:r>
            <a:endParaRPr lang="en-US" sz="1000" dirty="0"/>
          </a:p>
          <a:p>
            <a:pPr marL="152400" indent="0" algn="r">
              <a:buNone/>
            </a:pPr>
            <a:r>
              <a:rPr lang="en-US" sz="1000" i="1" dirty="0"/>
              <a:t>address of his holiness pope </a:t>
            </a:r>
            <a:r>
              <a:rPr lang="en-US" sz="1000" i="1" dirty="0" err="1"/>
              <a:t>leo</a:t>
            </a:r>
            <a:r>
              <a:rPr lang="en-US" sz="1000" i="1" dirty="0"/>
              <a:t> xiv to members of the "</a:t>
            </a:r>
            <a:r>
              <a:rPr lang="en-US" sz="1000" i="1" dirty="0" err="1"/>
              <a:t>centesimus</a:t>
            </a:r>
            <a:r>
              <a:rPr lang="en-US" sz="1000" i="1" dirty="0"/>
              <a:t> </a:t>
            </a:r>
            <a:r>
              <a:rPr lang="en-US" sz="1000" i="1" dirty="0" err="1"/>
              <a:t>annus</a:t>
            </a:r>
            <a:r>
              <a:rPr lang="en-US" sz="1000" i="1" dirty="0"/>
              <a:t> pro </a:t>
            </a:r>
            <a:r>
              <a:rPr lang="en-US" sz="1000" i="1" dirty="0" err="1"/>
              <a:t>pontifice</a:t>
            </a:r>
            <a:r>
              <a:rPr lang="en-US" sz="1000" i="1" dirty="0"/>
              <a:t>" foundation</a:t>
            </a:r>
          </a:p>
          <a:p>
            <a:pPr marL="152400" indent="0" algn="r">
              <a:buNone/>
            </a:pPr>
            <a:r>
              <a:rPr lang="fr-FR" sz="1000" dirty="0"/>
              <a:t>https://www.vatican.va/content/leo-xiv/en/speeches/2025/may/documents/20250517-centesimus-annus-pro-pontifice.html</a:t>
            </a:r>
          </a:p>
          <a:p>
            <a:endParaRPr lang="fr-FR" dirty="0"/>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40155"/>
            <a:ext cx="962951" cy="1182189"/>
          </a:xfrm>
          <a:prstGeom prst="rect">
            <a:avLst/>
          </a:prstGeom>
        </p:spPr>
      </p:pic>
    </p:spTree>
    <p:extLst>
      <p:ext uri="{BB962C8B-B14F-4D97-AF65-F5344CB8AC3E}">
        <p14:creationId xmlns:p14="http://schemas.microsoft.com/office/powerpoint/2010/main" val="40643988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DE8F32"/>
      </a:accent1>
      <a:accent2>
        <a:srgbClr val="212121"/>
      </a:accent2>
      <a:accent3>
        <a:srgbClr val="B21444"/>
      </a:accent3>
      <a:accent4>
        <a:srgbClr val="CCCCCC"/>
      </a:accent4>
      <a:accent5>
        <a:srgbClr val="999999"/>
      </a:accent5>
      <a:accent6>
        <a:srgbClr val="00ACB3"/>
      </a:accent6>
      <a:hlink>
        <a:srgbClr val="0000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26342</TotalTime>
  <Words>4084</Words>
  <Application>Microsoft Macintosh PowerPoint</Application>
  <PresentationFormat>Presentación en pantalla (16:9)</PresentationFormat>
  <Paragraphs>107</Paragraphs>
  <Slides>13</Slides>
  <Notes>13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13</vt:i4>
      </vt:variant>
    </vt:vector>
  </HeadingPairs>
  <TitlesOfParts>
    <vt:vector size="20" baseType="lpstr">
      <vt:lpstr>Arial</vt:lpstr>
      <vt:lpstr>Wingdings</vt:lpstr>
      <vt:lpstr>Helvetica</vt:lpstr>
      <vt:lpstr>Helvetica Neue Light</vt:lpstr>
      <vt:lpstr>Helvetica Neue</vt:lpstr>
      <vt:lpstr>Avenir Next LT Pro Demi</vt:lpstr>
      <vt:lpstr>Simple Light</vt:lpstr>
      <vt:lpstr> Webinar Fondazione  Centesimus Annus Pro Pontifice </vt:lpstr>
      <vt:lpstr>Starter</vt:lpstr>
      <vt:lpstr>Journeying together with a new Pope</vt:lpstr>
      <vt:lpstr>Pope Leo XIV</vt:lpstr>
      <vt:lpstr>A focus on peace : the priority mission of the Church in this world</vt:lpstr>
      <vt:lpstr>“Peace be with you all!”</vt:lpstr>
      <vt:lpstr>Leadership for Peace and Unity</vt:lpstr>
      <vt:lpstr>Peace Begins with Us and Within Us </vt:lpstr>
      <vt:lpstr>Listening to Pope Leo XIV as Foundation</vt:lpstr>
      <vt:lpstr>How to move forward? </vt:lpstr>
      <vt:lpstr>Listening and consulting, discerning with synodal structures and processes</vt:lpstr>
      <vt:lpstr>Presentación de PowerPoint</vt:lpstr>
      <vt:lpstr>A synodal approach to designing and accompanying processes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dc:title>
  <dc:creator>nathalie.becquart</dc:creator>
  <cp:lastModifiedBy>Microsoft Office User</cp:lastModifiedBy>
  <cp:revision>465</cp:revision>
  <cp:lastPrinted>2025-09-25T12:51:36Z</cp:lastPrinted>
  <dcterms:modified xsi:type="dcterms:W3CDTF">2025-09-29T10:56:24Z</dcterms:modified>
</cp:coreProperties>
</file>