
<file path=[Content_Types].xml><?xml version="1.0" encoding="utf-8"?>
<Types xmlns="http://schemas.openxmlformats.org/package/2006/content-types">
  <Default Extension="1" ContentType="image/jpe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1161" r:id="rId5"/>
    <p:sldId id="316" r:id="rId6"/>
    <p:sldId id="1165" r:id="rId7"/>
    <p:sldId id="1167" r:id="rId8"/>
    <p:sldId id="1186" r:id="rId9"/>
    <p:sldId id="1192" r:id="rId10"/>
    <p:sldId id="259" r:id="rId11"/>
    <p:sldId id="1189" r:id="rId12"/>
    <p:sldId id="1190" r:id="rId13"/>
    <p:sldId id="1153" r:id="rId14"/>
    <p:sldId id="1188" r:id="rId15"/>
    <p:sldId id="1191" r:id="rId16"/>
    <p:sldId id="1193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09" d="100"/>
          <a:sy n="109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INVESTIMENTO NEI COMPARTI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951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12-1344-B5C1-A53EB58BA7F0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951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12-1344-B5C1-A53EB58BA7F0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951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12-1344-B5C1-A53EB58BA7F0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951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12-1344-B5C1-A53EB58BA7F0}"/>
              </c:ext>
            </c:extLst>
          </c:dPt>
          <c:cat>
            <c:strRef>
              <c:f>Foglio1!$A$2:$A$5</c:f>
              <c:strCache>
                <c:ptCount val="2"/>
                <c:pt idx="0">
                  <c:v>ASSICURATIVO 1990</c:v>
                </c:pt>
                <c:pt idx="1">
                  <c:v>ASSICURATIVO 2014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33.479999999999997</c:v>
                </c:pt>
                <c:pt idx="1">
                  <c:v>66.52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12-1344-B5C1-A53EB58BA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4"/>
        <c:holeSize val="90"/>
      </c:doughnutChart>
      <c:spPr>
        <a:noFill/>
        <a:ln w="1268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Foglio1!$B$2</c:f>
              <c:strCache>
                <c:ptCount val="1"/>
                <c:pt idx="0">
                  <c:v>INVESTIMENTO NEI COMPARTI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9521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A87-4DF7-8ED8-2AB35CDD39C9}"/>
              </c:ext>
            </c:extLst>
          </c:dPt>
          <c:dPt>
            <c:idx val="1"/>
            <c:bubble3D val="0"/>
            <c:spPr>
              <a:solidFill>
                <a:srgbClr val="00B050">
                  <a:alpha val="75000"/>
                </a:srgbClr>
              </a:solidFill>
              <a:ln w="9521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87-4DF7-8ED8-2AB35CDD39C9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9521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88-944B-AF62-91DC4E4B2DD0}"/>
              </c:ext>
            </c:extLst>
          </c:dPt>
          <c:dPt>
            <c:idx val="3"/>
            <c:bubble3D val="0"/>
            <c:spPr>
              <a:solidFill>
                <a:srgbClr val="A43143"/>
              </a:solidFill>
            </c:spPr>
            <c:extLst>
              <c:ext xmlns:c16="http://schemas.microsoft.com/office/drawing/2014/chart" uri="{C3380CC4-5D6E-409C-BE32-E72D297353CC}">
                <c16:uniqueId val="{00000003-FA87-4DF7-8ED8-2AB35CDD39C9}"/>
              </c:ext>
            </c:extLst>
          </c:dPt>
          <c:cat>
            <c:strRef>
              <c:f>Foglio1!$A$3:$A$7</c:f>
              <c:strCache>
                <c:ptCount val="5"/>
                <c:pt idx="0">
                  <c:v>ASSICURATIVO 1990</c:v>
                </c:pt>
                <c:pt idx="1">
                  <c:v>ASSICURATIVO 2014</c:v>
                </c:pt>
                <c:pt idx="2">
                  <c:v>ASSICURATIVO 2024</c:v>
                </c:pt>
                <c:pt idx="3">
                  <c:v>BILANCIATO</c:v>
                </c:pt>
                <c:pt idx="4">
                  <c:v>SVILUPPO</c:v>
                </c:pt>
              </c:strCache>
            </c:strRef>
          </c:cat>
          <c:val>
            <c:numRef>
              <c:f>Foglio1!$B$3:$B$7</c:f>
              <c:numCache>
                <c:formatCode>General</c:formatCode>
                <c:ptCount val="5"/>
                <c:pt idx="0">
                  <c:v>4.28</c:v>
                </c:pt>
                <c:pt idx="1">
                  <c:v>5.46</c:v>
                </c:pt>
                <c:pt idx="2">
                  <c:v>0.81</c:v>
                </c:pt>
                <c:pt idx="3">
                  <c:v>3.17</c:v>
                </c:pt>
                <c:pt idx="4">
                  <c:v>2.14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87-4DF7-8ED8-2AB35CDD3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"/>
        <c:holeSize val="56"/>
      </c:doughnutChart>
      <c:spPr>
        <a:noFill/>
        <a:ln w="1269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0725896801608"/>
          <c:y val="0.15880097427866305"/>
          <c:w val="0.48808085420307717"/>
          <c:h val="0.6379694233892183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A-4BF3-B05A-4812B8FB8E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A-4BF3-B05A-4812B8FB8EC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A-4BF3-B05A-4812B8FB8E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A-4BF3-B05A-4812B8FB8EC1}"/>
              </c:ext>
            </c:extLst>
          </c:dPt>
          <c:dLbls>
            <c:dLbl>
              <c:idx val="0"/>
              <c:layout>
                <c:manualLayout>
                  <c:x val="-7.5571104551910115E-2"/>
                  <c:y val="5.5041169280894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19878587151095"/>
                      <c:h val="0.192700680449246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1DA-4BF3-B05A-4812B8FB8EC1}"/>
                </c:ext>
              </c:extLst>
            </c:dLbl>
            <c:dLbl>
              <c:idx val="1"/>
              <c:layout>
                <c:manualLayout>
                  <c:x val="-0.12037506468300091"/>
                  <c:y val="-0.169309282378617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09093664209379"/>
                      <c:h val="0.152071518046263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1DA-4BF3-B05A-4812B8FB8EC1}"/>
                </c:ext>
              </c:extLst>
            </c:dLbl>
            <c:dLbl>
              <c:idx val="2"/>
              <c:layout>
                <c:manualLayout>
                  <c:x val="2.5218310165669038E-2"/>
                  <c:y val="-1.72040116913783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DA-4BF3-B05A-4812B8FB8E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3"/>
                <c:pt idx="0">
                  <c:v>Azioni </c:v>
                </c:pt>
                <c:pt idx="1">
                  <c:v>Obbligazioni</c:v>
                </c:pt>
                <c:pt idx="2">
                  <c:v>Materie Prime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0.13400000000000001</c:v>
                </c:pt>
                <c:pt idx="1">
                  <c:v>0.82399999999999995</c:v>
                </c:pt>
                <c:pt idx="2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DA-4BF3-B05A-4812B8FB8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9858823886545582"/>
          <c:y val="0.75610298454471314"/>
          <c:w val="0.76012495259720458"/>
          <c:h val="0.233398679276243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89486267583089"/>
          <c:y val="0.10384693110318771"/>
          <c:w val="0.5486278980815279"/>
          <c:h val="0.63724908038811579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30-46C7-B46D-81CC012FA6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30-46C7-B46D-81CC012FA6BA}"/>
              </c:ext>
            </c:extLst>
          </c:dPt>
          <c:dPt>
            <c:idx val="2"/>
            <c:bubble3D val="0"/>
            <c:spPr>
              <a:solidFill>
                <a:srgbClr val="F42A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30-46C7-B46D-81CC012FA6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30-46C7-B46D-81CC012FA6BA}"/>
              </c:ext>
            </c:extLst>
          </c:dPt>
          <c:dLbls>
            <c:dLbl>
              <c:idx val="0"/>
              <c:layout>
                <c:manualLayout>
                  <c:x val="-8.8645985668240022E-3"/>
                  <c:y val="5.31210946231654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00009240661299"/>
                      <c:h val="0.155678069244311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530-46C7-B46D-81CC012FA6BA}"/>
                </c:ext>
              </c:extLst>
            </c:dLbl>
            <c:dLbl>
              <c:idx val="1"/>
              <c:layout>
                <c:manualLayout>
                  <c:x val="0.54151884290370078"/>
                  <c:y val="-6.65276022025139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51597278188501"/>
                      <c:h val="0.155678069244311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530-46C7-B46D-81CC012FA6BA}"/>
                </c:ext>
              </c:extLst>
            </c:dLbl>
            <c:dLbl>
              <c:idx val="2"/>
              <c:layout>
                <c:manualLayout>
                  <c:x val="-1.7614851371967867E-2"/>
                  <c:y val="2.78657878680151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30-46C7-B46D-81CC012FA6BA}"/>
                </c:ext>
              </c:extLst>
            </c:dLbl>
            <c:dLbl>
              <c:idx val="3"/>
              <c:layout>
                <c:manualLayout>
                  <c:x val="0.10913864623852215"/>
                  <c:y val="2.42879571793278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40338980557375"/>
                      <c:h val="0.155678069244311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530-46C7-B46D-81CC012FA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Azioni</c:v>
                </c:pt>
                <c:pt idx="1">
                  <c:v>Obbligazioni</c:v>
                </c:pt>
                <c:pt idx="2">
                  <c:v>Strumenti Alternativi</c:v>
                </c:pt>
                <c:pt idx="3">
                  <c:v>Materie Prime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0.32500000000000001</c:v>
                </c:pt>
                <c:pt idx="1">
                  <c:v>0.56399999999999995</c:v>
                </c:pt>
                <c:pt idx="2" formatCode="0%">
                  <c:v>0.08</c:v>
                </c:pt>
                <c:pt idx="3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30-46C7-B46D-81CC012FA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4782092069454555"/>
          <c:w val="0.97039887860696661"/>
          <c:h val="0.35217907930545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77194709481636"/>
          <c:y val="5.9341103487535837E-2"/>
          <c:w val="0.4776779346209612"/>
          <c:h val="0.45836195355625775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78-4BC9-8E90-72F74E7039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78-4BC9-8E90-72F74E703981}"/>
              </c:ext>
            </c:extLst>
          </c:dPt>
          <c:dPt>
            <c:idx val="2"/>
            <c:bubble3D val="0"/>
            <c:spPr>
              <a:solidFill>
                <a:srgbClr val="F42A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78-4BC9-8E90-72F74E7039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78-4BC9-8E90-72F74E703981}"/>
              </c:ext>
            </c:extLst>
          </c:dPt>
          <c:dLbls>
            <c:dLbl>
              <c:idx val="0"/>
              <c:layout>
                <c:manualLayout>
                  <c:x val="-1.3980417198808003E-2"/>
                  <c:y val="-0.186038671092316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06267442410482"/>
                      <c:h val="0.157426798515112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78-4BC9-8E90-72F74E703981}"/>
                </c:ext>
              </c:extLst>
            </c:dLbl>
            <c:dLbl>
              <c:idx val="1"/>
              <c:layout>
                <c:manualLayout>
                  <c:x val="1.8000094602904304E-2"/>
                  <c:y val="3.73419006423946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89763965753748"/>
                      <c:h val="0.157426798515112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78-4BC9-8E90-72F74E703981}"/>
                </c:ext>
              </c:extLst>
            </c:dLbl>
            <c:dLbl>
              <c:idx val="2"/>
              <c:layout>
                <c:manualLayout>
                  <c:x val="-2.6390047774466675E-2"/>
                  <c:y val="4.777951881994937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78-4BC9-8E90-72F74E703981}"/>
                </c:ext>
              </c:extLst>
            </c:dLbl>
            <c:dLbl>
              <c:idx val="3"/>
              <c:layout>
                <c:manualLayout>
                  <c:x val="3.9075094592750881E-2"/>
                  <c:y val="1.46483747585373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78-4BC9-8E90-72F74E7039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3"/>
                <c:pt idx="0">
                  <c:v>Azioni</c:v>
                </c:pt>
                <c:pt idx="1">
                  <c:v>Obbligazioni</c:v>
                </c:pt>
                <c:pt idx="2">
                  <c:v>Strumenti Alternativi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0.63900000000000001</c:v>
                </c:pt>
                <c:pt idx="1">
                  <c:v>0.28100000000000003</c:v>
                </c:pt>
                <c:pt idx="2" formatCode="0%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78-4BC9-8E90-72F74E703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9.0463480330552945E-2"/>
          <c:y val="0.55751467583085612"/>
          <c:w val="0.84168890942153229"/>
          <c:h val="0.284103571732344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79600584000598E-2"/>
          <c:y val="0.12916661016333764"/>
          <c:w val="0.44661448829089467"/>
          <c:h val="0.66111125935640447"/>
        </c:manualLayout>
      </c:layout>
      <c:doughnutChart>
        <c:varyColors val="1"/>
        <c:ser>
          <c:idx val="0"/>
          <c:order val="0"/>
          <c:tx>
            <c:strRef>
              <c:f>Foglio1!$B$2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rgbClr val="FF99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AF4-42B7-9026-7884A91AEC9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AF4-42B7-9026-7884A91AEC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Foglio1!$A$3:$A$4</c:f>
              <c:strCache>
                <c:ptCount val="2"/>
                <c:pt idx="0">
                  <c:v>PREVIDENZA DI BASE</c:v>
                </c:pt>
                <c:pt idx="1">
                  <c:v>GAP</c:v>
                </c:pt>
              </c:strCache>
            </c:strRef>
          </c:cat>
          <c:val>
            <c:numRef>
              <c:f>Foglio1!$B$3:$B$4</c:f>
              <c:numCache>
                <c:formatCode>0.00%</c:formatCode>
                <c:ptCount val="2"/>
                <c:pt idx="0">
                  <c:v>0.58025655038570689</c:v>
                </c:pt>
                <c:pt idx="1">
                  <c:v>0.41974344961429311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F4-42B7-9026-7884A91AEC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11012733402204"/>
          <c:y val="0.41048232262365592"/>
          <c:w val="0.30741628213828348"/>
          <c:h val="7.34798453718961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"/>
        <c:holeSize val="79"/>
      </c:doughnutChart>
      <c:spPr>
        <a:noFill/>
        <a:ln w="1269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Foglio1!$B$2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FF9900"/>
            </a:solidFill>
          </c:spPr>
          <c:dPt>
            <c:idx val="0"/>
            <c:bubble3D val="0"/>
            <c:spPr>
              <a:solidFill>
                <a:srgbClr val="FF99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E4-4CB6-91ED-E830D495F24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E4-4CB6-91ED-E830D495F2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Foglio1!$A$3:$A$4</c:f>
              <c:strCache>
                <c:ptCount val="2"/>
                <c:pt idx="0">
                  <c:v>PREVIDENZA DI BASE</c:v>
                </c:pt>
                <c:pt idx="1">
                  <c:v>GAP</c:v>
                </c:pt>
              </c:strCache>
            </c:strRef>
          </c:cat>
          <c:val>
            <c:numRef>
              <c:f>Foglio1!$B$3:$B$4</c:f>
              <c:numCache>
                <c:formatCode>0.00%</c:formatCode>
                <c:ptCount val="2"/>
                <c:pt idx="0">
                  <c:v>0.60589999999999999</c:v>
                </c:pt>
                <c:pt idx="1">
                  <c:v>0.39410000000000001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E4-4CB6-91ED-E830D495F24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C2A7B-F8EC-4859-9C12-D1D001ADAD79}" type="datetimeFigureOut">
              <a:rPr lang="it-IT" smtClean="0"/>
              <a:t>07/11/25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1130A-CEAC-4012-AB16-4EA85D2D3AD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56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Riusciamo ad aggiornare?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B638AE1D-7471-4465-8690-2563671710D2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8587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7938"/>
            <a:ext cx="6142037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8AE1D-7471-4465-8690-2563671710D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2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AB472-C8EA-8AED-F4AF-A37732ECD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7BF2642-62C3-B66A-3807-F063BFE77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D0750FB-7AD5-2BE6-33BA-9C70654FF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it-IT"/>
              <a:t>Aggiornare al 31/12</a:t>
            </a:r>
          </a:p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CFD9B3-CD54-B295-A876-ADC52F1A2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B638AE1D-7471-4465-8690-2563671710D2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1497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57188" y="1239838"/>
            <a:ext cx="5954712" cy="335121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8AE1D-7471-4465-8690-2563671710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24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C09540-EE90-0AAF-101B-E424CEE82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8C0D2B-86B6-3777-4F71-9ADF58EBA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01DFB2-455E-A93E-B289-1E1FC6284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FC34-A540-4605-B290-B55FEB4D83EC}" type="datetimeFigureOut">
              <a:rPr lang="it-IT" smtClean="0"/>
              <a:t>07/11/25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5D554C-F423-1485-4A50-C7A929EC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245BE6-AFD1-D34B-6125-80C12AD6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F4EC-02DF-470E-B210-AA67520FEEF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09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965273-6B01-D0B6-57C8-029765DB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802C57-9442-10F4-1E11-9E5DD6DD9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55382C-16A0-36EC-703F-6B8503F9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FC34-A540-4605-B290-B55FEB4D83EC}" type="datetimeFigureOut">
              <a:rPr lang="it-IT" smtClean="0"/>
              <a:t>07/11/25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BE8995-FB46-02D9-2D48-3AC29450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166700-3D4A-F4D5-1691-F26F1053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F4EC-02DF-470E-B210-AA67520FEEF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21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B317086-743C-55E1-6B25-3A37C8F7E0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CDD642A-1545-5BEA-A29F-7CE89BEE4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EA1F60-389B-D96D-F5CA-27284B206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FC34-A540-4605-B290-B55FEB4D83EC}" type="datetimeFigureOut">
              <a:rPr lang="it-IT" smtClean="0"/>
              <a:t>07/11/25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7D55C7-EC57-C278-2B9E-79761D032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141621-59B1-DA58-76B2-F1712B9C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F4EC-02DF-470E-B210-AA67520FEEF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063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46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26E21706-8821-C146-AA43-43BF85C8C09F}"/>
              </a:ext>
            </a:extLst>
          </p:cNvPr>
          <p:cNvSpPr/>
          <p:nvPr userDrawn="1"/>
        </p:nvSpPr>
        <p:spPr>
          <a:xfrm>
            <a:off x="1" y="6520070"/>
            <a:ext cx="12192000" cy="337930"/>
          </a:xfrm>
          <a:prstGeom prst="rect">
            <a:avLst/>
          </a:prstGeom>
          <a:solidFill>
            <a:srgbClr val="DD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09AA91B-4852-0949-8C26-452FDA361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361" y="6616599"/>
            <a:ext cx="811281" cy="144872"/>
          </a:xfrm>
          <a:prstGeom prst="rect">
            <a:avLst/>
          </a:prstGeom>
        </p:spPr>
      </p:pic>
      <p:sp>
        <p:nvSpPr>
          <p:cNvPr id="5" name="Rettangolo 4"/>
          <p:cNvSpPr/>
          <p:nvPr userDrawn="1"/>
        </p:nvSpPr>
        <p:spPr>
          <a:xfrm>
            <a:off x="172555" y="6515172"/>
            <a:ext cx="3994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8AA9272-9BF1-482C-9892-8EA1902A0FD9}" type="slidenum">
              <a:rPr lang="it-IT" sz="1600" smtClean="0">
                <a:solidFill>
                  <a:prstClr val="white"/>
                </a:solidFill>
                <a:latin typeface="Open Sans Bold" panose="020B0606030504020204"/>
              </a:rPr>
              <a:pPr/>
              <a:t>‹Nº›</a:t>
            </a:fld>
            <a:endParaRPr lang="it-IT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58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9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10146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5EBAC6C-32E9-0F48-92A4-58191E2BC755}"/>
              </a:ext>
            </a:extLst>
          </p:cNvPr>
          <p:cNvSpPr/>
          <p:nvPr userDrawn="1"/>
        </p:nvSpPr>
        <p:spPr>
          <a:xfrm>
            <a:off x="1" y="6520070"/>
            <a:ext cx="12192000" cy="337930"/>
          </a:xfrm>
          <a:prstGeom prst="rect">
            <a:avLst/>
          </a:prstGeom>
          <a:solidFill>
            <a:srgbClr val="DD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5FB1075-B9E7-A742-8A65-46EC044FF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362" y="6616599"/>
            <a:ext cx="811281" cy="1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8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0146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Рисунок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10146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63A7544-122C-964E-9A7A-44DFA84CB25C}"/>
              </a:ext>
            </a:extLst>
          </p:cNvPr>
          <p:cNvSpPr/>
          <p:nvPr userDrawn="1"/>
        </p:nvSpPr>
        <p:spPr>
          <a:xfrm>
            <a:off x="1" y="6520070"/>
            <a:ext cx="12192000" cy="337930"/>
          </a:xfrm>
          <a:prstGeom prst="rect">
            <a:avLst/>
          </a:prstGeom>
          <a:solidFill>
            <a:srgbClr val="DD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379C934-2E79-6E4B-9D0C-619B0D198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361" y="6616599"/>
            <a:ext cx="811281" cy="144872"/>
          </a:xfrm>
          <a:prstGeom prst="rect">
            <a:avLst/>
          </a:prstGeom>
        </p:spPr>
      </p:pic>
      <p:sp>
        <p:nvSpPr>
          <p:cNvPr id="7" name="Rettangolo 6"/>
          <p:cNvSpPr/>
          <p:nvPr userDrawn="1"/>
        </p:nvSpPr>
        <p:spPr>
          <a:xfrm>
            <a:off x="172555" y="6515172"/>
            <a:ext cx="3994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8AA9272-9BF1-482C-9892-8EA1902A0FD9}" type="slidenum">
              <a:rPr lang="it-IT" sz="1600" smtClean="0">
                <a:solidFill>
                  <a:prstClr val="white"/>
                </a:solidFill>
                <a:latin typeface="Open Sans Bold" panose="020B0606030504020204"/>
              </a:rPr>
              <a:pPr/>
              <a:t>‹Nº›</a:t>
            </a:fld>
            <a:endParaRPr lang="it-IT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0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2E2C67-B302-DB93-A464-82BC0A08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CF1682-F629-F148-97D8-B2444B408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EE0F02-3CB1-8E0D-73A6-F701FB7ED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FC34-A540-4605-B290-B55FEB4D83EC}" type="datetimeFigureOut">
              <a:rPr lang="it-IT" smtClean="0"/>
              <a:t>07/11/25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35C079-D86E-470C-E97C-EB8A16EB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E65941-C515-B3EC-00CB-2F94EDD2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F4EC-02DF-470E-B210-AA67520FEEF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01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C0E96D-9BD9-C40D-2951-4D8D848B6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2767B5-7759-8911-3853-68116FCF2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CE7A79-27F1-7361-F24D-B50C7B67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FC34-A540-4605-B290-B55FEB4D83EC}" type="datetimeFigureOut">
              <a:rPr lang="it-IT" smtClean="0"/>
              <a:t>07/11/25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40083D-4B4B-7D51-C3F2-444F76F0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F4A350-5701-FB0F-D6AB-8E323C48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F4EC-02DF-470E-B210-AA67520FEEF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15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A89C6A-713E-ADD7-2FB4-FA5D727F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AB0789-7381-60BA-1AE6-1B5EF64AD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263541-48E3-0C72-30B2-FF79C45CB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FC8798-B6AA-EF10-8A07-979D3355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FC34-A540-4605-B290-B55FEB4D83EC}" type="datetimeFigureOut">
              <a:rPr lang="it-IT" smtClean="0"/>
              <a:t>07/11/25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48E49A-9280-45C6-41D7-6CF0677D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524E96-2548-43C5-A640-A966C883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F4EC-02DF-470E-B210-AA67520FEEF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92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F479DF-3E04-4DFC-4760-8D84F2505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D3151B-5BE3-6C33-3241-FCFBE9013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7555D1-515A-15A5-71E4-5C8F76EE4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C36CAC9-7908-E710-919E-59446C359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6CD10C-38A8-FD0F-8A20-2D4C7E261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1EDA71A-B796-26BF-F91D-69CE1C82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FC34-A540-4605-B290-B55FEB4D83EC}" type="datetimeFigureOut">
              <a:rPr lang="it-IT" smtClean="0"/>
              <a:t>07/11/25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81CDDFA-3A96-A267-DCCD-A12872CDC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105DDAB-4A40-CC3B-939E-6B51B272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F4EC-02DF-470E-B210-AA67520FEEF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46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A612B-E73F-87E2-65CA-ECDF18E26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B7D313C-F9AA-7E06-05CF-C3E1CF46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FC34-A540-4605-B290-B55FEB4D83EC}" type="datetimeFigureOut">
              <a:rPr lang="it-IT" smtClean="0"/>
              <a:t>07/11/25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2B3D555-568E-3BBC-DB8C-0F0B398A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7E194B4-B0CE-2E47-B806-F35ECCD4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F4EC-02DF-470E-B210-AA67520FEEF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42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894D76-A825-9F6E-0B8E-7B443F4C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FC34-A540-4605-B290-B55FEB4D83EC}" type="datetimeFigureOut">
              <a:rPr lang="it-IT" smtClean="0"/>
              <a:t>07/11/25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C30D93-5F1B-4BAA-F2F7-B21692751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06ECAA-B887-105E-CCEB-42176F7E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F4EC-02DF-470E-B210-AA67520FEEF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03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6E8B99-CCFB-082B-59DB-8E60C7A8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0E23DD-80D9-2891-F0C8-2946A7CEF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3493B53-8A44-2854-5F4A-FE94D99C5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BA227A-0092-53C2-7C7E-603DFAFB3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FC34-A540-4605-B290-B55FEB4D83EC}" type="datetimeFigureOut">
              <a:rPr lang="it-IT" smtClean="0"/>
              <a:t>07/11/25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732E68C-2CC5-FFA1-56D5-E191B232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2FC17E-B106-A20A-18BB-BF610FFCB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F4EC-02DF-470E-B210-AA67520FEEF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78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C44EE-9830-1B1E-DDEB-FEFAC665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213CC7E-E444-6564-882E-B1A093041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39D4822-FB88-41A5-0F44-A6D812830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413ECF-EBCB-29B5-D98C-084E3E41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FC34-A540-4605-B290-B55FEB4D83EC}" type="datetimeFigureOut">
              <a:rPr lang="it-IT" smtClean="0"/>
              <a:t>07/11/25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DED4C6-0230-5567-02E9-3AF1FDB2F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FC4485-B4A0-A240-8126-BC3E444D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F4EC-02DF-470E-B210-AA67520FEEF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45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AF70924-94DE-E305-ABB5-8AD54BBF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97EBED-A0A3-AA66-C65B-78E7A0578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720D7E-DAE6-0868-331E-F6AFEA900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FEFC34-A540-4605-B290-B55FEB4D83EC}" type="datetimeFigureOut">
              <a:rPr lang="it-IT" smtClean="0"/>
              <a:t>07/11/25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F8D03D-4D2E-A372-B55D-51EBF5E01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74DBD5-9B75-5831-B602-EF53CFD41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A6F4EC-02DF-470E-B210-AA67520FEEF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23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atd-herkimer-socialproblems/chapter/6-3-life-expectancy-and-the-graying-of-society/" TargetMode="External"/><Relationship Id="rId7" Type="http://schemas.openxmlformats.org/officeDocument/2006/relationships/hyperlink" Target="https://vignetteagj.blogspot.com/2017/08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g"/><Relationship Id="rId5" Type="http://schemas.openxmlformats.org/officeDocument/2006/relationships/hyperlink" Target="https://thewalkingdebt.org/2019/03/25/cronicario-la-produttivita-del-lavoro-va-in-pensione/" TargetMode="Externa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italk.com/3604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awpixel.com/image/414076/free-photo-image-workplace-entrepreneur-startup" TargetMode="External"/><Relationship Id="rId4" Type="http://schemas.openxmlformats.org/officeDocument/2006/relationships/image" Target="../media/image22.1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6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cittafutura.it/interni/la-truffa-si-vive-meno-ma-aumenta-l-eta-per-andare-in-pensione.html" TargetMode="External"/><Relationship Id="rId7" Type="http://schemas.openxmlformats.org/officeDocument/2006/relationships/hyperlink" Target="https://www.abruzzo24ore.tv/news/Chiusura-punti-nascita-si-procede-respinta-per-due-voti-risoluzione-del-centrodestra/154107.htm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hyperlink" Target="https://www.abruzzo24ore.tv/news/Entro-il-16-luglio-l-Inps-rivuole-tutti-i-contributi-sospesi/17132.htm" TargetMode="Externa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unito.it/sme/course/search.php?search=v%201%20.&amp;perpage=all&amp;font=modern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78C5D6B-2655-1143-A9D8-4FE1A729C75D}"/>
              </a:ext>
            </a:extLst>
          </p:cNvPr>
          <p:cNvSpPr/>
          <p:nvPr/>
        </p:nvSpPr>
        <p:spPr>
          <a:xfrm>
            <a:off x="4286996" y="262804"/>
            <a:ext cx="45719" cy="976682"/>
          </a:xfrm>
          <a:prstGeom prst="rect">
            <a:avLst/>
          </a:prstGeom>
          <a:solidFill>
            <a:srgbClr val="DD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28490" r="7317" b="27407"/>
          <a:stretch/>
        </p:blipFill>
        <p:spPr>
          <a:xfrm>
            <a:off x="201706" y="134474"/>
            <a:ext cx="3926542" cy="1373878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38B71202-2A7E-0949-B1A2-A8B4E69ED8AC}"/>
              </a:ext>
            </a:extLst>
          </p:cNvPr>
          <p:cNvSpPr/>
          <p:nvPr/>
        </p:nvSpPr>
        <p:spPr>
          <a:xfrm>
            <a:off x="4338629" y="564527"/>
            <a:ext cx="6091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30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rebuchet MS" panose="020B070302020209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WEBINAR 21 FEBBAIO 2023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151AE354-EC38-CB45-B867-1EA8D6FD4A00}"/>
              </a:ext>
            </a:extLst>
          </p:cNvPr>
          <p:cNvSpPr/>
          <p:nvPr/>
        </p:nvSpPr>
        <p:spPr>
          <a:xfrm rot="20556114">
            <a:off x="503391" y="3740464"/>
            <a:ext cx="1333500" cy="1333500"/>
          </a:xfrm>
          <a:prstGeom prst="ellipse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151AE354-EC38-CB45-B867-1EA8D6FD4A00}"/>
              </a:ext>
            </a:extLst>
          </p:cNvPr>
          <p:cNvSpPr/>
          <p:nvPr/>
        </p:nvSpPr>
        <p:spPr>
          <a:xfrm rot="20556114">
            <a:off x="4027140" y="3147214"/>
            <a:ext cx="2520000" cy="2520000"/>
          </a:xfrm>
          <a:prstGeom prst="ellipse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151AE354-EC38-CB45-B867-1EA8D6FD4A00}"/>
              </a:ext>
            </a:extLst>
          </p:cNvPr>
          <p:cNvSpPr/>
          <p:nvPr/>
        </p:nvSpPr>
        <p:spPr>
          <a:xfrm>
            <a:off x="8093676" y="2607214"/>
            <a:ext cx="3600000" cy="3600000"/>
          </a:xfrm>
          <a:prstGeom prst="ellipse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Google Shape;555;p1">
            <a:extLst>
              <a:ext uri="{FF2B5EF4-FFF2-40B4-BE49-F238E27FC236}">
                <a16:creationId xmlns:a16="http://schemas.microsoft.com/office/drawing/2014/main" id="{DBE8A80D-BE86-ADD1-0C58-77C375DB1D01}"/>
              </a:ext>
            </a:extLst>
          </p:cNvPr>
          <p:cNvSpPr txBox="1"/>
          <p:nvPr/>
        </p:nvSpPr>
        <p:spPr>
          <a:xfrm>
            <a:off x="4574241" y="262804"/>
            <a:ext cx="7326406" cy="976682"/>
          </a:xfrm>
          <a:prstGeom prst="rect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28 Ottobre 2025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0F909D5-8C4C-1CE1-28EC-102BD89C922C}"/>
              </a:ext>
            </a:extLst>
          </p:cNvPr>
          <p:cNvSpPr/>
          <p:nvPr/>
        </p:nvSpPr>
        <p:spPr>
          <a:xfrm>
            <a:off x="79489" y="1535037"/>
            <a:ext cx="12146281" cy="4996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3200" b="1" kern="100" dirty="0">
                <a:solidFill>
                  <a:srgbClr val="EA864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Gill Sans" panose="020B0502020104020203" pitchFamily="34" charset="-79"/>
              </a:rPr>
              <a:t>EQUILIBRI GENERAZIONALI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3200" b="1" kern="100" dirty="0">
                <a:solidFill>
                  <a:srgbClr val="EA864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Gill Sans" panose="020B0502020104020203" pitchFamily="34" charset="-79"/>
              </a:rPr>
              <a:t>COSA LASCIAMO ALLE PROSSIME GENERAZIONI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it-IT" sz="3200" b="1" kern="100" dirty="0">
              <a:solidFill>
                <a:srgbClr val="EA864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Gill Sans" panose="020B0502020104020203" pitchFamily="34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it-IT" sz="3200" b="1" kern="100" dirty="0">
              <a:solidFill>
                <a:srgbClr val="EA864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Gill Sans" panose="020B0502020104020203" pitchFamily="34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it-IT" sz="3200" b="1" kern="100" dirty="0">
              <a:solidFill>
                <a:srgbClr val="EA864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Gill Sans" panose="020B0502020104020203" pitchFamily="34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it-IT" sz="3200" b="1" kern="100" dirty="0">
              <a:solidFill>
                <a:srgbClr val="EA864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Gill Sans" panose="020B0502020104020203" pitchFamily="34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it-IT" sz="3200" b="1" kern="100" dirty="0">
              <a:solidFill>
                <a:srgbClr val="EA864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Gill Sans" panose="020B0502020104020203" pitchFamily="34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3200" b="1" kern="100" dirty="0">
                <a:solidFill>
                  <a:srgbClr val="EA864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Gill Sans" panose="020B0502020104020203" pitchFamily="34" charset="-79"/>
              </a:rPr>
              <a:t>Tutti i vantaggi dell’adesione alla Previdenza</a:t>
            </a:r>
          </a:p>
        </p:txBody>
      </p:sp>
    </p:spTree>
    <p:extLst>
      <p:ext uri="{BB962C8B-B14F-4D97-AF65-F5344CB8AC3E}">
        <p14:creationId xmlns:p14="http://schemas.microsoft.com/office/powerpoint/2010/main" val="118083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895A21FA-028D-524F-7A49-CF772E1CDF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F43DC58-FA99-BE01-702D-7E612E09E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66" y="-55868"/>
            <a:ext cx="12200336" cy="655625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0193CC-213B-F1CF-2106-9A8645ED4637}"/>
              </a:ext>
            </a:extLst>
          </p:cNvPr>
          <p:cNvSpPr txBox="1"/>
          <p:nvPr/>
        </p:nvSpPr>
        <p:spPr>
          <a:xfrm>
            <a:off x="444617" y="1404403"/>
            <a:ext cx="2164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I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impiego a 30 anni</a:t>
            </a:r>
          </a:p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Pensione a 70 anni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5819A88-E95D-79C7-D0ED-75255F5AF340}"/>
              </a:ext>
            </a:extLst>
          </p:cNvPr>
          <p:cNvSpPr txBox="1"/>
          <p:nvPr/>
        </p:nvSpPr>
        <p:spPr>
          <a:xfrm>
            <a:off x="10451724" y="5654825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(&lt; 1€ al giorno)</a:t>
            </a:r>
          </a:p>
        </p:txBody>
      </p:sp>
    </p:spTree>
    <p:extLst>
      <p:ext uri="{BB962C8B-B14F-4D97-AF65-F5344CB8AC3E}">
        <p14:creationId xmlns:p14="http://schemas.microsoft.com/office/powerpoint/2010/main" val="285208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Immagine che contiene vestiti, persona, calzature, aria aperta&#10;&#10;Il contenuto generato dall'IA potrebbe non essere corretto.">
            <a:extLst>
              <a:ext uri="{FF2B5EF4-FFF2-40B4-BE49-F238E27FC236}">
                <a16:creationId xmlns:a16="http://schemas.microsoft.com/office/drawing/2014/main" id="{49127CBB-3A5B-3618-00A2-ABD0534D0F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9939"/>
          <a:stretch>
            <a:fillRect/>
          </a:stretch>
        </p:blipFill>
        <p:spPr>
          <a:xfrm>
            <a:off x="3630523" y="1085261"/>
            <a:ext cx="8407679" cy="376356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F53EC7-CA20-E590-3A64-5CFFE76870D7}"/>
              </a:ext>
            </a:extLst>
          </p:cNvPr>
          <p:cNvSpPr txBox="1"/>
          <p:nvPr/>
        </p:nvSpPr>
        <p:spPr>
          <a:xfrm>
            <a:off x="3809011" y="1397835"/>
            <a:ext cx="876270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i="0" dirty="0">
                <a:effectLst/>
                <a:latin typeface="Google Sans"/>
              </a:rPr>
              <a:t>€ 23 miliardi*/</a:t>
            </a:r>
            <a:r>
              <a:rPr lang="it-IT" altLang="it-IT" sz="3200" b="1" dirty="0">
                <a:latin typeface="Google Sans"/>
              </a:rPr>
              <a:t>433.000 persone</a:t>
            </a:r>
            <a:r>
              <a:rPr lang="it-IT" altLang="it-IT" sz="3200" dirty="0">
                <a:latin typeface="Google Sans"/>
              </a:rPr>
              <a:t> </a:t>
            </a:r>
            <a:endParaRPr lang="it-IT" dirty="0"/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SPESA PROCAPITE CIRCA </a:t>
            </a:r>
            <a:r>
              <a:rPr lang="it-IT" sz="2400" b="1" dirty="0">
                <a:solidFill>
                  <a:srgbClr val="FF0000"/>
                </a:solidFill>
              </a:rPr>
              <a:t>€53MILA</a:t>
            </a:r>
          </a:p>
          <a:p>
            <a:endParaRPr lang="it-IT" b="1" dirty="0"/>
          </a:p>
        </p:txBody>
      </p:sp>
      <p:pic>
        <p:nvPicPr>
          <p:cNvPr id="11" name="Immagine 10" descr="Immagine che contiene testo, schermata, orologio, Carattere&#10;&#10;Il contenuto generato dall'IA potrebbe non essere corretto.">
            <a:extLst>
              <a:ext uri="{FF2B5EF4-FFF2-40B4-BE49-F238E27FC236}">
                <a16:creationId xmlns:a16="http://schemas.microsoft.com/office/drawing/2014/main" id="{8C072AA3-4077-6160-9F76-576B23A90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375" t="25619"/>
          <a:stretch>
            <a:fillRect/>
          </a:stretch>
        </p:blipFill>
        <p:spPr>
          <a:xfrm>
            <a:off x="193517" y="1186862"/>
            <a:ext cx="3468277" cy="1762300"/>
          </a:xfrm>
          <a:prstGeom prst="rect">
            <a:avLst/>
          </a:prstGeom>
        </p:spPr>
      </p:pic>
      <p:pic>
        <p:nvPicPr>
          <p:cNvPr id="31" name="Immagine 30" descr="Immagine che contiene testo, disegno, calligrafia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C5CB18E5-74C7-AA9A-25D7-D1D96EF5D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96000" y="4765460"/>
            <a:ext cx="2188376" cy="1738543"/>
          </a:xfrm>
          <a:prstGeom prst="rect">
            <a:avLst/>
          </a:prstGeom>
        </p:spPr>
      </p:pic>
      <p:pic>
        <p:nvPicPr>
          <p:cNvPr id="33" name="Immagine 32" descr="Immagine che contiene testo, schermata, orologio, Carattere&#10;&#10;Il contenuto generato dall'IA potrebbe non essere corretto.">
            <a:extLst>
              <a:ext uri="{FF2B5EF4-FFF2-40B4-BE49-F238E27FC236}">
                <a16:creationId xmlns:a16="http://schemas.microsoft.com/office/drawing/2014/main" id="{ACBAFB38-6C64-737B-CB58-2633B7469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375" t="25619"/>
          <a:stretch>
            <a:fillRect/>
          </a:stretch>
        </p:blipFill>
        <p:spPr>
          <a:xfrm>
            <a:off x="438434" y="3418494"/>
            <a:ext cx="3111951" cy="1581244"/>
          </a:xfrm>
          <a:prstGeom prst="rect">
            <a:avLst/>
          </a:prstGeom>
        </p:spPr>
      </p:pic>
      <p:sp>
        <p:nvSpPr>
          <p:cNvPr id="34" name="Rettangolo 33">
            <a:extLst>
              <a:ext uri="{FF2B5EF4-FFF2-40B4-BE49-F238E27FC236}">
                <a16:creationId xmlns:a16="http://schemas.microsoft.com/office/drawing/2014/main" id="{443D8D82-E74E-FB75-08D2-ACFDF7B58417}"/>
              </a:ext>
            </a:extLst>
          </p:cNvPr>
          <p:cNvSpPr/>
          <p:nvPr/>
        </p:nvSpPr>
        <p:spPr>
          <a:xfrm>
            <a:off x="1461719" y="4226782"/>
            <a:ext cx="457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</a:p>
        </p:txBody>
      </p:sp>
      <p:sp>
        <p:nvSpPr>
          <p:cNvPr id="35" name="Somma 34">
            <a:extLst>
              <a:ext uri="{FF2B5EF4-FFF2-40B4-BE49-F238E27FC236}">
                <a16:creationId xmlns:a16="http://schemas.microsoft.com/office/drawing/2014/main" id="{C4627AB5-D54B-8BFD-B1F0-867FE917A833}"/>
              </a:ext>
            </a:extLst>
          </p:cNvPr>
          <p:cNvSpPr/>
          <p:nvPr/>
        </p:nvSpPr>
        <p:spPr>
          <a:xfrm>
            <a:off x="2498322" y="3769582"/>
            <a:ext cx="202148" cy="192024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B257989-81EA-7B15-131B-9800DC0B7E64}"/>
              </a:ext>
            </a:extLst>
          </p:cNvPr>
          <p:cNvSpPr txBox="1"/>
          <p:nvPr/>
        </p:nvSpPr>
        <p:spPr>
          <a:xfrm>
            <a:off x="2669593" y="3563416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41</a:t>
            </a:r>
          </a:p>
        </p:txBody>
      </p:sp>
      <p:sp>
        <p:nvSpPr>
          <p:cNvPr id="38" name="Connettore 37">
            <a:extLst>
              <a:ext uri="{FF2B5EF4-FFF2-40B4-BE49-F238E27FC236}">
                <a16:creationId xmlns:a16="http://schemas.microsoft.com/office/drawing/2014/main" id="{8BDB6F37-06B8-F537-BA33-2E031BA5CF80}"/>
              </a:ext>
            </a:extLst>
          </p:cNvPr>
          <p:cNvSpPr>
            <a:spLocks noChangeAspect="1"/>
          </p:cNvSpPr>
          <p:nvPr/>
        </p:nvSpPr>
        <p:spPr>
          <a:xfrm>
            <a:off x="2729256" y="3575534"/>
            <a:ext cx="261502" cy="261502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799AF7C1-F0F5-4107-207D-228F93E1DD6C}"/>
              </a:ext>
            </a:extLst>
          </p:cNvPr>
          <p:cNvCxnSpPr>
            <a:cxnSpLocks/>
          </p:cNvCxnSpPr>
          <p:nvPr/>
        </p:nvCxnSpPr>
        <p:spPr>
          <a:xfrm>
            <a:off x="2860007" y="3848538"/>
            <a:ext cx="3792" cy="37716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6544EFD-D3B5-4733-01D6-5E4BCEE254DC}"/>
              </a:ext>
            </a:extLst>
          </p:cNvPr>
          <p:cNvSpPr txBox="1"/>
          <p:nvPr/>
        </p:nvSpPr>
        <p:spPr>
          <a:xfrm>
            <a:off x="3661794" y="3763299"/>
            <a:ext cx="8394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Google Sans"/>
              </a:rPr>
              <a:t>720 milioni*/</a:t>
            </a:r>
            <a:r>
              <a:rPr lang="it-IT" altLang="it-IT" sz="2400" b="1" dirty="0">
                <a:latin typeface="Google Sans"/>
              </a:rPr>
              <a:t>24.400 persone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B0A5A7-5DCE-2AC0-AB2B-524B9DC028A0}"/>
              </a:ext>
            </a:extLst>
          </p:cNvPr>
          <p:cNvSpPr txBox="1"/>
          <p:nvPr/>
        </p:nvSpPr>
        <p:spPr>
          <a:xfrm>
            <a:off x="8317176" y="5339796"/>
            <a:ext cx="3807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dirty="0">
                <a:solidFill>
                  <a:srgbClr val="FF0000"/>
                </a:solidFill>
                <a:effectLst/>
                <a:latin typeface="Google Sans"/>
              </a:rPr>
              <a:t>Stanziati 4 miliardi annui /</a:t>
            </a:r>
            <a:r>
              <a:rPr lang="it-IT" altLang="it-IT" sz="1800" b="1" dirty="0">
                <a:solidFill>
                  <a:srgbClr val="FF0000"/>
                </a:solidFill>
                <a:latin typeface="Google Sans"/>
              </a:rPr>
              <a:t>? Persone</a:t>
            </a:r>
          </a:p>
          <a:p>
            <a:pPr algn="ctr"/>
            <a:r>
              <a:rPr lang="it-IT" altLang="it-IT" b="1" dirty="0">
                <a:solidFill>
                  <a:srgbClr val="FF0000"/>
                </a:solidFill>
                <a:latin typeface="Google Sans"/>
              </a:rPr>
              <a:t>???</a:t>
            </a:r>
            <a:r>
              <a:rPr lang="it-IT" altLang="it-IT" sz="1800" dirty="0">
                <a:solidFill>
                  <a:srgbClr val="FF0000"/>
                </a:solidFill>
                <a:latin typeface="Google Sans"/>
              </a:rPr>
              <a:t>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F488D12-C183-0385-1C4D-DE3A77F1E3FA}"/>
              </a:ext>
            </a:extLst>
          </p:cNvPr>
          <p:cNvSpPr txBox="1"/>
          <p:nvPr/>
        </p:nvSpPr>
        <p:spPr>
          <a:xfrm>
            <a:off x="-54449" y="6176158"/>
            <a:ext cx="6165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b="1" i="0" dirty="0">
                <a:solidFill>
                  <a:srgbClr val="0A0A0A"/>
                </a:solidFill>
                <a:effectLst/>
                <a:latin typeface="Google Sans"/>
              </a:rPr>
              <a:t>*Costo definitivo al 2021 e proiettato fino al 2025. Fonte: </a:t>
            </a:r>
            <a:r>
              <a:rPr lang="it-IT" sz="800" b="0" i="0" dirty="0">
                <a:solidFill>
                  <a:srgbClr val="0A0A0A"/>
                </a:solidFill>
                <a:effectLst/>
                <a:latin typeface="Google Sans"/>
              </a:rPr>
              <a:t>analisi congiunta dell'INPS e dell'Ufficio parlamentare di bilancio (UPB) pubblicata nel 2022. </a:t>
            </a:r>
            <a:r>
              <a:rPr lang="it-IT" sz="800" b="1" dirty="0"/>
              <a:t>COSTO PER LO STATO in temini di </a:t>
            </a:r>
            <a:r>
              <a:rPr lang="it-IT" sz="800" dirty="0"/>
              <a:t>MAGGIORE SPESA PENSIONISTICA E MINORI INTROITI DA CONTRIBUTI PREVIDENZIALI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77A6AEE-FD52-2D31-26D9-F83E7BC86F29}"/>
              </a:ext>
            </a:extLst>
          </p:cNvPr>
          <p:cNvSpPr/>
          <p:nvPr/>
        </p:nvSpPr>
        <p:spPr>
          <a:xfrm rot="5400000">
            <a:off x="5501711" y="-5541099"/>
            <a:ext cx="1160208" cy="12220373"/>
          </a:xfrm>
          <a:prstGeom prst="rect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Roboto Light"/>
              </a:rPr>
              <a:t> </a:t>
            </a:r>
            <a:r>
              <a:rPr lang="en-US" sz="3600" b="1" dirty="0">
                <a:solidFill>
                  <a:prstClr val="white"/>
                </a:solidFill>
                <a:latin typeface="Maiandra GD" panose="020E0502030308020204" pitchFamily="34" charset="0"/>
              </a:rPr>
              <a:t>RIFORME “EMERGENZIALI”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F7C1AF5-9A74-61E5-A1F0-4A191A398A49}"/>
              </a:ext>
            </a:extLst>
          </p:cNvPr>
          <p:cNvSpPr txBox="1"/>
          <p:nvPr/>
        </p:nvSpPr>
        <p:spPr>
          <a:xfrm>
            <a:off x="4677820" y="4182215"/>
            <a:ext cx="6362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SPESA PROCAPITE CIRCA </a:t>
            </a:r>
            <a:r>
              <a:rPr lang="it-IT" sz="2000" b="1" dirty="0">
                <a:solidFill>
                  <a:srgbClr val="FF0000"/>
                </a:solidFill>
              </a:rPr>
              <a:t>€30MILA</a:t>
            </a:r>
          </a:p>
        </p:txBody>
      </p:sp>
    </p:spTree>
    <p:extLst>
      <p:ext uri="{BB962C8B-B14F-4D97-AF65-F5344CB8AC3E}">
        <p14:creationId xmlns:p14="http://schemas.microsoft.com/office/powerpoint/2010/main" val="119353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forbici, strumento&#10;&#10;Il contenuto generato dall'IA potrebbe non essere corretto.">
            <a:extLst>
              <a:ext uri="{FF2B5EF4-FFF2-40B4-BE49-F238E27FC236}">
                <a16:creationId xmlns:a16="http://schemas.microsoft.com/office/drawing/2014/main" id="{972FD60C-A9B7-6385-B676-B9E4452713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130" b="13952"/>
          <a:stretch>
            <a:fillRect/>
          </a:stretch>
        </p:blipFill>
        <p:spPr>
          <a:xfrm>
            <a:off x="-78854" y="569087"/>
            <a:ext cx="11493501" cy="602707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BD4DD87-3C9E-1337-D0F9-47C4817B1790}"/>
              </a:ext>
            </a:extLst>
          </p:cNvPr>
          <p:cNvSpPr txBox="1"/>
          <p:nvPr/>
        </p:nvSpPr>
        <p:spPr>
          <a:xfrm>
            <a:off x="4397899" y="3634124"/>
            <a:ext cx="760095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€618 milioni/</a:t>
            </a:r>
            <a:r>
              <a:rPr lang="it-IT" altLang="it-IT" sz="2400" b="1" dirty="0">
                <a:solidFill>
                  <a:schemeClr val="accent2">
                    <a:lumMod val="75000"/>
                  </a:schemeClr>
                </a:solidFill>
                <a:latin typeface="Google Sans"/>
              </a:rPr>
              <a:t>2,9 milioni iscritti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oogle Sans"/>
              </a:rPr>
              <a:t>*</a:t>
            </a:r>
            <a:r>
              <a:rPr lang="it-IT" altLang="it-IT" sz="1800" b="1" dirty="0">
                <a:solidFill>
                  <a:schemeClr val="accent2">
                    <a:lumMod val="75000"/>
                  </a:schemeClr>
                </a:solidFill>
                <a:latin typeface="Google Sans"/>
              </a:rPr>
              <a:t>a previdenza complementare sotto i 40 anni</a:t>
            </a:r>
            <a:r>
              <a:rPr lang="it-IT" altLang="it-IT" sz="1800" dirty="0">
                <a:solidFill>
                  <a:schemeClr val="accent2">
                    <a:lumMod val="75000"/>
                  </a:schemeClr>
                </a:solidFill>
                <a:latin typeface="Google Sans"/>
              </a:rPr>
              <a:t> </a:t>
            </a:r>
          </a:p>
          <a:p>
            <a:endParaRPr lang="it-IT" b="1" dirty="0">
              <a:solidFill>
                <a:srgbClr val="0A0A0A"/>
              </a:solidFill>
              <a:latin typeface="Google Sans"/>
            </a:endParaRPr>
          </a:p>
          <a:p>
            <a:endParaRPr lang="it-IT" b="1" dirty="0">
              <a:solidFill>
                <a:srgbClr val="0A0A0A"/>
              </a:solidFill>
              <a:latin typeface="Google Sans"/>
            </a:endParaRPr>
          </a:p>
          <a:p>
            <a:endParaRPr lang="it-IT" b="1" dirty="0">
              <a:solidFill>
                <a:srgbClr val="0A0A0A"/>
              </a:solidFill>
              <a:latin typeface="Google Sans"/>
            </a:endParaRPr>
          </a:p>
          <a:p>
            <a:endParaRPr lang="it-IT" b="1" dirty="0">
              <a:solidFill>
                <a:srgbClr val="0A0A0A"/>
              </a:solidFill>
              <a:latin typeface="Google Sans"/>
            </a:endParaRPr>
          </a:p>
          <a:p>
            <a:endParaRPr lang="it-IT" b="1" dirty="0">
              <a:solidFill>
                <a:srgbClr val="0A0A0A"/>
              </a:solidFill>
              <a:latin typeface="Google Sans"/>
            </a:endParaRPr>
          </a:p>
          <a:p>
            <a:endParaRPr lang="it-IT" b="1" dirty="0">
              <a:solidFill>
                <a:srgbClr val="0A0A0A"/>
              </a:solidFill>
              <a:latin typeface="Google Sans"/>
            </a:endParaRPr>
          </a:p>
          <a:p>
            <a:pPr algn="r"/>
            <a:endParaRPr lang="it-IT" b="1" dirty="0">
              <a:solidFill>
                <a:srgbClr val="0A0A0A"/>
              </a:solidFill>
              <a:latin typeface="Google Sans"/>
            </a:endParaRPr>
          </a:p>
          <a:p>
            <a:pPr algn="r"/>
            <a:endParaRPr lang="it-IT" b="1" dirty="0">
              <a:solidFill>
                <a:srgbClr val="0A0A0A"/>
              </a:solidFill>
              <a:latin typeface="Google Sans"/>
            </a:endParaRPr>
          </a:p>
          <a:p>
            <a:pPr algn="r"/>
            <a:endParaRPr lang="it-IT" sz="1600" b="1" dirty="0">
              <a:solidFill>
                <a:srgbClr val="0A0A0A"/>
              </a:solidFill>
              <a:latin typeface="Google San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375C649-528D-1976-2BA5-DC8B40D98DF9}"/>
              </a:ext>
            </a:extLst>
          </p:cNvPr>
          <p:cNvSpPr txBox="1"/>
          <p:nvPr/>
        </p:nvSpPr>
        <p:spPr>
          <a:xfrm>
            <a:off x="4516967" y="2040614"/>
            <a:ext cx="754664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0" dirty="0">
                <a:effectLst/>
                <a:latin typeface="Google Sans"/>
              </a:rPr>
              <a:t>€414 milioni/</a:t>
            </a:r>
            <a:r>
              <a:rPr lang="it-IT" altLang="it-IT" sz="2400" b="1" dirty="0">
                <a:latin typeface="Google Sans"/>
              </a:rPr>
              <a:t>2,9 milioni iscritti</a:t>
            </a:r>
            <a:r>
              <a:rPr lang="it-IT" b="1" dirty="0">
                <a:latin typeface="Google Sans"/>
              </a:rPr>
              <a:t>*</a:t>
            </a:r>
            <a:r>
              <a:rPr lang="it-IT" altLang="it-IT" sz="1800" b="1" dirty="0">
                <a:latin typeface="Google Sans"/>
              </a:rPr>
              <a:t> a previdenza complementare sotto i 40 anni</a:t>
            </a:r>
            <a:r>
              <a:rPr lang="it-IT" altLang="it-IT" sz="1800" dirty="0">
                <a:latin typeface="Google Sans"/>
              </a:rPr>
              <a:t> </a:t>
            </a:r>
          </a:p>
          <a:p>
            <a:endParaRPr lang="it-IT" altLang="it-IT" dirty="0">
              <a:latin typeface="Google Sans"/>
            </a:endParaRPr>
          </a:p>
          <a:p>
            <a:endParaRPr lang="it-IT" altLang="it-IT" sz="1800" dirty="0">
              <a:latin typeface="Google Sans"/>
            </a:endParaRPr>
          </a:p>
          <a:p>
            <a:endParaRPr lang="it-IT" altLang="it-IT" dirty="0">
              <a:latin typeface="Google Sans"/>
            </a:endParaRPr>
          </a:p>
          <a:p>
            <a:endParaRPr lang="it-IT" altLang="it-IT" sz="1800" dirty="0">
              <a:latin typeface="Google Sans"/>
            </a:endParaRPr>
          </a:p>
          <a:p>
            <a:endParaRPr lang="it-IT" altLang="it-IT" dirty="0">
              <a:latin typeface="Google Sans"/>
            </a:endParaRPr>
          </a:p>
          <a:p>
            <a:endParaRPr lang="it-IT" altLang="it-IT" sz="1800" dirty="0">
              <a:latin typeface="Google Sans"/>
            </a:endParaRPr>
          </a:p>
          <a:p>
            <a:endParaRPr lang="it-IT" altLang="it-IT" dirty="0">
              <a:latin typeface="Google Sans"/>
            </a:endParaRPr>
          </a:p>
          <a:p>
            <a:endParaRPr lang="it-IT" altLang="it-IT" sz="1800" dirty="0">
              <a:latin typeface="Google Sans"/>
            </a:endParaRPr>
          </a:p>
          <a:p>
            <a:endParaRPr lang="it-IT" altLang="it-IT" dirty="0">
              <a:latin typeface="Google Sans"/>
            </a:endParaRPr>
          </a:p>
          <a:p>
            <a:endParaRPr lang="it-IT" altLang="it-IT" sz="1800" dirty="0">
              <a:latin typeface="Google Sans"/>
            </a:endParaRPr>
          </a:p>
          <a:p>
            <a:endParaRPr lang="it-IT" altLang="it-IT" dirty="0">
              <a:latin typeface="Google Sans"/>
            </a:endParaRPr>
          </a:p>
          <a:p>
            <a:endParaRPr lang="it-IT" altLang="it-IT" sz="1800" dirty="0">
              <a:latin typeface="Google Sans"/>
            </a:endParaRPr>
          </a:p>
          <a:p>
            <a:endParaRPr lang="it-IT" altLang="it-IT" dirty="0">
              <a:latin typeface="Google Sans"/>
            </a:endParaRPr>
          </a:p>
          <a:p>
            <a:endParaRPr lang="it-IT" altLang="it-IT" sz="1800" dirty="0">
              <a:latin typeface="Google Sans"/>
            </a:endParaRPr>
          </a:p>
          <a:p>
            <a:pPr algn="r"/>
            <a:r>
              <a:rPr lang="it-IT" b="1" dirty="0">
                <a:solidFill>
                  <a:srgbClr val="0A0A0A"/>
                </a:solidFill>
                <a:latin typeface="Google Sans"/>
              </a:rPr>
              <a:t>*</a:t>
            </a:r>
            <a:r>
              <a:rPr lang="it-IT" sz="1400" b="1" dirty="0">
                <a:solidFill>
                  <a:srgbClr val="0A0A0A"/>
                </a:solidFill>
                <a:latin typeface="Google Sans"/>
              </a:rPr>
              <a:t>Fonte: </a:t>
            </a:r>
            <a:r>
              <a:rPr lang="it-IT" sz="1400" dirty="0">
                <a:solidFill>
                  <a:srgbClr val="0A0A0A"/>
                </a:solidFill>
                <a:latin typeface="Google Sans"/>
              </a:rPr>
              <a:t>Relazione annuale Covip dati fine 2024</a:t>
            </a:r>
            <a:endParaRPr lang="it-IT" altLang="it-IT" dirty="0">
              <a:solidFill>
                <a:srgbClr val="FF0000"/>
              </a:solidFill>
              <a:latin typeface="Google Sans"/>
            </a:endParaRPr>
          </a:p>
        </p:txBody>
      </p:sp>
      <p:pic>
        <p:nvPicPr>
          <p:cNvPr id="21" name="Immagine 20" descr="Immagine che contiene vestiti, persona, sorriso, donna&#10;&#10;Il contenuto generato dall'IA potrebbe non essere corretto.">
            <a:extLst>
              <a:ext uri="{FF2B5EF4-FFF2-40B4-BE49-F238E27FC236}">
                <a16:creationId xmlns:a16="http://schemas.microsoft.com/office/drawing/2014/main" id="{977DD384-7C80-4F6D-572C-14F83BDD0EF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07722" y="2436620"/>
            <a:ext cx="1698440" cy="1173339"/>
          </a:xfrm>
          <a:prstGeom prst="rect">
            <a:avLst/>
          </a:prstGeom>
        </p:spPr>
      </p:pic>
      <p:pic>
        <p:nvPicPr>
          <p:cNvPr id="15" name="Immagine 14" descr="Immagine che contiene vestiti, persona, sorriso, donna&#10;&#10;Il contenuto generato dall'IA potrebbe non essere corretto.">
            <a:extLst>
              <a:ext uri="{FF2B5EF4-FFF2-40B4-BE49-F238E27FC236}">
                <a16:creationId xmlns:a16="http://schemas.microsoft.com/office/drawing/2014/main" id="{DF131B29-B7D3-47F2-2CCD-769B85C2FCA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71501" y="5289301"/>
            <a:ext cx="1397632" cy="965530"/>
          </a:xfrm>
          <a:prstGeom prst="rect">
            <a:avLst/>
          </a:prstGeom>
        </p:spPr>
      </p:pic>
      <p:pic>
        <p:nvPicPr>
          <p:cNvPr id="20" name="Immagine 19" descr="Immagine che contiene vestiti, persona, sorriso, donna&#10;&#10;Il contenuto generato dall'IA potrebbe non essere corretto.">
            <a:extLst>
              <a:ext uri="{FF2B5EF4-FFF2-40B4-BE49-F238E27FC236}">
                <a16:creationId xmlns:a16="http://schemas.microsoft.com/office/drawing/2014/main" id="{D7BB86CD-CFCD-379D-2FF2-53F52864A2E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77217" y="5239706"/>
            <a:ext cx="1464919" cy="101201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0058A1-6C78-4E04-6FAF-579913F5932C}"/>
              </a:ext>
            </a:extLst>
          </p:cNvPr>
          <p:cNvSpPr txBox="1"/>
          <p:nvPr/>
        </p:nvSpPr>
        <p:spPr>
          <a:xfrm>
            <a:off x="-283281" y="2040614"/>
            <a:ext cx="50221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DEDUCIBILITÀ fino a €5.164 </a:t>
            </a:r>
            <a:endParaRPr lang="it-IT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5926767C-8BF9-AB64-BFCF-6CA1687AABB4}"/>
              </a:ext>
            </a:extLst>
          </p:cNvPr>
          <p:cNvSpPr/>
          <p:nvPr/>
        </p:nvSpPr>
        <p:spPr>
          <a:xfrm>
            <a:off x="1971745" y="2444578"/>
            <a:ext cx="484632" cy="1255282"/>
          </a:xfrm>
          <a:prstGeom prst="downArrow">
            <a:avLst>
              <a:gd name="adj1" fmla="val 43076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4C24ED0-D26A-CCF8-E9AD-4D4204295E40}"/>
              </a:ext>
            </a:extLst>
          </p:cNvPr>
          <p:cNvSpPr/>
          <p:nvPr/>
        </p:nvSpPr>
        <p:spPr>
          <a:xfrm rot="5400000">
            <a:off x="5501711" y="-5541099"/>
            <a:ext cx="1160208" cy="12220373"/>
          </a:xfrm>
          <a:prstGeom prst="rect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Roboto Light"/>
              </a:rPr>
              <a:t> </a:t>
            </a:r>
            <a:r>
              <a:rPr lang="en-US" sz="3600" b="1" dirty="0">
                <a:solidFill>
                  <a:prstClr val="white"/>
                </a:solidFill>
                <a:latin typeface="Maiandra GD" panose="020E0502030308020204" pitchFamily="34" charset="0"/>
              </a:rPr>
              <a:t>RIFORME STRUTTURALI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andra GD" panose="020E0502030308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7D75FD3-1711-4F1A-33CE-4A631521914A}"/>
              </a:ext>
            </a:extLst>
          </p:cNvPr>
          <p:cNvSpPr txBox="1"/>
          <p:nvPr/>
        </p:nvSpPr>
        <p:spPr>
          <a:xfrm>
            <a:off x="248173" y="3703987"/>
            <a:ext cx="40038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DETRAZIONE </a:t>
            </a:r>
            <a:r>
              <a:rPr lang="it-IT" sz="2000" b="1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</a:t>
            </a:r>
          </a:p>
          <a:p>
            <a:pPr algn="ctr"/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i primi 5 anni </a:t>
            </a:r>
          </a:p>
          <a:p>
            <a:pPr algn="ctr"/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(fino a massimo 40 anni)</a:t>
            </a:r>
            <a:endParaRPr lang="it-IT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03501D0-6F2A-4A39-EC3A-AAF3B1DA709C}"/>
              </a:ext>
            </a:extLst>
          </p:cNvPr>
          <p:cNvSpPr txBox="1"/>
          <p:nvPr/>
        </p:nvSpPr>
        <p:spPr>
          <a:xfrm>
            <a:off x="1783542" y="5519407"/>
            <a:ext cx="74494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  <a:latin typeface="Google Sans"/>
              </a:rPr>
              <a:t>Δ</a:t>
            </a:r>
            <a:r>
              <a:rPr lang="it-IT" sz="3200" b="1" dirty="0">
                <a:solidFill>
                  <a:srgbClr val="FF0000"/>
                </a:solidFill>
                <a:latin typeface="Google Sans"/>
              </a:rPr>
              <a:t> =  €384mln annui /</a:t>
            </a:r>
            <a:r>
              <a:rPr lang="it-IT" altLang="it-IT" sz="3200" b="1" dirty="0">
                <a:solidFill>
                  <a:srgbClr val="FF0000"/>
                </a:solidFill>
                <a:latin typeface="Google Sans"/>
              </a:rPr>
              <a:t>5,8 milioni iscritti </a:t>
            </a:r>
            <a:endParaRPr lang="it-IT" sz="3200" b="1" dirty="0">
              <a:solidFill>
                <a:srgbClr val="FF0000"/>
              </a:solidFill>
              <a:latin typeface="Google San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2F54237-2C35-DDC5-B3A3-42423A7BBCB5}"/>
              </a:ext>
            </a:extLst>
          </p:cNvPr>
          <p:cNvSpPr txBox="1"/>
          <p:nvPr/>
        </p:nvSpPr>
        <p:spPr>
          <a:xfrm>
            <a:off x="5660690" y="4374681"/>
            <a:ext cx="6233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FF0000"/>
                </a:solidFill>
                <a:latin typeface="Google Sans"/>
              </a:rPr>
              <a:t>Δ</a:t>
            </a:r>
            <a:r>
              <a:rPr lang="it-IT" sz="2400" b="1" dirty="0">
                <a:solidFill>
                  <a:srgbClr val="FF0000"/>
                </a:solidFill>
                <a:latin typeface="Google Sans"/>
              </a:rPr>
              <a:t> =  </a:t>
            </a:r>
            <a:r>
              <a:rPr lang="it-IT" sz="2800" b="1" dirty="0">
                <a:solidFill>
                  <a:srgbClr val="FF0000"/>
                </a:solidFill>
                <a:latin typeface="Google Sans"/>
              </a:rPr>
              <a:t>€192mln annui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068033EF-67F4-84D3-4013-DEBB36474A28}"/>
              </a:ext>
            </a:extLst>
          </p:cNvPr>
          <p:cNvSpPr/>
          <p:nvPr/>
        </p:nvSpPr>
        <p:spPr>
          <a:xfrm>
            <a:off x="3108288" y="1124777"/>
            <a:ext cx="583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CONTRIBUZIONE</a:t>
            </a:r>
            <a:endParaRPr lang="it-IT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1AE1675-2298-5902-53F0-6F49EF09793C}"/>
              </a:ext>
            </a:extLst>
          </p:cNvPr>
          <p:cNvSpPr txBox="1"/>
          <p:nvPr/>
        </p:nvSpPr>
        <p:spPr>
          <a:xfrm>
            <a:off x="4179949" y="2412455"/>
            <a:ext cx="6362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SPESA PROCAPITE CIRCA </a:t>
            </a:r>
            <a:r>
              <a:rPr lang="it-IT" sz="2000" b="1" dirty="0">
                <a:solidFill>
                  <a:srgbClr val="FF0000"/>
                </a:solidFill>
              </a:rPr>
              <a:t>€143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C4149E6-9E8C-7957-D172-A1C2B2507617}"/>
              </a:ext>
            </a:extLst>
          </p:cNvPr>
          <p:cNvSpPr txBox="1"/>
          <p:nvPr/>
        </p:nvSpPr>
        <p:spPr>
          <a:xfrm>
            <a:off x="4252574" y="4018036"/>
            <a:ext cx="6362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SPESA PROCAPITE CIRCA </a:t>
            </a:r>
            <a:r>
              <a:rPr lang="it-IT" sz="2000" b="1" dirty="0">
                <a:solidFill>
                  <a:srgbClr val="FF0000"/>
                </a:solidFill>
              </a:rPr>
              <a:t>€214</a:t>
            </a:r>
          </a:p>
        </p:txBody>
      </p:sp>
    </p:spTree>
    <p:extLst>
      <p:ext uri="{BB962C8B-B14F-4D97-AF65-F5344CB8AC3E}">
        <p14:creationId xmlns:p14="http://schemas.microsoft.com/office/powerpoint/2010/main" val="751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10" grpId="0"/>
      <p:bldP spid="17" grpId="0"/>
      <p:bldP spid="1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9F994-5BFD-E98A-DB50-B1A9675A2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5337712-00F5-2091-7E49-0C51BB46528C}"/>
              </a:ext>
            </a:extLst>
          </p:cNvPr>
          <p:cNvSpPr/>
          <p:nvPr/>
        </p:nvSpPr>
        <p:spPr>
          <a:xfrm>
            <a:off x="4286996" y="262804"/>
            <a:ext cx="45719" cy="976682"/>
          </a:xfrm>
          <a:prstGeom prst="rect">
            <a:avLst/>
          </a:prstGeom>
          <a:solidFill>
            <a:srgbClr val="DD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0EE8B43-C143-D239-9904-145FAECB21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28490" r="7317" b="27407"/>
          <a:stretch/>
        </p:blipFill>
        <p:spPr>
          <a:xfrm>
            <a:off x="201706" y="134474"/>
            <a:ext cx="3926542" cy="1373878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799438E5-E680-8290-B392-38FDF1D4C886}"/>
              </a:ext>
            </a:extLst>
          </p:cNvPr>
          <p:cNvSpPr/>
          <p:nvPr/>
        </p:nvSpPr>
        <p:spPr>
          <a:xfrm>
            <a:off x="4338629" y="564527"/>
            <a:ext cx="6091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30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rebuchet MS" panose="020B070302020209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WEBINAR 21 FEBBAIO 2023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EB9EC4B5-0E14-5102-DCF7-F1ABCA844369}"/>
              </a:ext>
            </a:extLst>
          </p:cNvPr>
          <p:cNvSpPr/>
          <p:nvPr/>
        </p:nvSpPr>
        <p:spPr>
          <a:xfrm rot="20556114">
            <a:off x="503391" y="3740464"/>
            <a:ext cx="1333500" cy="1333500"/>
          </a:xfrm>
          <a:prstGeom prst="ellipse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A0A1ACD9-AFDF-E274-4D21-798A3DE68FF7}"/>
              </a:ext>
            </a:extLst>
          </p:cNvPr>
          <p:cNvSpPr/>
          <p:nvPr/>
        </p:nvSpPr>
        <p:spPr>
          <a:xfrm rot="20556114">
            <a:off x="4027140" y="3147214"/>
            <a:ext cx="2520000" cy="2520000"/>
          </a:xfrm>
          <a:prstGeom prst="ellipse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58F8B5F9-8F0F-DFB0-CE78-0D64B24B2A47}"/>
              </a:ext>
            </a:extLst>
          </p:cNvPr>
          <p:cNvSpPr/>
          <p:nvPr/>
        </p:nvSpPr>
        <p:spPr>
          <a:xfrm>
            <a:off x="8093676" y="2607214"/>
            <a:ext cx="3600000" cy="3600000"/>
          </a:xfrm>
          <a:prstGeom prst="ellipse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Google Shape;555;p1">
            <a:extLst>
              <a:ext uri="{FF2B5EF4-FFF2-40B4-BE49-F238E27FC236}">
                <a16:creationId xmlns:a16="http://schemas.microsoft.com/office/drawing/2014/main" id="{A0F90E88-0456-4403-2A11-2EB93B5C84B9}"/>
              </a:ext>
            </a:extLst>
          </p:cNvPr>
          <p:cNvSpPr txBox="1"/>
          <p:nvPr/>
        </p:nvSpPr>
        <p:spPr>
          <a:xfrm>
            <a:off x="4574241" y="262804"/>
            <a:ext cx="7326406" cy="976682"/>
          </a:xfrm>
          <a:prstGeom prst="rect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28 Ottobre 2025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E674717-1249-6644-7441-0AB224143344}"/>
              </a:ext>
            </a:extLst>
          </p:cNvPr>
          <p:cNvSpPr/>
          <p:nvPr/>
        </p:nvSpPr>
        <p:spPr>
          <a:xfrm>
            <a:off x="79489" y="1535037"/>
            <a:ext cx="12146281" cy="4996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3200" b="1" kern="100" dirty="0">
                <a:solidFill>
                  <a:srgbClr val="EA864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Gill Sans" panose="020B0502020104020203" pitchFamily="34" charset="-79"/>
              </a:rPr>
              <a:t>EQUILIBRI GENERAZIONALI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3200" b="1" kern="100" dirty="0">
                <a:solidFill>
                  <a:srgbClr val="EA864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Gill Sans" panose="020B0502020104020203" pitchFamily="34" charset="-79"/>
              </a:rPr>
              <a:t>COSA LASCIAMO ALLE PROSSIME GENERAZIONI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it-IT" sz="3200" b="1" kern="100" dirty="0">
              <a:solidFill>
                <a:srgbClr val="EA864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Gill Sans" panose="020B0502020104020203" pitchFamily="34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it-IT" sz="3200" b="1" kern="100" dirty="0">
              <a:solidFill>
                <a:srgbClr val="EA864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Gill Sans" panose="020B0502020104020203" pitchFamily="34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it-IT" sz="3200" b="1" kern="100" dirty="0">
              <a:solidFill>
                <a:srgbClr val="EA864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Gill Sans" panose="020B0502020104020203" pitchFamily="34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it-IT" sz="3200" b="1" kern="100" dirty="0">
              <a:solidFill>
                <a:srgbClr val="EA864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Gill Sans" panose="020B0502020104020203" pitchFamily="34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it-IT" sz="3200" b="1" kern="100" dirty="0">
              <a:solidFill>
                <a:srgbClr val="EA864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Gill Sans" panose="020B0502020104020203" pitchFamily="34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3200" b="1" kern="100" dirty="0">
                <a:solidFill>
                  <a:srgbClr val="EA864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Gill Sans" panose="020B0502020104020203" pitchFamily="34" charset="-79"/>
              </a:rPr>
              <a:t>Tutti i vantaggi dell’adesione alla Previdenza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2B8D56-C724-C836-3E22-4E0453F9C44F}"/>
              </a:ext>
            </a:extLst>
          </p:cNvPr>
          <p:cNvSpPr txBox="1"/>
          <p:nvPr/>
        </p:nvSpPr>
        <p:spPr>
          <a:xfrm>
            <a:off x="4058701" y="4237937"/>
            <a:ext cx="2448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kern="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1404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140778C-F7C6-6027-AED2-E5A8F46CC7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t="13373" r="67975" b="61179"/>
          <a:stretch/>
        </p:blipFill>
        <p:spPr>
          <a:xfrm>
            <a:off x="1577669" y="1669774"/>
            <a:ext cx="2014330" cy="1404730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B635799D-49A4-9A9B-5D57-1B02AFBC9233}"/>
              </a:ext>
            </a:extLst>
          </p:cNvPr>
          <p:cNvSpPr txBox="1"/>
          <p:nvPr/>
        </p:nvSpPr>
        <p:spPr>
          <a:xfrm>
            <a:off x="4027860" y="1244526"/>
            <a:ext cx="4136281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it-IT" sz="2800" b="1">
                <a:solidFill>
                  <a:srgbClr val="F18731"/>
                </a:solidFill>
                <a:latin typeface="Roboto" panose="02000000000000000000" pitchFamily="2" charset="0"/>
                <a:ea typeface="Roboto" panose="02000000000000000000" pitchFamily="2" charset="0"/>
                <a:sym typeface="Gill Sans" charset="0"/>
              </a:rPr>
              <a:t>Previndai in numeri</a:t>
            </a:r>
          </a:p>
          <a:p>
            <a:pPr algn="ctr" defTabSz="914309">
              <a:defRPr/>
            </a:pPr>
            <a:endParaRPr lang="it-IT" sz="1866">
              <a:solidFill>
                <a:srgbClr val="FFCC99"/>
              </a:solidFill>
              <a:latin typeface="Trebuchet MS" panose="020B0703020202090204" pitchFamily="34" charset="0"/>
              <a:ea typeface="MS PGothic" panose="020B0600070205080204" pitchFamily="34" charset="-128"/>
              <a:sym typeface="Gill Sans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F10C8D4-867C-5503-40E8-238965B8F7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5" t="16496" r="43137" b="61179"/>
          <a:stretch/>
        </p:blipFill>
        <p:spPr>
          <a:xfrm>
            <a:off x="5114789" y="1842210"/>
            <a:ext cx="1510747" cy="123229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ECDA42D-36C6-B585-333A-390E3AE3F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2" t="16497" r="14520" b="61179"/>
          <a:stretch/>
        </p:blipFill>
        <p:spPr>
          <a:xfrm>
            <a:off x="8557835" y="1842211"/>
            <a:ext cx="1749287" cy="123229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56E8514-E5C3-EA3D-84B8-D8728D5F24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2" t="55386" r="68919" b="26011"/>
          <a:stretch/>
        </p:blipFill>
        <p:spPr>
          <a:xfrm>
            <a:off x="2001081" y="3988904"/>
            <a:ext cx="1325217" cy="102688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C1DA474-2456-0F26-065B-A3C59F7FF0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4" t="58506" r="43137" b="26012"/>
          <a:stretch/>
        </p:blipFill>
        <p:spPr>
          <a:xfrm>
            <a:off x="5313571" y="4161184"/>
            <a:ext cx="1113183" cy="85460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3E6216E-9027-1AAE-928F-C2C04DDEA3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9" t="58507" r="14520" b="26011"/>
          <a:stretch/>
        </p:blipFill>
        <p:spPr>
          <a:xfrm>
            <a:off x="8722618" y="4161184"/>
            <a:ext cx="1419721" cy="854608"/>
          </a:xfrm>
          <a:prstGeom prst="rect">
            <a:avLst/>
          </a:prstGeom>
        </p:spPr>
      </p:pic>
      <p:sp>
        <p:nvSpPr>
          <p:cNvPr id="13" name="Rectangle 14">
            <a:extLst>
              <a:ext uri="{FF2B5EF4-FFF2-40B4-BE49-F238E27FC236}">
                <a16:creationId xmlns:a16="http://schemas.microsoft.com/office/drawing/2014/main" id="{222F051A-CA4B-9794-5EEF-C8513E159F93}"/>
              </a:ext>
            </a:extLst>
          </p:cNvPr>
          <p:cNvSpPr>
            <a:spLocks/>
          </p:cNvSpPr>
          <p:nvPr/>
        </p:nvSpPr>
        <p:spPr bwMode="auto">
          <a:xfrm>
            <a:off x="1577669" y="2516533"/>
            <a:ext cx="2105096" cy="164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3500" b="1" i="0" u="none" strike="noStrike" kern="1200" cap="none" spc="0" normalizeH="0" baseline="0" noProof="0">
                <a:ln>
                  <a:noFill/>
                </a:ln>
                <a:solidFill>
                  <a:srgbClr val="C9151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  <a:sym typeface="Open Sans Bold" charset="0"/>
              </a:rPr>
              <a:t>90+</a:t>
            </a:r>
            <a:r>
              <a:rPr kumimoji="0" lang="it-IT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  <a:sym typeface="Open Sans Bold" charset="0"/>
              </a:rPr>
              <a:t> </a:t>
            </a:r>
            <a:r>
              <a:rPr kumimoji="0" lang="it-IT" altLang="ja-JP" sz="2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  <a:sym typeface="Open Sans Bold" charset="0"/>
              </a:rPr>
              <a:t>MILA</a:t>
            </a:r>
            <a:endParaRPr lang="it-IT" altLang="ja-JP" sz="160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 Light" panose="020B0306030504020204" pitchFamily="34" charset="0"/>
              <a:sym typeface="Open Sans Bol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30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  <a:sym typeface="Open Sans Bold" charset="0"/>
              </a:rPr>
              <a:t>ISCRITTI</a:t>
            </a:r>
            <a:endParaRPr kumimoji="0" lang="it-IT" altLang="ja-JP" sz="130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  <a:sym typeface="Open Sans Bold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F24DDF0F-F258-1410-1855-C745B76030A0}"/>
              </a:ext>
            </a:extLst>
          </p:cNvPr>
          <p:cNvSpPr>
            <a:spLocks/>
          </p:cNvSpPr>
          <p:nvPr/>
        </p:nvSpPr>
        <p:spPr bwMode="auto">
          <a:xfrm>
            <a:off x="4817614" y="2516533"/>
            <a:ext cx="2105096" cy="164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3500" b="1" i="0" u="none" strike="noStrike" kern="1200" cap="none" spc="0" normalizeH="0" baseline="0" noProof="0">
                <a:ln>
                  <a:noFill/>
                </a:ln>
                <a:solidFill>
                  <a:srgbClr val="C9151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  <a:sym typeface="Open Sans Bold" charset="0"/>
              </a:rPr>
              <a:t>12.200+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30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  <a:sym typeface="Open Sans Bold" charset="0"/>
              </a:rPr>
              <a:t>AZIENDE ISCRITTE VERSANTI </a:t>
            </a:r>
            <a:endParaRPr kumimoji="0" lang="it-IT" altLang="ja-JP" sz="130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  <a:sym typeface="Open Sans Bold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2F199D-A98C-55FB-2EAD-40A5BD34CE60}"/>
              </a:ext>
            </a:extLst>
          </p:cNvPr>
          <p:cNvSpPr>
            <a:spLocks/>
          </p:cNvSpPr>
          <p:nvPr/>
        </p:nvSpPr>
        <p:spPr bwMode="auto">
          <a:xfrm>
            <a:off x="7994618" y="2516533"/>
            <a:ext cx="2875721" cy="164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3500" b="1" i="0" u="none" strike="noStrike" kern="1200" cap="none" spc="0" normalizeH="0" baseline="0" noProof="0">
                <a:ln>
                  <a:noFill/>
                </a:ln>
                <a:solidFill>
                  <a:srgbClr val="C9151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  <a:sym typeface="Open Sans Bold" charset="0"/>
              </a:rPr>
              <a:t>15+</a:t>
            </a:r>
            <a:r>
              <a:rPr kumimoji="0" lang="it-IT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  <a:sym typeface="Open Sans Bold" charset="0"/>
              </a:rPr>
              <a:t> </a:t>
            </a:r>
            <a:r>
              <a:rPr kumimoji="0" lang="it-IT" altLang="ja-JP" sz="2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  <a:sym typeface="Open Sans Bold" charset="0"/>
              </a:rPr>
              <a:t>MILIARDI </a:t>
            </a:r>
            <a:endParaRPr lang="it-IT" altLang="ja-JP" sz="160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 Light" panose="020B0306030504020204" pitchFamily="34" charset="0"/>
              <a:sym typeface="Open Sans Bol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30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  <a:sym typeface="Open Sans Bold" charset="0"/>
              </a:rPr>
              <a:t>PATRIMONIO</a:t>
            </a:r>
            <a:endParaRPr kumimoji="0" lang="it-IT" altLang="ja-JP" sz="130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  <a:sym typeface="Open Sans Bold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EB41338B-8E61-EBD6-E7AF-5F0E779AEC4D}"/>
              </a:ext>
            </a:extLst>
          </p:cNvPr>
          <p:cNvSpPr>
            <a:spLocks/>
          </p:cNvSpPr>
          <p:nvPr/>
        </p:nvSpPr>
        <p:spPr bwMode="auto">
          <a:xfrm>
            <a:off x="1550505" y="4597124"/>
            <a:ext cx="2105096" cy="164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3500" b="1" i="0" u="none" strike="noStrike" kern="1200" cap="none" spc="0" normalizeH="0" baseline="0" noProof="0">
                <a:ln>
                  <a:noFill/>
                </a:ln>
                <a:solidFill>
                  <a:srgbClr val="C9151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  <a:sym typeface="Open Sans Bold" charset="0"/>
              </a:rPr>
              <a:t>7.000+</a:t>
            </a:r>
            <a:endParaRPr lang="it-IT" altLang="ja-JP" sz="160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 Light" panose="020B0306030504020204" pitchFamily="34" charset="0"/>
              <a:sym typeface="Open Sans Bol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30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  <a:sym typeface="Open Sans Bold" charset="0"/>
              </a:rPr>
              <a:t>PERCETTORI DI RENDITA</a:t>
            </a:r>
            <a:endParaRPr kumimoji="0" lang="it-IT" altLang="ja-JP" sz="130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  <a:sym typeface="Open Sans Bold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4FDCF886-69C1-D84C-D955-51A52BB2E7D7}"/>
              </a:ext>
            </a:extLst>
          </p:cNvPr>
          <p:cNvSpPr>
            <a:spLocks/>
          </p:cNvSpPr>
          <p:nvPr/>
        </p:nvSpPr>
        <p:spPr bwMode="auto">
          <a:xfrm>
            <a:off x="7994618" y="4704208"/>
            <a:ext cx="2875721" cy="164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3500" b="1" i="0" u="none" strike="noStrike" kern="1200" cap="none" spc="0" normalizeH="0" baseline="0" noProof="0">
                <a:ln>
                  <a:noFill/>
                </a:ln>
                <a:solidFill>
                  <a:srgbClr val="C9151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  <a:sym typeface="Open Sans Bold" charset="0"/>
              </a:rPr>
              <a:t>2.100+</a:t>
            </a:r>
            <a:endParaRPr lang="it-IT" altLang="ja-JP" sz="160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 Light" panose="020B0306030504020204" pitchFamily="34" charset="0"/>
              <a:sym typeface="Open Sans Bol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30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  <a:sym typeface="Open Sans Bold" charset="0"/>
              </a:rPr>
              <a:t>TRASFERIMENTI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30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  <a:sym typeface="Open Sans Bold" charset="0"/>
              </a:rPr>
              <a:t>DA ALTRI FONDI</a:t>
            </a:r>
            <a:endParaRPr kumimoji="0" lang="it-IT" altLang="ja-JP" sz="130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  <a:sym typeface="Open Sans Bold" charset="0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4220B4EF-B788-9BAC-F3BD-7E57731DE03D}"/>
              </a:ext>
            </a:extLst>
          </p:cNvPr>
          <p:cNvSpPr>
            <a:spLocks/>
          </p:cNvSpPr>
          <p:nvPr/>
        </p:nvSpPr>
        <p:spPr bwMode="auto">
          <a:xfrm>
            <a:off x="4432302" y="4597124"/>
            <a:ext cx="2875721" cy="164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ja-JP" sz="3500" b="1">
                <a:solidFill>
                  <a:srgbClr val="C91515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  <a:sym typeface="Open Sans Bold" charset="0"/>
              </a:rPr>
              <a:t>1,1+ mld di euro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30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  <a:sym typeface="Open Sans Bold" charset="0"/>
              </a:rPr>
              <a:t>CONTRIBUTI VERSATI NEL 2024</a:t>
            </a:r>
            <a:endParaRPr kumimoji="0" lang="it-IT" altLang="ja-JP" sz="130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  <a:sym typeface="Open Sans Bold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0073BC16-D734-497B-F679-2D3B2452F2DB}"/>
              </a:ext>
            </a:extLst>
          </p:cNvPr>
          <p:cNvSpPr/>
          <p:nvPr/>
        </p:nvSpPr>
        <p:spPr>
          <a:xfrm rot="5400000">
            <a:off x="5648997" y="-5648057"/>
            <a:ext cx="922374" cy="12218488"/>
          </a:xfrm>
          <a:prstGeom prst="rect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>
              <a:defRPr/>
            </a:pPr>
            <a:endParaRPr lang="en-US">
              <a:solidFill>
                <a:prstClr val="white"/>
              </a:solidFill>
              <a:latin typeface="Roboto Light"/>
            </a:endParaRPr>
          </a:p>
        </p:txBody>
      </p:sp>
      <p:pic>
        <p:nvPicPr>
          <p:cNvPr id="20" name="Immagine 19" descr="Immagine che contiene testo&#10;&#10;Descrizione generata automaticamente">
            <a:extLst>
              <a:ext uri="{FF2B5EF4-FFF2-40B4-BE49-F238E27FC236}">
                <a16:creationId xmlns:a16="http://schemas.microsoft.com/office/drawing/2014/main" id="{46C5DB64-ED50-9FCF-EEDF-CAA731F51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2" y="44936"/>
            <a:ext cx="2537034" cy="760297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1A65BA70-753D-D2EE-70BA-A24A2E63679E}"/>
              </a:ext>
            </a:extLst>
          </p:cNvPr>
          <p:cNvSpPr txBox="1"/>
          <p:nvPr/>
        </p:nvSpPr>
        <p:spPr>
          <a:xfrm>
            <a:off x="116889" y="91248"/>
            <a:ext cx="11798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it-IT"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Gill Sans" charset="0"/>
              </a:rPr>
              <a:t>Il nostro Identikit</a:t>
            </a:r>
          </a:p>
          <a:p>
            <a:pPr algn="ctr" defTabSz="914309">
              <a:defRPr/>
            </a:pPr>
            <a:r>
              <a:rPr lang="it-IT" sz="2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Gill Sans" charset="0"/>
              </a:rPr>
              <a:t>Dati 2024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1EB8D49E-EBE8-46D3-335F-A66B1E7E6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020" y="445233"/>
            <a:ext cx="290959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0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:a16="http://schemas.microsoft.com/office/drawing/2014/main" id="{839620E6-F9F0-6C44-88CA-E2C84255B294}"/>
              </a:ext>
            </a:extLst>
          </p:cNvPr>
          <p:cNvSpPr/>
          <p:nvPr/>
        </p:nvSpPr>
        <p:spPr>
          <a:xfrm rot="5400000">
            <a:off x="5501711" y="-5541099"/>
            <a:ext cx="1160208" cy="12220373"/>
          </a:xfrm>
          <a:prstGeom prst="rect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4">
            <a:extLst>
              <a:ext uri="{FF2B5EF4-FFF2-40B4-BE49-F238E27FC236}">
                <a16:creationId xmlns:a16="http://schemas.microsoft.com/office/drawing/2014/main" id="{6988CE77-3E60-3641-9E73-FE5E18512A24}"/>
              </a:ext>
            </a:extLst>
          </p:cNvPr>
          <p:cNvSpPr/>
          <p:nvPr/>
        </p:nvSpPr>
        <p:spPr>
          <a:xfrm rot="20977442">
            <a:off x="292970" y="4399269"/>
            <a:ext cx="447675" cy="447675"/>
          </a:xfrm>
          <a:prstGeom prst="ellipse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Trebuchet MS" panose="020B0603020202020204" pitchFamily="34" charset="0"/>
            </a:endParaRPr>
          </a:p>
        </p:txBody>
      </p:sp>
      <p:sp>
        <p:nvSpPr>
          <p:cNvPr id="32" name="Oval 8">
            <a:extLst>
              <a:ext uri="{FF2B5EF4-FFF2-40B4-BE49-F238E27FC236}">
                <a16:creationId xmlns:a16="http://schemas.microsoft.com/office/drawing/2014/main" id="{151AE354-EC38-CB45-B867-1EA8D6FD4A00}"/>
              </a:ext>
            </a:extLst>
          </p:cNvPr>
          <p:cNvSpPr/>
          <p:nvPr/>
        </p:nvSpPr>
        <p:spPr>
          <a:xfrm rot="20556114">
            <a:off x="1112843" y="4933245"/>
            <a:ext cx="1333500" cy="1333500"/>
          </a:xfrm>
          <a:prstGeom prst="ellipse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Trebuchet MS" panose="020B0603020202020204" pitchFamily="34" charset="0"/>
            </a:endParaRPr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id="{E0A41B48-ACF5-2E42-A024-E30B142BB44F}"/>
              </a:ext>
            </a:extLst>
          </p:cNvPr>
          <p:cNvSpPr/>
          <p:nvPr/>
        </p:nvSpPr>
        <p:spPr>
          <a:xfrm rot="20556114">
            <a:off x="9512457" y="2859917"/>
            <a:ext cx="2361482" cy="2361482"/>
          </a:xfrm>
          <a:prstGeom prst="ellipse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763DC73-9251-1C49-93D6-70FBFBAF6546}"/>
              </a:ext>
            </a:extLst>
          </p:cNvPr>
          <p:cNvSpPr txBox="1"/>
          <p:nvPr/>
        </p:nvSpPr>
        <p:spPr>
          <a:xfrm>
            <a:off x="340445" y="340461"/>
            <a:ext cx="9615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Gill Sans" charset="0"/>
              </a:rPr>
              <a:t>Patrimonio del Fondo – fase di accumulo</a:t>
            </a:r>
          </a:p>
        </p:txBody>
      </p:sp>
      <p:graphicFrame>
        <p:nvGraphicFramePr>
          <p:cNvPr id="8" name="Grafico 34"/>
          <p:cNvGraphicFramePr>
            <a:graphicFrameLocks noChangeAspect="1"/>
          </p:cNvGraphicFramePr>
          <p:nvPr/>
        </p:nvGraphicFramePr>
        <p:xfrm>
          <a:off x="2886251" y="1250791"/>
          <a:ext cx="5810505" cy="460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33"/>
          <p:cNvGraphicFramePr>
            <a:graphicFrameLocks/>
          </p:cNvGraphicFramePr>
          <p:nvPr/>
        </p:nvGraphicFramePr>
        <p:xfrm>
          <a:off x="2382949" y="1679571"/>
          <a:ext cx="6836248" cy="368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8258324" y="4015039"/>
            <a:ext cx="23140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solidFill>
                  <a:prstClr val="black"/>
                </a:solidFill>
                <a:latin typeface="Trebuchet MS" panose="020B0603020202020204" pitchFamily="34" charset="0"/>
                <a:ea typeface="Heiti SC Light" charset="-122"/>
                <a:sym typeface="Gill Sans" charset="0"/>
              </a:rPr>
              <a:t>       4,28 MILIARDI</a:t>
            </a:r>
          </a:p>
          <a:p>
            <a:pPr>
              <a:defRPr/>
            </a:pPr>
            <a:r>
              <a:rPr lang="it-IT" b="1">
                <a:solidFill>
                  <a:prstClr val="black"/>
                </a:solidFill>
                <a:latin typeface="Trebuchet MS" panose="020B0603020202020204" pitchFamily="34" charset="0"/>
                <a:ea typeface="Heiti SC Light" charset="-122"/>
                <a:sym typeface="Gill Sans" charset="0"/>
              </a:rPr>
              <a:t>ASSICURATIVO 1990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122209" y="4116374"/>
            <a:ext cx="23140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>
                <a:solidFill>
                  <a:prstClr val="black"/>
                </a:solidFill>
                <a:latin typeface="Trebuchet MS" panose="020B0603020202020204" pitchFamily="34" charset="0"/>
                <a:ea typeface="Heiti SC Light" charset="-122"/>
                <a:sym typeface="Gill Sans" charset="0"/>
              </a:rPr>
              <a:t>5,46 MILIARDI</a:t>
            </a:r>
          </a:p>
          <a:p>
            <a:pPr algn="r">
              <a:defRPr/>
            </a:pPr>
            <a:r>
              <a:rPr lang="it-IT" b="1">
                <a:solidFill>
                  <a:prstClr val="black"/>
                </a:solidFill>
                <a:latin typeface="Trebuchet MS" panose="020B0603020202020204" pitchFamily="34" charset="0"/>
                <a:ea typeface="Heiti SC Light" charset="-122"/>
                <a:sym typeface="Gill Sans" charset="0"/>
              </a:rPr>
              <a:t>ASSICURATIVO 2014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096279" y="1762241"/>
            <a:ext cx="158889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>
                <a:solidFill>
                  <a:prstClr val="black"/>
                </a:solidFill>
                <a:latin typeface="Trebuchet MS" panose="020B0603020202020204" pitchFamily="34" charset="0"/>
                <a:ea typeface="Heiti SC Light" charset="-122"/>
                <a:sym typeface="Gill Sans" charset="0"/>
              </a:rPr>
              <a:t>3,20 MILIARDI</a:t>
            </a:r>
          </a:p>
          <a:p>
            <a:pPr algn="r">
              <a:defRPr/>
            </a:pPr>
            <a:r>
              <a:rPr lang="it-IT" b="1">
                <a:solidFill>
                  <a:prstClr val="black"/>
                </a:solidFill>
                <a:latin typeface="Trebuchet MS" panose="020B0603020202020204" pitchFamily="34" charset="0"/>
                <a:ea typeface="Heiti SC Light" charset="-122"/>
                <a:sym typeface="Gill Sans" charset="0"/>
              </a:rPr>
              <a:t>BILANCIATO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826443" y="1682562"/>
            <a:ext cx="158889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solidFill>
                  <a:prstClr val="black"/>
                </a:solidFill>
                <a:latin typeface="Trebuchet MS" panose="020B0603020202020204" pitchFamily="34" charset="0"/>
                <a:ea typeface="Heiti SC Light" charset="-122"/>
                <a:sym typeface="Gill Sans" charset="0"/>
              </a:rPr>
              <a:t>2,17 MILIARDI</a:t>
            </a:r>
          </a:p>
          <a:p>
            <a:pPr>
              <a:defRPr/>
            </a:pPr>
            <a:r>
              <a:rPr lang="it-IT" b="1">
                <a:solidFill>
                  <a:prstClr val="black"/>
                </a:solidFill>
                <a:latin typeface="Trebuchet MS" panose="020B0603020202020204" pitchFamily="34" charset="0"/>
                <a:ea typeface="Heiti SC Light" charset="-122"/>
                <a:sym typeface="Gill Sans" charset="0"/>
              </a:rPr>
              <a:t>  SVILUPPO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116805" y="3138701"/>
            <a:ext cx="145584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000" b="1">
                <a:solidFill>
                  <a:prstClr val="black"/>
                </a:solidFill>
                <a:latin typeface="Trebuchet MS" panose="020B0603020202020204" pitchFamily="34" charset="0"/>
                <a:ea typeface="Heiti SC Light" charset="-122"/>
                <a:sym typeface="Gill Sans" charset="0"/>
              </a:rPr>
              <a:t>15,86</a:t>
            </a:r>
          </a:p>
          <a:p>
            <a:pPr algn="ctr">
              <a:defRPr/>
            </a:pPr>
            <a:r>
              <a:rPr lang="it-IT">
                <a:solidFill>
                  <a:prstClr val="black"/>
                </a:solidFill>
                <a:latin typeface="Trebuchet MS" panose="020B0603020202020204" pitchFamily="34" charset="0"/>
                <a:ea typeface="Heiti SC Light" charset="-122"/>
                <a:sym typeface="Gill Sans" charset="0"/>
              </a:rPr>
              <a:t>Miliardi di €</a:t>
            </a:r>
          </a:p>
        </p:txBody>
      </p:sp>
      <p:sp>
        <p:nvSpPr>
          <p:cNvPr id="20" name="CasellaDiTesto 37"/>
          <p:cNvSpPr txBox="1">
            <a:spLocks noChangeArrowheads="1"/>
          </p:cNvSpPr>
          <p:nvPr/>
        </p:nvSpPr>
        <p:spPr bwMode="auto">
          <a:xfrm>
            <a:off x="3774217" y="1116307"/>
            <a:ext cx="11416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>
                <a:solidFill>
                  <a:srgbClr val="0070C0"/>
                </a:solidFill>
                <a:latin typeface="Trebuchet MS" panose="020B0603020202020204" pitchFamily="34" charset="0"/>
              </a:rPr>
              <a:t>33,74%</a:t>
            </a:r>
          </a:p>
        </p:txBody>
      </p:sp>
      <p:sp>
        <p:nvSpPr>
          <p:cNvPr id="21" name="CasellaDiTesto 39"/>
          <p:cNvSpPr txBox="1">
            <a:spLocks noChangeArrowheads="1"/>
          </p:cNvSpPr>
          <p:nvPr/>
        </p:nvSpPr>
        <p:spPr bwMode="auto">
          <a:xfrm>
            <a:off x="7647761" y="5291599"/>
            <a:ext cx="11416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>
                <a:solidFill>
                  <a:srgbClr val="0070C0"/>
                </a:solidFill>
                <a:latin typeface="Trebuchet MS" panose="020B0603020202020204" pitchFamily="34" charset="0"/>
              </a:rPr>
              <a:t>66,26%</a:t>
            </a:r>
          </a:p>
        </p:txBody>
      </p:sp>
      <p:cxnSp>
        <p:nvCxnSpPr>
          <p:cNvPr id="22" name="Connettore a gomito 14"/>
          <p:cNvCxnSpPr>
            <a:cxnSpLocks/>
          </p:cNvCxnSpPr>
          <p:nvPr/>
        </p:nvCxnSpPr>
        <p:spPr>
          <a:xfrm>
            <a:off x="4852169" y="1382948"/>
            <a:ext cx="128795" cy="209196"/>
          </a:xfrm>
          <a:prstGeom prst="bentConnector2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a gomito 29"/>
          <p:cNvCxnSpPr>
            <a:cxnSpLocks/>
          </p:cNvCxnSpPr>
          <p:nvPr/>
        </p:nvCxnSpPr>
        <p:spPr>
          <a:xfrm>
            <a:off x="6938186" y="5377428"/>
            <a:ext cx="786190" cy="135277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V="1">
            <a:off x="1999949" y="2085406"/>
            <a:ext cx="2792627" cy="1235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1106814" y="4416025"/>
            <a:ext cx="3270422" cy="1647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cxnSpLocks/>
          </p:cNvCxnSpPr>
          <p:nvPr/>
        </p:nvCxnSpPr>
        <p:spPr>
          <a:xfrm flipH="1">
            <a:off x="6638952" y="1993362"/>
            <a:ext cx="2704166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H="1">
            <a:off x="7068235" y="4330558"/>
            <a:ext cx="3425027" cy="2081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74BC2C4-929B-9BCB-F396-B711DDA2B51E}"/>
              </a:ext>
            </a:extLst>
          </p:cNvPr>
          <p:cNvSpPr txBox="1"/>
          <p:nvPr/>
        </p:nvSpPr>
        <p:spPr>
          <a:xfrm>
            <a:off x="9618598" y="138200"/>
            <a:ext cx="23162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i="1">
                <a:solidFill>
                  <a:schemeClr val="bg1"/>
                </a:solidFill>
                <a:latin typeface="Trebuchet MS" panose="020B0603020202020204" pitchFamily="34" charset="0"/>
              </a:rPr>
              <a:t>I dati riportati sono aggiornati al </a:t>
            </a:r>
            <a:r>
              <a:rPr lang="it-IT" sz="1000" b="1" i="1">
                <a:solidFill>
                  <a:schemeClr val="bg1"/>
                </a:solidFill>
                <a:latin typeface="Trebuchet MS" panose="020B0603020202020204" pitchFamily="34" charset="0"/>
              </a:rPr>
              <a:t>31 dicembre 2024 </a:t>
            </a:r>
            <a:r>
              <a:rPr lang="it-IT" sz="1000" i="1">
                <a:solidFill>
                  <a:schemeClr val="bg1"/>
                </a:solidFill>
                <a:latin typeface="Trebuchet MS" panose="020B0603020202020204" pitchFamily="34" charset="0"/>
              </a:rPr>
              <a:t>per i comparti assicurativi mentre per i comparti finanziari i dati sono aggiornati al </a:t>
            </a:r>
            <a:r>
              <a:rPr lang="it-IT" sz="1000" b="1" i="1">
                <a:solidFill>
                  <a:schemeClr val="bg1"/>
                </a:solidFill>
                <a:latin typeface="Trebuchet MS" panose="020B0603020202020204" pitchFamily="34" charset="0"/>
              </a:rPr>
              <a:t>30 settembre 2025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ABD5D8-2659-2461-110F-01DA07AE4B69}"/>
              </a:ext>
            </a:extLst>
          </p:cNvPr>
          <p:cNvSpPr txBox="1"/>
          <p:nvPr/>
        </p:nvSpPr>
        <p:spPr>
          <a:xfrm>
            <a:off x="842934" y="3344905"/>
            <a:ext cx="23140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>
                <a:solidFill>
                  <a:prstClr val="black"/>
                </a:solidFill>
                <a:latin typeface="Trebuchet MS" panose="020B0603020202020204" pitchFamily="34" charset="0"/>
                <a:ea typeface="Heiti SC Light" charset="-122"/>
                <a:sym typeface="Gill Sans" charset="0"/>
              </a:rPr>
              <a:t>0,81 MILIARDI</a:t>
            </a:r>
          </a:p>
          <a:p>
            <a:pPr algn="r">
              <a:defRPr/>
            </a:pPr>
            <a:r>
              <a:rPr lang="it-IT" b="1">
                <a:solidFill>
                  <a:prstClr val="black"/>
                </a:solidFill>
                <a:latin typeface="Trebuchet MS" panose="020B0603020202020204" pitchFamily="34" charset="0"/>
                <a:ea typeface="Heiti SC Light" charset="-122"/>
                <a:sym typeface="Gill Sans" charset="0"/>
              </a:rPr>
              <a:t>ASSICURATIVO 2024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8C620521-8BA2-D8FC-C0A1-6C3C49D9AB4B}"/>
              </a:ext>
            </a:extLst>
          </p:cNvPr>
          <p:cNvCxnSpPr/>
          <p:nvPr/>
        </p:nvCxnSpPr>
        <p:spPr>
          <a:xfrm flipV="1">
            <a:off x="842934" y="3667954"/>
            <a:ext cx="3270422" cy="1647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FB4A8300-FCE0-6842-43FC-132AED400EA0}"/>
              </a:ext>
            </a:extLst>
          </p:cNvPr>
          <p:cNvSpPr txBox="1"/>
          <p:nvPr/>
        </p:nvSpPr>
        <p:spPr>
          <a:xfrm>
            <a:off x="8344450" y="3137737"/>
            <a:ext cx="1001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/>
              <a:t>Prudente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81D7DCFC-8FD6-5167-B321-0DACE2BD8BBD}"/>
              </a:ext>
            </a:extLst>
          </p:cNvPr>
          <p:cNvGraphicFramePr/>
          <p:nvPr/>
        </p:nvGraphicFramePr>
        <p:xfrm>
          <a:off x="7498696" y="3545350"/>
          <a:ext cx="2481332" cy="223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C0E4DE20-C755-29D7-1E44-718AAFA8A1E3}"/>
              </a:ext>
            </a:extLst>
          </p:cNvPr>
          <p:cNvSpPr txBox="1"/>
          <p:nvPr/>
        </p:nvSpPr>
        <p:spPr>
          <a:xfrm>
            <a:off x="9952142" y="3146405"/>
            <a:ext cx="1937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/>
              <a:t>Assicurativo 2024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805357A-B0E3-B5D7-E28C-FD0D989DC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336" y="3735832"/>
            <a:ext cx="1707086" cy="2068685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698C279C-C641-3053-307C-34349D68BAA2}"/>
              </a:ext>
            </a:extLst>
          </p:cNvPr>
          <p:cNvSpPr/>
          <p:nvPr/>
        </p:nvSpPr>
        <p:spPr>
          <a:xfrm rot="5400000">
            <a:off x="5634814" y="-5624750"/>
            <a:ext cx="922374" cy="12190119"/>
          </a:xfrm>
          <a:prstGeom prst="rect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FBD3783-4CEB-C8B2-E32E-059AD5255E1A}"/>
              </a:ext>
            </a:extLst>
          </p:cNvPr>
          <p:cNvSpPr txBox="1"/>
          <p:nvPr/>
        </p:nvSpPr>
        <p:spPr>
          <a:xfrm>
            <a:off x="1026542" y="174067"/>
            <a:ext cx="10205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Gill Sans" charset="0"/>
              </a:rPr>
              <a:t> </a:t>
            </a: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Gill Sans" charset="0"/>
              </a:rPr>
              <a:t>Un investimento su misura per te!</a:t>
            </a:r>
            <a:endParaRPr kumimoji="0" lang="it-IT" sz="32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Gill Sans" charset="0"/>
            </a:endParaRPr>
          </a:p>
        </p:txBody>
      </p:sp>
      <p:pic>
        <p:nvPicPr>
          <p:cNvPr id="10" name="Immagine 9" descr="Immagine che contiene clipart, cartone animato, design&#10;&#10;Descrizione generata automaticamente">
            <a:extLst>
              <a:ext uri="{FF2B5EF4-FFF2-40B4-BE49-F238E27FC236}">
                <a16:creationId xmlns:a16="http://schemas.microsoft.com/office/drawing/2014/main" id="{3798A8D5-4F88-69CA-BBAA-DD294F0C09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0"/>
          <a:stretch/>
        </p:blipFill>
        <p:spPr>
          <a:xfrm>
            <a:off x="285044" y="1053483"/>
            <a:ext cx="6287123" cy="237551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FE231E1-4F38-788D-2956-C9EAA7C22267}"/>
              </a:ext>
            </a:extLst>
          </p:cNvPr>
          <p:cNvSpPr txBox="1"/>
          <p:nvPr/>
        </p:nvSpPr>
        <p:spPr>
          <a:xfrm>
            <a:off x="101587" y="4023319"/>
            <a:ext cx="3283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>
                <a:solidFill>
                  <a:srgbClr val="FD6E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nostri comparti: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26D61F-94D4-988C-D3D1-70A688F0C9E3}"/>
              </a:ext>
            </a:extLst>
          </p:cNvPr>
          <p:cNvSpPr txBox="1"/>
          <p:nvPr/>
        </p:nvSpPr>
        <p:spPr>
          <a:xfrm>
            <a:off x="6184992" y="3151438"/>
            <a:ext cx="1114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/>
              <a:t>Bilanciato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E887330-0705-B9AB-F90A-350F91220003}"/>
              </a:ext>
            </a:extLst>
          </p:cNvPr>
          <p:cNvSpPr txBox="1"/>
          <p:nvPr/>
        </p:nvSpPr>
        <p:spPr>
          <a:xfrm>
            <a:off x="4093726" y="3151438"/>
            <a:ext cx="1114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/>
              <a:t>Sviluppo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036A27F1-24AF-3E49-CCCC-C2E3B8B09211}"/>
              </a:ext>
            </a:extLst>
          </p:cNvPr>
          <p:cNvGraphicFramePr/>
          <p:nvPr/>
        </p:nvGraphicFramePr>
        <p:xfrm>
          <a:off x="5792268" y="3429000"/>
          <a:ext cx="2175169" cy="2634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A2AF77A9-C174-E987-923F-FECC240FD25D}"/>
              </a:ext>
            </a:extLst>
          </p:cNvPr>
          <p:cNvGraphicFramePr/>
          <p:nvPr/>
        </p:nvGraphicFramePr>
        <p:xfrm>
          <a:off x="3308482" y="3735832"/>
          <a:ext cx="2642625" cy="260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5377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4F74D-23B7-C965-F984-6220C44C8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4">
            <a:extLst>
              <a:ext uri="{FF2B5EF4-FFF2-40B4-BE49-F238E27FC236}">
                <a16:creationId xmlns:a16="http://schemas.microsoft.com/office/drawing/2014/main" id="{400890D2-B155-D2C9-133E-CBE003289BF8}"/>
              </a:ext>
            </a:extLst>
          </p:cNvPr>
          <p:cNvSpPr/>
          <p:nvPr/>
        </p:nvSpPr>
        <p:spPr>
          <a:xfrm rot="5400000">
            <a:off x="5501711" y="-5541099"/>
            <a:ext cx="1160208" cy="12220373"/>
          </a:xfrm>
          <a:prstGeom prst="rect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3DC0D099-4C09-E18E-8E32-DFDF5B377916}"/>
              </a:ext>
            </a:extLst>
          </p:cNvPr>
          <p:cNvSpPr txBox="1"/>
          <p:nvPr/>
        </p:nvSpPr>
        <p:spPr>
          <a:xfrm>
            <a:off x="8755628" y="1519320"/>
            <a:ext cx="175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0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8400"/>
                </a:solidFill>
                <a:effectLst/>
                <a:uLnTx/>
                <a:uFillTx/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ASSICURATIVO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8400"/>
                </a:solidFill>
                <a:effectLst/>
                <a:uLnTx/>
                <a:uFillTx/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 </a:t>
            </a:r>
          </a:p>
          <a:p>
            <a:pPr marL="0" marR="0" lvl="0" indent="0" algn="ctr" defTabSz="30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8400"/>
                </a:solidFill>
                <a:effectLst/>
                <a:uLnTx/>
                <a:uFillTx/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2014</a:t>
            </a:r>
          </a:p>
        </p:txBody>
      </p:sp>
      <p:cxnSp>
        <p:nvCxnSpPr>
          <p:cNvPr id="72" name="Connettore 1 71">
            <a:extLst>
              <a:ext uri="{FF2B5EF4-FFF2-40B4-BE49-F238E27FC236}">
                <a16:creationId xmlns:a16="http://schemas.microsoft.com/office/drawing/2014/main" id="{6C3CB52B-2AFD-304C-6974-AF10F5C5B6AD}"/>
              </a:ext>
            </a:extLst>
          </p:cNvPr>
          <p:cNvCxnSpPr>
            <a:cxnSpLocks/>
          </p:cNvCxnSpPr>
          <p:nvPr/>
        </p:nvCxnSpPr>
        <p:spPr>
          <a:xfrm>
            <a:off x="3383005" y="2114418"/>
            <a:ext cx="8416800" cy="0"/>
          </a:xfrm>
          <a:prstGeom prst="line">
            <a:avLst/>
          </a:prstGeom>
          <a:ln w="25400">
            <a:solidFill>
              <a:srgbClr val="FF5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8">
            <a:extLst>
              <a:ext uri="{FF2B5EF4-FFF2-40B4-BE49-F238E27FC236}">
                <a16:creationId xmlns:a16="http://schemas.microsoft.com/office/drawing/2014/main" id="{151C0690-D3EE-4055-0025-9D05C9AF315B}"/>
              </a:ext>
            </a:extLst>
          </p:cNvPr>
          <p:cNvSpPr txBox="1"/>
          <p:nvPr/>
        </p:nvSpPr>
        <p:spPr>
          <a:xfrm>
            <a:off x="6021050" y="1619350"/>
            <a:ext cx="17526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0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BILANCIATO</a:t>
            </a:r>
          </a:p>
        </p:txBody>
      </p:sp>
      <p:sp>
        <p:nvSpPr>
          <p:cNvPr id="47" name="TextBox 8">
            <a:extLst>
              <a:ext uri="{FF2B5EF4-FFF2-40B4-BE49-F238E27FC236}">
                <a16:creationId xmlns:a16="http://schemas.microsoft.com/office/drawing/2014/main" id="{7310D380-0780-6D98-7DE2-C90BFCE8493D}"/>
              </a:ext>
            </a:extLst>
          </p:cNvPr>
          <p:cNvSpPr txBox="1"/>
          <p:nvPr/>
        </p:nvSpPr>
        <p:spPr>
          <a:xfrm>
            <a:off x="4598402" y="1619350"/>
            <a:ext cx="17526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0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SVILUPPO</a:t>
            </a:r>
          </a:p>
        </p:txBody>
      </p:sp>
      <p:sp>
        <p:nvSpPr>
          <p:cNvPr id="52" name="Oval 4">
            <a:extLst>
              <a:ext uri="{FF2B5EF4-FFF2-40B4-BE49-F238E27FC236}">
                <a16:creationId xmlns:a16="http://schemas.microsoft.com/office/drawing/2014/main" id="{14733E88-8F8C-17F5-67EA-2262E7EFE0C1}"/>
              </a:ext>
            </a:extLst>
          </p:cNvPr>
          <p:cNvSpPr/>
          <p:nvPr/>
        </p:nvSpPr>
        <p:spPr>
          <a:xfrm rot="20977442">
            <a:off x="374518" y="4392137"/>
            <a:ext cx="447675" cy="447675"/>
          </a:xfrm>
          <a:prstGeom prst="ellipse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58" name="Oval 8">
            <a:extLst>
              <a:ext uri="{FF2B5EF4-FFF2-40B4-BE49-F238E27FC236}">
                <a16:creationId xmlns:a16="http://schemas.microsoft.com/office/drawing/2014/main" id="{7A81E8FD-B649-2C48-9773-F3A1E8882FEA}"/>
              </a:ext>
            </a:extLst>
          </p:cNvPr>
          <p:cNvSpPr/>
          <p:nvPr/>
        </p:nvSpPr>
        <p:spPr>
          <a:xfrm rot="20556114">
            <a:off x="1157814" y="4933245"/>
            <a:ext cx="1333500" cy="1333500"/>
          </a:xfrm>
          <a:prstGeom prst="ellipse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2" name="Oval 8">
            <a:extLst>
              <a:ext uri="{FF2B5EF4-FFF2-40B4-BE49-F238E27FC236}">
                <a16:creationId xmlns:a16="http://schemas.microsoft.com/office/drawing/2014/main" id="{59241335-23F9-84C4-C3D9-B2986B7C8BB9}"/>
              </a:ext>
            </a:extLst>
          </p:cNvPr>
          <p:cNvSpPr/>
          <p:nvPr/>
        </p:nvSpPr>
        <p:spPr>
          <a:xfrm rot="20556114">
            <a:off x="210265" y="1377119"/>
            <a:ext cx="2723802" cy="2631333"/>
          </a:xfrm>
          <a:prstGeom prst="ellipse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0D2FCD09-D8BB-AD0E-72D2-43384821C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517" y="6303857"/>
            <a:ext cx="8416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I RENDIMENTI PASSATI NON SONO </a:t>
            </a:r>
            <a:r>
              <a:rPr lang="it-IT" altLang="it-IT" sz="1000" b="1">
                <a:solidFill>
                  <a:prstClr val="white">
                    <a:lumMod val="50000"/>
                  </a:prstClr>
                </a:solidFill>
                <a:latin typeface="Trebuchet MS" panose="020B0703020202090204" pitchFamily="34" charset="0"/>
              </a:rPr>
              <a:t>NECESSARIAMENTE </a:t>
            </a:r>
            <a:r>
              <a:rPr kumimoji="0" lang="it-IT" altLang="it-IT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INDICATIVI DI QUELLI FUTURI 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9B91C096-1F14-7CDB-44A2-6A87972513A6}"/>
              </a:ext>
            </a:extLst>
          </p:cNvPr>
          <p:cNvSpPr txBox="1"/>
          <p:nvPr/>
        </p:nvSpPr>
        <p:spPr>
          <a:xfrm>
            <a:off x="410547" y="307922"/>
            <a:ext cx="114673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3047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ja-JP" sz="32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sym typeface="Open Sans Bold" charset="0"/>
              </a:rPr>
              <a:t>I nostri rendimenti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C034C39-48E0-102F-F340-494897953736}"/>
              </a:ext>
            </a:extLst>
          </p:cNvPr>
          <p:cNvSpPr txBox="1"/>
          <p:nvPr/>
        </p:nvSpPr>
        <p:spPr>
          <a:xfrm>
            <a:off x="4093566" y="795297"/>
            <a:ext cx="5831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047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ja-JP" sz="12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sym typeface="Open Sans Bold" charset="0"/>
              </a:rPr>
              <a:t>I</a:t>
            </a:r>
            <a:r>
              <a:rPr kumimoji="0" lang="it-IT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  <a:sym typeface="Open Sans Bold" charset="0"/>
              </a:rPr>
              <a:t> </a:t>
            </a:r>
            <a:r>
              <a:rPr lang="it-IT" altLang="ja-JP" sz="12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sym typeface="Open Sans Bold" charset="0"/>
              </a:rPr>
              <a:t>rendimenti sono al netto di fiscalità e costi di gestione</a:t>
            </a:r>
            <a:endParaRPr lang="it-IT" altLang="ja-JP" sz="3200" b="1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sym typeface="Open Sans Bold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706A10E5-7D50-FD10-B11A-FFD4C3497C30}"/>
              </a:ext>
            </a:extLst>
          </p:cNvPr>
          <p:cNvSpPr txBox="1"/>
          <p:nvPr/>
        </p:nvSpPr>
        <p:spPr>
          <a:xfrm>
            <a:off x="10125180" y="1519320"/>
            <a:ext cx="175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0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8400"/>
                </a:solidFill>
                <a:effectLst/>
                <a:uLnTx/>
                <a:uFillTx/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ASSICURATIVO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8400"/>
                </a:solidFill>
                <a:effectLst/>
                <a:uLnTx/>
                <a:uFillTx/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 </a:t>
            </a:r>
          </a:p>
          <a:p>
            <a:pPr marL="0" marR="0" lvl="0" indent="0" algn="ctr" defTabSz="30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8400"/>
                </a:solidFill>
                <a:effectLst/>
                <a:uLnTx/>
                <a:uFillTx/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2024</a:t>
            </a:r>
          </a:p>
        </p:txBody>
      </p:sp>
      <p:graphicFrame>
        <p:nvGraphicFramePr>
          <p:cNvPr id="30" name="Tabella 29">
            <a:extLst>
              <a:ext uri="{FF2B5EF4-FFF2-40B4-BE49-F238E27FC236}">
                <a16:creationId xmlns:a16="http://schemas.microsoft.com/office/drawing/2014/main" id="{C4F5504D-C9F4-A97E-5DC5-E6C843CD9FDA}"/>
              </a:ext>
            </a:extLst>
          </p:cNvPr>
          <p:cNvGraphicFramePr>
            <a:graphicFrameLocks noGrp="1"/>
          </p:cNvGraphicFramePr>
          <p:nvPr/>
        </p:nvGraphicFramePr>
        <p:xfrm>
          <a:off x="3607448" y="2275202"/>
          <a:ext cx="8482482" cy="3511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3747">
                  <a:extLst>
                    <a:ext uri="{9D8B030D-6E8A-4147-A177-3AD203B41FA5}">
                      <a16:colId xmlns:a16="http://schemas.microsoft.com/office/drawing/2014/main" val="1896468462"/>
                    </a:ext>
                  </a:extLst>
                </a:gridCol>
                <a:gridCol w="1413747">
                  <a:extLst>
                    <a:ext uri="{9D8B030D-6E8A-4147-A177-3AD203B41FA5}">
                      <a16:colId xmlns:a16="http://schemas.microsoft.com/office/drawing/2014/main" val="2356462029"/>
                    </a:ext>
                  </a:extLst>
                </a:gridCol>
                <a:gridCol w="1413747">
                  <a:extLst>
                    <a:ext uri="{9D8B030D-6E8A-4147-A177-3AD203B41FA5}">
                      <a16:colId xmlns:a16="http://schemas.microsoft.com/office/drawing/2014/main" val="1243836592"/>
                    </a:ext>
                  </a:extLst>
                </a:gridCol>
                <a:gridCol w="1413747">
                  <a:extLst>
                    <a:ext uri="{9D8B030D-6E8A-4147-A177-3AD203B41FA5}">
                      <a16:colId xmlns:a16="http://schemas.microsoft.com/office/drawing/2014/main" val="2649058050"/>
                    </a:ext>
                  </a:extLst>
                </a:gridCol>
                <a:gridCol w="1413747">
                  <a:extLst>
                    <a:ext uri="{9D8B030D-6E8A-4147-A177-3AD203B41FA5}">
                      <a16:colId xmlns:a16="http://schemas.microsoft.com/office/drawing/2014/main" val="1119547100"/>
                    </a:ext>
                  </a:extLst>
                </a:gridCol>
                <a:gridCol w="1413747">
                  <a:extLst>
                    <a:ext uri="{9D8B030D-6E8A-4147-A177-3AD203B41FA5}">
                      <a16:colId xmlns:a16="http://schemas.microsoft.com/office/drawing/2014/main" val="3654106589"/>
                    </a:ext>
                  </a:extLst>
                </a:gridCol>
              </a:tblGrid>
              <a:tr h="585299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6,87%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6,36%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2,37%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2,01%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N.A.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096448"/>
                  </a:ext>
                </a:extLst>
              </a:tr>
              <a:tr h="585299"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00B0F0"/>
                          </a:solidFill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B0F0"/>
                          </a:solidFill>
                        </a:rPr>
                        <a:t>11,37%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B0F0"/>
                          </a:solidFill>
                        </a:rPr>
                        <a:t>6,47%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B0F0"/>
                          </a:solidFill>
                        </a:rPr>
                        <a:t>2,17%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B0F0"/>
                          </a:solidFill>
                        </a:rPr>
                        <a:t>1,85%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B0F0"/>
                          </a:solidFill>
                        </a:rPr>
                        <a:t>N.A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98252"/>
                  </a:ext>
                </a:extLst>
              </a:tr>
              <a:tr h="585299"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00B050"/>
                          </a:solidFill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B050"/>
                          </a:solidFill>
                        </a:rPr>
                        <a:t>-11,75%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B050"/>
                          </a:solidFill>
                        </a:rPr>
                        <a:t>-11,31%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B050"/>
                          </a:solidFill>
                        </a:rPr>
                        <a:t>2,13%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B050"/>
                          </a:solidFill>
                        </a:rPr>
                        <a:t>1,76%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B050"/>
                          </a:solidFill>
                        </a:rPr>
                        <a:t>N.A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104674"/>
                  </a:ext>
                </a:extLst>
              </a:tr>
              <a:tr h="585299"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C00000"/>
                          </a:solidFill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C00000"/>
                          </a:solidFill>
                        </a:rPr>
                        <a:t>10,89%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C00000"/>
                          </a:solidFill>
                        </a:rPr>
                        <a:t>8,19%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C00000"/>
                          </a:solidFill>
                        </a:rPr>
                        <a:t>2,29%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C00000"/>
                          </a:solidFill>
                        </a:rPr>
                        <a:t>2,01%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C00000"/>
                          </a:solidFill>
                        </a:rPr>
                        <a:t>N.A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390880"/>
                  </a:ext>
                </a:extLst>
              </a:tr>
              <a:tr h="585299"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FFC000"/>
                          </a:solidFill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C000"/>
                          </a:solidFill>
                        </a:rPr>
                        <a:t>10,25%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FFC000"/>
                          </a:solidFill>
                        </a:rPr>
                        <a:t>6,90%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C000"/>
                          </a:solidFill>
                        </a:rPr>
                        <a:t>2,34%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C000"/>
                          </a:solidFill>
                        </a:rPr>
                        <a:t>2,03%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C000"/>
                          </a:solidFill>
                        </a:rPr>
                        <a:t>2,10%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675649"/>
                  </a:ext>
                </a:extLst>
              </a:tr>
              <a:tr h="585299">
                <a:tc>
                  <a:txBody>
                    <a:bodyPr/>
                    <a:lstStyle/>
                    <a:p>
                      <a:r>
                        <a:rPr lang="it-IT" b="1"/>
                        <a:t>2025*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7,19%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5,17%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1,79%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1,74%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1,81%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00508"/>
                  </a:ext>
                </a:extLst>
              </a:tr>
            </a:tbl>
          </a:graphicData>
        </a:graphic>
      </p:graphicFrame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E297DD2-DF77-B1B5-F85D-7D24335B6D53}"/>
              </a:ext>
            </a:extLst>
          </p:cNvPr>
          <p:cNvSpPr txBox="1"/>
          <p:nvPr/>
        </p:nvSpPr>
        <p:spPr>
          <a:xfrm>
            <a:off x="3781711" y="5809926"/>
            <a:ext cx="809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/>
              <a:t>*I rendimenti dei comparti sono aggiornati al 15/09/2025</a:t>
            </a:r>
          </a:p>
          <a:p>
            <a:r>
              <a:rPr lang="it-IT" sz="1400" b="1"/>
              <a:t>Per Prudente non abbiamo ancora evidenze da mostrare rispetto al periodo in corso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C3571B6E-71B1-5423-C649-5E53FEB77489}"/>
              </a:ext>
            </a:extLst>
          </p:cNvPr>
          <p:cNvSpPr txBox="1"/>
          <p:nvPr/>
        </p:nvSpPr>
        <p:spPr>
          <a:xfrm>
            <a:off x="7375450" y="1549301"/>
            <a:ext cx="18483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8400"/>
                </a:solidFill>
                <a:effectLst/>
                <a:uLnTx/>
                <a:uFillTx/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ASSICURATIVO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8400"/>
                </a:solidFill>
                <a:effectLst/>
                <a:uLnTx/>
                <a:uFillTx/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4177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873EC9-C525-7720-AA94-068D2165C75E}"/>
              </a:ext>
            </a:extLst>
          </p:cNvPr>
          <p:cNvSpPr/>
          <p:nvPr/>
        </p:nvSpPr>
        <p:spPr>
          <a:xfrm rot="5400000">
            <a:off x="5530084" y="-5530082"/>
            <a:ext cx="1160208" cy="12220373"/>
          </a:xfrm>
          <a:prstGeom prst="rect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andra GD" panose="020E0502030308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CE8FD8D-C1CC-43C6-4772-B06B80C87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656"/>
            <a:ext cx="12192000" cy="103055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prstClr val="white"/>
                </a:solidFill>
                <a:latin typeface="Maiandra GD" panose="020E0502030308020204" pitchFamily="34" charset="0"/>
                <a:ea typeface="+mn-ea"/>
                <a:cs typeface="+mn-cs"/>
              </a:rPr>
              <a:t>POPOLAZIONE RESIDENTE IN ITALIA NEL 2050</a:t>
            </a:r>
          </a:p>
        </p:txBody>
      </p:sp>
      <p:pic>
        <p:nvPicPr>
          <p:cNvPr id="4" name="Immagine 3" descr="Immagine che contiene testo, schermat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62ED97F9-5119-4999-239B-114078142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11" t="14652" r="1" b="7998"/>
          <a:stretch>
            <a:fillRect/>
          </a:stretch>
        </p:blipFill>
        <p:spPr bwMode="auto">
          <a:xfrm>
            <a:off x="3905517" y="1825625"/>
            <a:ext cx="4380966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 descr="Immagine che contiene testo, schermat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0EE7766E-5681-3249-C434-607B659E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799"/>
          <a:stretch>
            <a:fillRect/>
          </a:stretch>
        </p:blipFill>
        <p:spPr bwMode="auto">
          <a:xfrm>
            <a:off x="3572830" y="6240404"/>
            <a:ext cx="6120130" cy="333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9408C5C-B6C8-2469-8128-C64D740194C7}"/>
              </a:ext>
            </a:extLst>
          </p:cNvPr>
          <p:cNvSpPr txBox="1"/>
          <p:nvPr/>
        </p:nvSpPr>
        <p:spPr>
          <a:xfrm>
            <a:off x="105910" y="1390044"/>
            <a:ext cx="379960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kern="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</a:t>
            </a:r>
            <a:r>
              <a:rPr lang="it-IT" sz="1600" kern="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1600" b="1" kern="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2050, le persone di 65 anni e più potrebbero rappresentare il 34,5 per cento del totale.</a:t>
            </a:r>
            <a:r>
              <a:rPr lang="it-IT" sz="1600" kern="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it-IT" sz="1600" kern="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kern="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crescita importante è attesa anche per la popolazione di 80 anni e più, dal 7,6 nel 2023 al 13,6 per cento nel 2050</a:t>
            </a:r>
            <a:endParaRPr lang="it-IT" sz="16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0BCE6B-DDAD-AE5C-2D3B-F39C050865E0}"/>
              </a:ext>
            </a:extLst>
          </p:cNvPr>
          <p:cNvSpPr txBox="1"/>
          <p:nvPr/>
        </p:nvSpPr>
        <p:spPr>
          <a:xfrm>
            <a:off x="8365667" y="2867631"/>
            <a:ext cx="36184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it-IT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rapporto </a:t>
            </a:r>
            <a:r>
              <a:rPr lang="it-IT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 persone in età lavorativa (15-64 anni) </a:t>
            </a:r>
            <a:r>
              <a:rPr lang="it-IT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quelle al di fuori di questa classe di età si ridurrà drasticamente, </a:t>
            </a:r>
          </a:p>
          <a:p>
            <a:pPr algn="just">
              <a:buNone/>
            </a:pPr>
            <a:r>
              <a:rPr lang="it-IT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passando</a:t>
            </a:r>
            <a:r>
              <a:rPr lang="it-IT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3 a 2 nel 2023 </a:t>
            </a:r>
          </a:p>
          <a:p>
            <a:pPr algn="just">
              <a:buNone/>
            </a:pPr>
            <a:r>
              <a:rPr lang="it-IT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circa </a:t>
            </a:r>
            <a:r>
              <a:rPr lang="it-IT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a 1 nel 2050</a:t>
            </a:r>
            <a:r>
              <a:rPr lang="it-IT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D46C34-E7D6-8BA4-6128-F508D7F682EA}"/>
              </a:ext>
            </a:extLst>
          </p:cNvPr>
          <p:cNvSpPr/>
          <p:nvPr/>
        </p:nvSpPr>
        <p:spPr>
          <a:xfrm rot="5400000">
            <a:off x="5634814" y="-5623703"/>
            <a:ext cx="922374" cy="12190119"/>
          </a:xfrm>
          <a:prstGeom prst="rect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>
              <a:defRPr/>
            </a:pPr>
            <a:endParaRPr lang="en-US" dirty="0">
              <a:solidFill>
                <a:prstClr val="white"/>
              </a:solidFill>
              <a:latin typeface="Roboto Light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AD70983E-60E5-7A79-49CA-C91EF6103FAB}"/>
              </a:ext>
            </a:extLst>
          </p:cNvPr>
          <p:cNvSpPr txBox="1"/>
          <p:nvPr/>
        </p:nvSpPr>
        <p:spPr>
          <a:xfrm>
            <a:off x="975360" y="144043"/>
            <a:ext cx="978408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it-IT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Gill Sans" charset="0"/>
              </a:rPr>
              <a:t>QUALCHE NUMERO: TASSI DI SOSTITUZIONE A 70 ANNI</a:t>
            </a:r>
          </a:p>
          <a:p>
            <a:pPr algn="ctr" defTabSz="914309">
              <a:defRPr/>
            </a:pPr>
            <a:r>
              <a:rPr lang="it-IT" sz="1866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Gill Sans" charset="0"/>
              </a:rPr>
              <a:t>(carriera interamente contributiva. Dati al netto della fiscalità)</a:t>
            </a: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EFE5848A-D8DE-8E2D-BC17-BCED0464DCD6}"/>
              </a:ext>
            </a:extLst>
          </p:cNvPr>
          <p:cNvGrpSpPr/>
          <p:nvPr/>
        </p:nvGrpSpPr>
        <p:grpSpPr>
          <a:xfrm>
            <a:off x="524664" y="1710847"/>
            <a:ext cx="11335277" cy="4636818"/>
            <a:chOff x="785705" y="2200005"/>
            <a:chExt cx="17005532" cy="6956293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959FBA28-9FA2-8858-46B9-EC2F8C7CA8F2}"/>
                </a:ext>
              </a:extLst>
            </p:cNvPr>
            <p:cNvSpPr txBox="1"/>
            <p:nvPr/>
          </p:nvSpPr>
          <p:spPr>
            <a:xfrm>
              <a:off x="6173936" y="2245177"/>
              <a:ext cx="6205379" cy="1000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>
                <a:defRPr/>
              </a:pPr>
              <a:r>
                <a:rPr lang="it-IT" sz="1866" dirty="0">
                  <a:solidFill>
                    <a:srgbClr val="F60000"/>
                  </a:solidFill>
                  <a:latin typeface="Roboto" panose="02000000000000000000" pitchFamily="2" charset="0"/>
                  <a:ea typeface="Roboto" panose="02000000000000000000" pitchFamily="2" charset="0"/>
                  <a:sym typeface="Gill Sans" charset="0"/>
                </a:rPr>
                <a:t>Percorso impiegatizio</a:t>
              </a:r>
            </a:p>
            <a:p>
              <a:pPr algn="ctr" defTabSz="914309">
                <a:defRPr/>
              </a:pPr>
              <a:endParaRPr lang="it-IT" sz="1866" dirty="0">
                <a:solidFill>
                  <a:srgbClr val="FFCC99"/>
                </a:solidFill>
                <a:latin typeface="Trebuchet MS" panose="020B0703020202090204" pitchFamily="34" charset="0"/>
                <a:ea typeface="MS PGothic" panose="020B0600070205080204" pitchFamily="34" charset="-128"/>
                <a:sym typeface="Gill Sans" charset="0"/>
              </a:endParaRPr>
            </a:p>
          </p:txBody>
        </p:sp>
        <p:graphicFrame>
          <p:nvGraphicFramePr>
            <p:cNvPr id="5" name="Grafico 33">
              <a:extLst>
                <a:ext uri="{FF2B5EF4-FFF2-40B4-BE49-F238E27FC236}">
                  <a16:creationId xmlns:a16="http://schemas.microsoft.com/office/drawing/2014/main" id="{89FA8995-C100-5E2B-EAE4-6C3D778349C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6269290"/>
                </p:ext>
              </p:extLst>
            </p:nvPr>
          </p:nvGraphicFramePr>
          <p:xfrm>
            <a:off x="785705" y="2297244"/>
            <a:ext cx="10662931" cy="68590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13F2C3EA-65DF-93AD-6A32-29CF606EC9AE}"/>
                </a:ext>
              </a:extLst>
            </p:cNvPr>
            <p:cNvSpPr txBox="1"/>
            <p:nvPr/>
          </p:nvSpPr>
          <p:spPr>
            <a:xfrm>
              <a:off x="1948897" y="2933835"/>
              <a:ext cx="277139" cy="507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sz="1600" b="1" dirty="0"/>
            </a:p>
          </p:txBody>
        </p:sp>
        <p:pic>
          <p:nvPicPr>
            <p:cNvPr id="25" name="Elemento grafico 24" descr="Profilo maschile contorno">
              <a:extLst>
                <a:ext uri="{FF2B5EF4-FFF2-40B4-BE49-F238E27FC236}">
                  <a16:creationId xmlns:a16="http://schemas.microsoft.com/office/drawing/2014/main" id="{639427C2-AD75-6604-2325-809ACBE58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34727" y="4296588"/>
              <a:ext cx="1440000" cy="1440000"/>
            </a:xfrm>
            <a:prstGeom prst="rect">
              <a:avLst/>
            </a:prstGeom>
          </p:spPr>
        </p:pic>
        <p:graphicFrame>
          <p:nvGraphicFramePr>
            <p:cNvPr id="33" name="Grafico 33">
              <a:extLst>
                <a:ext uri="{FF2B5EF4-FFF2-40B4-BE49-F238E27FC236}">
                  <a16:creationId xmlns:a16="http://schemas.microsoft.com/office/drawing/2014/main" id="{DCB20854-49F4-C26A-F689-30D0C09FE4E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0881309" y="3056678"/>
            <a:ext cx="6724274" cy="44425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35" name="Grafico 33">
              <a:extLst>
                <a:ext uri="{FF2B5EF4-FFF2-40B4-BE49-F238E27FC236}">
                  <a16:creationId xmlns:a16="http://schemas.microsoft.com/office/drawing/2014/main" id="{6DA6084D-17C2-77A8-9312-570F8538B9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938984" y="2200005"/>
            <a:ext cx="6852253" cy="56331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pic>
          <p:nvPicPr>
            <p:cNvPr id="24" name="Elemento grafico 23" descr="Profilo femminile contorno">
              <a:extLst>
                <a:ext uri="{FF2B5EF4-FFF2-40B4-BE49-F238E27FC236}">
                  <a16:creationId xmlns:a16="http://schemas.microsoft.com/office/drawing/2014/main" id="{8DE0C202-418E-51B0-54C5-D9FA70325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645111" y="4296588"/>
              <a:ext cx="1440000" cy="1440000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BADA06C-6687-1B50-CBA6-FD94878C5D01}"/>
              </a:ext>
            </a:extLst>
          </p:cNvPr>
          <p:cNvSpPr txBox="1"/>
          <p:nvPr/>
        </p:nvSpPr>
        <p:spPr>
          <a:xfrm>
            <a:off x="3812267" y="5539611"/>
            <a:ext cx="4567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FF9900"/>
                </a:solidFill>
              </a:rPr>
              <a:t>Previdenza di base</a:t>
            </a:r>
          </a:p>
          <a:p>
            <a:pPr algn="ctr">
              <a:buClr>
                <a:srgbClr val="1A4289"/>
              </a:buClr>
              <a:buSzPct val="110000"/>
            </a:pPr>
            <a:r>
              <a:rPr lang="it-IT" sz="1400" dirty="0">
                <a:solidFill>
                  <a:srgbClr val="FF0000"/>
                </a:solidFill>
              </a:rPr>
              <a:t>Gap previdenziale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EC350E9-97F3-7270-3F53-5C2F9231400B}"/>
              </a:ext>
            </a:extLst>
          </p:cNvPr>
          <p:cNvSpPr txBox="1"/>
          <p:nvPr/>
        </p:nvSpPr>
        <p:spPr>
          <a:xfrm>
            <a:off x="201910" y="1127222"/>
            <a:ext cx="104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kern="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kern="0" dirty="0"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revidenza pubblica: sistema a ripartizione – montante «figurativo»</a:t>
            </a:r>
            <a:endParaRPr lang="it-IT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7">
            <a:extLst>
              <a:ext uri="{FF2B5EF4-FFF2-40B4-BE49-F238E27FC236}">
                <a16:creationId xmlns:a16="http://schemas.microsoft.com/office/drawing/2014/main" id="{7F23EF37-19EC-4973-A7AF-4BBF68646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9" name="Immagine 28" descr="Immagine che contiene Cartoni animati, illustrazione, fumetto, clipart&#10;&#10;Il contenuto generato dall'IA potrebbe non essere corretto.">
            <a:extLst>
              <a:ext uri="{FF2B5EF4-FFF2-40B4-BE49-F238E27FC236}">
                <a16:creationId xmlns:a16="http://schemas.microsoft.com/office/drawing/2014/main" id="{42EFFCA0-93D0-8A4F-9C97-DD27763E5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480" r="11538" b="2"/>
          <a:stretch>
            <a:fillRect/>
          </a:stretch>
        </p:blipFill>
        <p:spPr>
          <a:xfrm>
            <a:off x="4912942" y="3003702"/>
            <a:ext cx="3105096" cy="2588181"/>
          </a:xfrm>
          <a:prstGeom prst="rect">
            <a:avLst/>
          </a:prstGeom>
        </p:spPr>
      </p:pic>
      <p:pic>
        <p:nvPicPr>
          <p:cNvPr id="3" name="Immagine 2" descr="Immagine che contiene disegno, illustrazione, Cartoni animati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C5115EC9-356E-2055-D3C4-33675A84B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67567" y="1413170"/>
            <a:ext cx="2788251" cy="4424331"/>
          </a:xfrm>
          <a:prstGeom prst="rect">
            <a:avLst/>
          </a:prstGeom>
        </p:spPr>
      </p:pic>
      <p:pic>
        <p:nvPicPr>
          <p:cNvPr id="12" name="Immagine 11" descr="Immagine che contiene interno, stanza, testo, scena&#10;&#10;Il contenuto generato dall'IA potrebbe non essere corretto.">
            <a:extLst>
              <a:ext uri="{FF2B5EF4-FFF2-40B4-BE49-F238E27FC236}">
                <a16:creationId xmlns:a16="http://schemas.microsoft.com/office/drawing/2014/main" id="{35ED5EB0-2941-DECE-9100-4E25D6B94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2713" y="2000398"/>
            <a:ext cx="4002776" cy="2738241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AD295692-D25E-235E-4332-AF54AA5AD391}"/>
              </a:ext>
            </a:extLst>
          </p:cNvPr>
          <p:cNvSpPr/>
          <p:nvPr/>
        </p:nvSpPr>
        <p:spPr>
          <a:xfrm rot="5400000">
            <a:off x="5501711" y="-5541099"/>
            <a:ext cx="1160208" cy="12220373"/>
          </a:xfrm>
          <a:prstGeom prst="rect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Roboto Light"/>
              </a:rPr>
              <a:t>         </a:t>
            </a:r>
            <a:r>
              <a:rPr lang="en-US" sz="3600" b="1" dirty="0">
                <a:solidFill>
                  <a:prstClr val="white"/>
                </a:solidFill>
                <a:latin typeface="Maiandra GD" panose="020E0502030308020204" pitchFamily="34" charset="0"/>
              </a:rPr>
              <a:t>SOLUZIONI?</a:t>
            </a:r>
            <a:r>
              <a:rPr lang="en-US" sz="3600" b="1" dirty="0">
                <a:solidFill>
                  <a:prstClr val="white"/>
                </a:solidFill>
                <a:latin typeface="Roboto Light"/>
              </a:rPr>
              <a:t> </a:t>
            </a:r>
            <a:endParaRPr lang="en-US" sz="3600" b="1" dirty="0">
              <a:solidFill>
                <a:prstClr val="white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D26EBB0-CF75-9C0B-8851-B68CBCC69E2B}"/>
              </a:ext>
            </a:extLst>
          </p:cNvPr>
          <p:cNvSpPr txBox="1"/>
          <p:nvPr/>
        </p:nvSpPr>
        <p:spPr>
          <a:xfrm>
            <a:off x="3676778" y="263978"/>
            <a:ext cx="6110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Maiandra GD" panose="020E0502030308020204" pitchFamily="34" charset="0"/>
              </a:rPr>
              <a:t>RIFORME STRUTTURALI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73723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schermata, cartone animato, clipart, grafica&#10;&#10;Il contenuto generato dall'IA potrebbe non essere corretto.">
            <a:extLst>
              <a:ext uri="{FF2B5EF4-FFF2-40B4-BE49-F238E27FC236}">
                <a16:creationId xmlns:a16="http://schemas.microsoft.com/office/drawing/2014/main" id="{C3B75270-4196-0480-E641-0625CC1D1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078" r="1678"/>
          <a:stretch>
            <a:fillRect/>
          </a:stretch>
        </p:blipFill>
        <p:spPr>
          <a:xfrm>
            <a:off x="11808" y="1137003"/>
            <a:ext cx="12146020" cy="5642517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BE795987-B48F-CA7D-1F54-757D21B212EC}"/>
              </a:ext>
            </a:extLst>
          </p:cNvPr>
          <p:cNvSpPr/>
          <p:nvPr/>
        </p:nvSpPr>
        <p:spPr>
          <a:xfrm rot="5400000">
            <a:off x="5501711" y="-5541099"/>
            <a:ext cx="1160208" cy="12220373"/>
          </a:xfrm>
          <a:prstGeom prst="rect">
            <a:avLst/>
          </a:prstGeom>
          <a:gradFill>
            <a:gsLst>
              <a:gs pos="0">
                <a:srgbClr val="EA8641"/>
              </a:gs>
              <a:gs pos="100000">
                <a:srgbClr val="D92C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Maiandra GD" panose="020E0502030308020204" pitchFamily="34" charset="0"/>
              </a:rPr>
              <a:t>EDUCAZIONE FINANZIARIA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35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DCBD3DE641EC428B1FBD87B1FCC130" ma:contentTypeVersion="7" ma:contentTypeDescription="Creare un nuovo documento." ma:contentTypeScope="" ma:versionID="31485cfc4a8a027296b566f6649d314b">
  <xsd:schema xmlns:xsd="http://www.w3.org/2001/XMLSchema" xmlns:xs="http://www.w3.org/2001/XMLSchema" xmlns:p="http://schemas.microsoft.com/office/2006/metadata/properties" xmlns:ns2="a10c90fe-3ffd-483f-af9a-254325025575" targetNamespace="http://schemas.microsoft.com/office/2006/metadata/properties" ma:root="true" ma:fieldsID="7d4dd62adb005d4f58548715e9586e3e" ns2:_="">
    <xsd:import namespace="a10c90fe-3ffd-483f-af9a-2543250255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c90fe-3ffd-483f-af9a-2543250255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5CCDB6-D19D-44CC-A6C5-06C233DAE33B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a10c90fe-3ffd-483f-af9a-254325025575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5EBE925-D416-4203-8BA2-ABCF61AA99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0c90fe-3ffd-483f-af9a-2543250255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CA3CDC-12F0-4D4E-BD0B-D6521B952F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560</Words>
  <Application>Microsoft Macintosh PowerPoint</Application>
  <PresentationFormat>Panorámica</PresentationFormat>
  <Paragraphs>177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7" baseType="lpstr">
      <vt:lpstr>Aptos</vt:lpstr>
      <vt:lpstr>Aptos Display</vt:lpstr>
      <vt:lpstr>Arial</vt:lpstr>
      <vt:lpstr>Avenir Next LT Pro</vt:lpstr>
      <vt:lpstr>Calibri</vt:lpstr>
      <vt:lpstr>Google Sans</vt:lpstr>
      <vt:lpstr>Helvetica Neue</vt:lpstr>
      <vt:lpstr>Maiandra GD</vt:lpstr>
      <vt:lpstr>Open Sans Bold</vt:lpstr>
      <vt:lpstr>Roboto</vt:lpstr>
      <vt:lpstr>Roboto Light</vt:lpstr>
      <vt:lpstr>Trebuchet MS</vt:lpstr>
      <vt:lpstr>Verdana</vt:lpstr>
      <vt:lpstr>Tema di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POPOLAZIONE RESIDENTE IN ITALIA NEL 2050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Simona Farrotti</dc:creator>
  <cp:lastModifiedBy>Microsoft Office User</cp:lastModifiedBy>
  <cp:revision>3</cp:revision>
  <dcterms:created xsi:type="dcterms:W3CDTF">2025-10-24T12:41:48Z</dcterms:created>
  <dcterms:modified xsi:type="dcterms:W3CDTF">2025-11-07T14:02:53Z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0x010100A3DCBD3DE641EC428B1FBD87B1FCC130</vt:lpwstr>
  </property>
</Properties>
</file>